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286"/>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531"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53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533"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534" r:id="rId111"/>
    <p:sldId id="535"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536"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 id="442" r:id="rId197"/>
    <p:sldId id="443" r:id="rId198"/>
    <p:sldId id="444" r:id="rId199"/>
    <p:sldId id="445" r:id="rId200"/>
    <p:sldId id="446" r:id="rId201"/>
    <p:sldId id="447" r:id="rId202"/>
    <p:sldId id="448" r:id="rId203"/>
    <p:sldId id="449" r:id="rId204"/>
    <p:sldId id="450" r:id="rId205"/>
    <p:sldId id="451" r:id="rId206"/>
    <p:sldId id="452" r:id="rId207"/>
    <p:sldId id="453" r:id="rId208"/>
    <p:sldId id="454" r:id="rId209"/>
    <p:sldId id="455" r:id="rId210"/>
    <p:sldId id="456" r:id="rId211"/>
    <p:sldId id="457" r:id="rId212"/>
    <p:sldId id="458" r:id="rId213"/>
    <p:sldId id="459" r:id="rId214"/>
    <p:sldId id="460" r:id="rId215"/>
    <p:sldId id="461" r:id="rId216"/>
    <p:sldId id="462" r:id="rId217"/>
    <p:sldId id="463" r:id="rId218"/>
    <p:sldId id="464" r:id="rId219"/>
    <p:sldId id="465" r:id="rId220"/>
    <p:sldId id="466" r:id="rId221"/>
    <p:sldId id="467" r:id="rId222"/>
    <p:sldId id="468" r:id="rId223"/>
    <p:sldId id="469" r:id="rId224"/>
    <p:sldId id="470" r:id="rId225"/>
    <p:sldId id="471" r:id="rId226"/>
    <p:sldId id="472" r:id="rId227"/>
    <p:sldId id="473" r:id="rId228"/>
    <p:sldId id="474" r:id="rId229"/>
    <p:sldId id="475" r:id="rId230"/>
    <p:sldId id="476" r:id="rId231"/>
    <p:sldId id="477" r:id="rId232"/>
    <p:sldId id="478" r:id="rId233"/>
    <p:sldId id="479" r:id="rId234"/>
    <p:sldId id="480" r:id="rId235"/>
    <p:sldId id="481" r:id="rId236"/>
    <p:sldId id="482" r:id="rId237"/>
    <p:sldId id="483" r:id="rId238"/>
    <p:sldId id="484" r:id="rId239"/>
    <p:sldId id="485" r:id="rId240"/>
    <p:sldId id="486" r:id="rId241"/>
    <p:sldId id="487" r:id="rId242"/>
    <p:sldId id="488" r:id="rId243"/>
    <p:sldId id="489" r:id="rId244"/>
    <p:sldId id="490" r:id="rId245"/>
    <p:sldId id="491" r:id="rId246"/>
    <p:sldId id="492" r:id="rId247"/>
    <p:sldId id="493" r:id="rId248"/>
    <p:sldId id="494" r:id="rId249"/>
    <p:sldId id="495" r:id="rId250"/>
    <p:sldId id="496" r:id="rId251"/>
    <p:sldId id="497" r:id="rId252"/>
    <p:sldId id="498" r:id="rId253"/>
    <p:sldId id="499" r:id="rId254"/>
    <p:sldId id="500" r:id="rId255"/>
    <p:sldId id="501" r:id="rId256"/>
    <p:sldId id="502" r:id="rId257"/>
    <p:sldId id="503" r:id="rId258"/>
    <p:sldId id="504" r:id="rId259"/>
    <p:sldId id="505" r:id="rId260"/>
    <p:sldId id="506" r:id="rId261"/>
    <p:sldId id="507" r:id="rId262"/>
    <p:sldId id="508" r:id="rId263"/>
    <p:sldId id="509" r:id="rId264"/>
    <p:sldId id="510" r:id="rId265"/>
    <p:sldId id="511" r:id="rId266"/>
    <p:sldId id="512" r:id="rId267"/>
    <p:sldId id="513" r:id="rId268"/>
    <p:sldId id="514" r:id="rId269"/>
    <p:sldId id="515" r:id="rId270"/>
    <p:sldId id="516" r:id="rId271"/>
    <p:sldId id="517" r:id="rId272"/>
    <p:sldId id="518" r:id="rId273"/>
    <p:sldId id="519" r:id="rId274"/>
    <p:sldId id="520" r:id="rId275"/>
    <p:sldId id="521" r:id="rId276"/>
    <p:sldId id="522" r:id="rId277"/>
    <p:sldId id="523" r:id="rId278"/>
    <p:sldId id="524" r:id="rId279"/>
    <p:sldId id="525" r:id="rId280"/>
    <p:sldId id="526" r:id="rId281"/>
    <p:sldId id="527" r:id="rId282"/>
    <p:sldId id="528" r:id="rId283"/>
    <p:sldId id="529" r:id="rId284"/>
    <p:sldId id="530" r:id="rId28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00" d="100"/>
          <a:sy n="400" d="100"/>
        </p:scale>
        <p:origin x="-6108" y="-130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slide" Target="slides/slide195.xml"/><Relationship Id="rId226" Type="http://schemas.openxmlformats.org/officeDocument/2006/relationships/slide" Target="slides/slide216.xml"/><Relationship Id="rId247" Type="http://schemas.openxmlformats.org/officeDocument/2006/relationships/slide" Target="slides/slide237.xml"/><Relationship Id="rId107" Type="http://schemas.openxmlformats.org/officeDocument/2006/relationships/slide" Target="slides/slide97.xml"/><Relationship Id="rId268" Type="http://schemas.openxmlformats.org/officeDocument/2006/relationships/slide" Target="slides/slide258.xml"/><Relationship Id="rId289" Type="http://schemas.openxmlformats.org/officeDocument/2006/relationships/theme" Target="theme/theme1.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16" Type="http://schemas.openxmlformats.org/officeDocument/2006/relationships/slide" Target="slides/slide206.xml"/><Relationship Id="rId237" Type="http://schemas.openxmlformats.org/officeDocument/2006/relationships/slide" Target="slides/slide227.xml"/><Relationship Id="rId258" Type="http://schemas.openxmlformats.org/officeDocument/2006/relationships/slide" Target="slides/slide248.xml"/><Relationship Id="rId279" Type="http://schemas.openxmlformats.org/officeDocument/2006/relationships/slide" Target="slides/slide269.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290" Type="http://schemas.openxmlformats.org/officeDocument/2006/relationships/tableStyles" Target="tableStyles.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slide" Target="slides/slide196.xml"/><Relationship Id="rId227" Type="http://schemas.openxmlformats.org/officeDocument/2006/relationships/slide" Target="slides/slide217.xml"/><Relationship Id="rId248" Type="http://schemas.openxmlformats.org/officeDocument/2006/relationships/slide" Target="slides/slide238.xml"/><Relationship Id="rId269" Type="http://schemas.openxmlformats.org/officeDocument/2006/relationships/slide" Target="slides/slide259.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280" Type="http://schemas.openxmlformats.org/officeDocument/2006/relationships/slide" Target="slides/slide270.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217" Type="http://schemas.openxmlformats.org/officeDocument/2006/relationships/slide" Target="slides/slide207.xml"/><Relationship Id="rId6" Type="http://schemas.openxmlformats.org/officeDocument/2006/relationships/slideMaster" Target="slideMasters/slideMaster6.xml"/><Relationship Id="rId238" Type="http://schemas.openxmlformats.org/officeDocument/2006/relationships/slide" Target="slides/slide228.xml"/><Relationship Id="rId259" Type="http://schemas.openxmlformats.org/officeDocument/2006/relationships/slide" Target="slides/slide249.xml"/><Relationship Id="rId23" Type="http://schemas.openxmlformats.org/officeDocument/2006/relationships/slide" Target="slides/slide13.xml"/><Relationship Id="rId119" Type="http://schemas.openxmlformats.org/officeDocument/2006/relationships/slide" Target="slides/slide109.xml"/><Relationship Id="rId270" Type="http://schemas.openxmlformats.org/officeDocument/2006/relationships/slide" Target="slides/slide260.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slide" Target="slides/slide197.xml"/><Relationship Id="rId228" Type="http://schemas.openxmlformats.org/officeDocument/2006/relationships/slide" Target="slides/slide218.xml"/><Relationship Id="rId249" Type="http://schemas.openxmlformats.org/officeDocument/2006/relationships/slide" Target="slides/slide239.xml"/><Relationship Id="rId13" Type="http://schemas.openxmlformats.org/officeDocument/2006/relationships/slide" Target="slides/slide3.xml"/><Relationship Id="rId109" Type="http://schemas.openxmlformats.org/officeDocument/2006/relationships/slide" Target="slides/slide99.xml"/><Relationship Id="rId260" Type="http://schemas.openxmlformats.org/officeDocument/2006/relationships/slide" Target="slides/slide250.xml"/><Relationship Id="rId281" Type="http://schemas.openxmlformats.org/officeDocument/2006/relationships/slide" Target="slides/slide271.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13" Type="http://schemas.openxmlformats.org/officeDocument/2006/relationships/slide" Target="slides/slide203.xml"/><Relationship Id="rId218" Type="http://schemas.openxmlformats.org/officeDocument/2006/relationships/slide" Target="slides/slide208.xml"/><Relationship Id="rId234" Type="http://schemas.openxmlformats.org/officeDocument/2006/relationships/slide" Target="slides/slide224.xml"/><Relationship Id="rId239"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19.xml"/><Relationship Id="rId250" Type="http://schemas.openxmlformats.org/officeDocument/2006/relationships/slide" Target="slides/slide240.xml"/><Relationship Id="rId255" Type="http://schemas.openxmlformats.org/officeDocument/2006/relationships/slide" Target="slides/slide245.xml"/><Relationship Id="rId271" Type="http://schemas.openxmlformats.org/officeDocument/2006/relationships/slide" Target="slides/slide261.xml"/><Relationship Id="rId276" Type="http://schemas.openxmlformats.org/officeDocument/2006/relationships/slide" Target="slides/slide266.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slide" Target="slides/slide193.xml"/><Relationship Id="rId208" Type="http://schemas.openxmlformats.org/officeDocument/2006/relationships/slide" Target="slides/slide198.xml"/><Relationship Id="rId229" Type="http://schemas.openxmlformats.org/officeDocument/2006/relationships/slide" Target="slides/slide219.xml"/><Relationship Id="rId19" Type="http://schemas.openxmlformats.org/officeDocument/2006/relationships/slide" Target="slides/slide9.xml"/><Relationship Id="rId224" Type="http://schemas.openxmlformats.org/officeDocument/2006/relationships/slide" Target="slides/slide214.xml"/><Relationship Id="rId240" Type="http://schemas.openxmlformats.org/officeDocument/2006/relationships/slide" Target="slides/slide230.xml"/><Relationship Id="rId245" Type="http://schemas.openxmlformats.org/officeDocument/2006/relationships/slide" Target="slides/slide235.xml"/><Relationship Id="rId261" Type="http://schemas.openxmlformats.org/officeDocument/2006/relationships/slide" Target="slides/slide251.xml"/><Relationship Id="rId266" Type="http://schemas.openxmlformats.org/officeDocument/2006/relationships/slide" Target="slides/slide256.xml"/><Relationship Id="rId287" Type="http://schemas.openxmlformats.org/officeDocument/2006/relationships/presProps" Target="presProps.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282" Type="http://schemas.openxmlformats.org/officeDocument/2006/relationships/slide" Target="slides/slide272.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219" Type="http://schemas.openxmlformats.org/officeDocument/2006/relationships/slide" Target="slides/slide209.xml"/><Relationship Id="rId3" Type="http://schemas.openxmlformats.org/officeDocument/2006/relationships/slideMaster" Target="slideMasters/slideMaster3.xml"/><Relationship Id="rId214" Type="http://schemas.openxmlformats.org/officeDocument/2006/relationships/slide" Target="slides/slide204.xml"/><Relationship Id="rId230" Type="http://schemas.openxmlformats.org/officeDocument/2006/relationships/slide" Target="slides/slide220.xml"/><Relationship Id="rId235" Type="http://schemas.openxmlformats.org/officeDocument/2006/relationships/slide" Target="slides/slide225.xml"/><Relationship Id="rId251" Type="http://schemas.openxmlformats.org/officeDocument/2006/relationships/slide" Target="slides/slide241.xml"/><Relationship Id="rId256" Type="http://schemas.openxmlformats.org/officeDocument/2006/relationships/slide" Target="slides/slide246.xml"/><Relationship Id="rId277" Type="http://schemas.openxmlformats.org/officeDocument/2006/relationships/slide" Target="slides/slide267.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72" Type="http://schemas.openxmlformats.org/officeDocument/2006/relationships/slide" Target="slides/slide262.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slide" Target="slides/slide199.xml"/><Relationship Id="rId190" Type="http://schemas.openxmlformats.org/officeDocument/2006/relationships/slide" Target="slides/slide180.xml"/><Relationship Id="rId204" Type="http://schemas.openxmlformats.org/officeDocument/2006/relationships/slide" Target="slides/slide194.xml"/><Relationship Id="rId220" Type="http://schemas.openxmlformats.org/officeDocument/2006/relationships/slide" Target="slides/slide210.xml"/><Relationship Id="rId225" Type="http://schemas.openxmlformats.org/officeDocument/2006/relationships/slide" Target="slides/slide215.xml"/><Relationship Id="rId241" Type="http://schemas.openxmlformats.org/officeDocument/2006/relationships/slide" Target="slides/slide231.xml"/><Relationship Id="rId246" Type="http://schemas.openxmlformats.org/officeDocument/2006/relationships/slide" Target="slides/slide236.xml"/><Relationship Id="rId267" Type="http://schemas.openxmlformats.org/officeDocument/2006/relationships/slide" Target="slides/slide257.xml"/><Relationship Id="rId288" Type="http://schemas.openxmlformats.org/officeDocument/2006/relationships/viewProps" Target="viewProp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262" Type="http://schemas.openxmlformats.org/officeDocument/2006/relationships/slide" Target="slides/slide252.xml"/><Relationship Id="rId283" Type="http://schemas.openxmlformats.org/officeDocument/2006/relationships/slide" Target="slides/slide273.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0.xml"/><Relationship Id="rId210" Type="http://schemas.openxmlformats.org/officeDocument/2006/relationships/slide" Target="slides/slide200.xml"/><Relationship Id="rId215" Type="http://schemas.openxmlformats.org/officeDocument/2006/relationships/slide" Target="slides/slide205.xml"/><Relationship Id="rId236" Type="http://schemas.openxmlformats.org/officeDocument/2006/relationships/slide" Target="slides/slide226.xml"/><Relationship Id="rId257" Type="http://schemas.openxmlformats.org/officeDocument/2006/relationships/slide" Target="slides/slide247.xml"/><Relationship Id="rId278" Type="http://schemas.openxmlformats.org/officeDocument/2006/relationships/slide" Target="slides/slide268.xml"/><Relationship Id="rId26" Type="http://schemas.openxmlformats.org/officeDocument/2006/relationships/slide" Target="slides/slide16.xml"/><Relationship Id="rId231" Type="http://schemas.openxmlformats.org/officeDocument/2006/relationships/slide" Target="slides/slide221.xml"/><Relationship Id="rId252" Type="http://schemas.openxmlformats.org/officeDocument/2006/relationships/slide" Target="slides/slide242.xml"/><Relationship Id="rId273" Type="http://schemas.openxmlformats.org/officeDocument/2006/relationships/slide" Target="slides/slide263.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221" Type="http://schemas.openxmlformats.org/officeDocument/2006/relationships/slide" Target="slides/slide211.xml"/><Relationship Id="rId242" Type="http://schemas.openxmlformats.org/officeDocument/2006/relationships/slide" Target="slides/slide232.xml"/><Relationship Id="rId263" Type="http://schemas.openxmlformats.org/officeDocument/2006/relationships/slide" Target="slides/slide253.xml"/><Relationship Id="rId284" Type="http://schemas.openxmlformats.org/officeDocument/2006/relationships/slide" Target="slides/slide274.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11" Type="http://schemas.openxmlformats.org/officeDocument/2006/relationships/slide" Target="slides/slide201.xml"/><Relationship Id="rId232" Type="http://schemas.openxmlformats.org/officeDocument/2006/relationships/slide" Target="slides/slide222.xml"/><Relationship Id="rId253" Type="http://schemas.openxmlformats.org/officeDocument/2006/relationships/slide" Target="slides/slide243.xml"/><Relationship Id="rId274" Type="http://schemas.openxmlformats.org/officeDocument/2006/relationships/slide" Target="slides/slide264.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222" Type="http://schemas.openxmlformats.org/officeDocument/2006/relationships/slide" Target="slides/slide212.xml"/><Relationship Id="rId243" Type="http://schemas.openxmlformats.org/officeDocument/2006/relationships/slide" Target="slides/slide233.xml"/><Relationship Id="rId264" Type="http://schemas.openxmlformats.org/officeDocument/2006/relationships/slide" Target="slides/slide254.xml"/><Relationship Id="rId285" Type="http://schemas.openxmlformats.org/officeDocument/2006/relationships/slide" Target="slides/slide275.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slideMaster" Target="slideMasters/slideMaster1.xml"/><Relationship Id="rId212" Type="http://schemas.openxmlformats.org/officeDocument/2006/relationships/slide" Target="slides/slide202.xml"/><Relationship Id="rId233" Type="http://schemas.openxmlformats.org/officeDocument/2006/relationships/slide" Target="slides/slide223.xml"/><Relationship Id="rId254" Type="http://schemas.openxmlformats.org/officeDocument/2006/relationships/slide" Target="slides/slide244.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275" Type="http://schemas.openxmlformats.org/officeDocument/2006/relationships/slide" Target="slides/slide265.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223" Type="http://schemas.openxmlformats.org/officeDocument/2006/relationships/slide" Target="slides/slide213.xml"/><Relationship Id="rId244" Type="http://schemas.openxmlformats.org/officeDocument/2006/relationships/slide" Target="slides/slide234.xml"/><Relationship Id="rId18" Type="http://schemas.openxmlformats.org/officeDocument/2006/relationships/slide" Target="slides/slide8.xml"/><Relationship Id="rId39" Type="http://schemas.openxmlformats.org/officeDocument/2006/relationships/slide" Target="slides/slide29.xml"/><Relationship Id="rId265" Type="http://schemas.openxmlformats.org/officeDocument/2006/relationships/slide" Target="slides/slide255.xml"/><Relationship Id="rId2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381000" y="685800"/>
            <a:ext cx="6096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381000" y="685800"/>
            <a:ext cx="6096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381000" y="685800"/>
            <a:ext cx="6096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3/library/index.html" TargetMode="External"/><Relationship Id="rId2" Type="http://schemas.openxmlformats.org/officeDocument/2006/relationships/hyperlink" Target="http://docs.python.org/3/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zh-CN" altLang="en-US" sz="3200" spc="-1" dirty="0">
                <a:solidFill>
                  <a:srgbClr val="C0504D"/>
                </a:solidFill>
                <a:latin typeface="Trebuchet MS"/>
                <a:ea typeface="DejaVu Sans"/>
              </a:rPr>
              <a:t>同步 </a:t>
            </a:r>
            <a:r>
              <a:rPr lang="en-US" altLang="zh-CN" sz="3200" spc="-1" dirty="0">
                <a:solidFill>
                  <a:srgbClr val="C0504D"/>
                </a:solidFill>
                <a:latin typeface="Trebuchet MS"/>
                <a:ea typeface="DejaVu Sans"/>
              </a:rPr>
              <a:t>s</a:t>
            </a:r>
            <a:r>
              <a:rPr lang="en-US" sz="3200" b="0" strike="noStrike" spc="-1" dirty="0">
                <a:solidFill>
                  <a:srgbClr val="C0504D"/>
                </a:solidFill>
                <a:latin typeface="Trebuchet MS"/>
                <a:ea typeface="DejaVu Sans"/>
              </a:rPr>
              <a:t>ynchronization: </a:t>
            </a:r>
            <a:r>
              <a:rPr lang="zh-CN" altLang="en-US" sz="3200" b="0" strike="noStrike" spc="-1" dirty="0">
                <a:solidFill>
                  <a:srgbClr val="000000"/>
                </a:solidFill>
                <a:latin typeface="Trebuchet MS"/>
                <a:ea typeface="DejaVu Sans"/>
              </a:rPr>
              <a:t>档多个单元执行</a:t>
            </a:r>
            <a:r>
              <a:rPr lang="zh-CN" altLang="en-US" sz="3200" spc="-1" dirty="0">
                <a:solidFill>
                  <a:srgbClr val="000000"/>
                </a:solidFill>
                <a:latin typeface="Trebuchet MS"/>
              </a:rPr>
              <a:t>的时候（如多个工作项）</a:t>
            </a:r>
            <a:r>
              <a:rPr lang="zh-CN" altLang="en-US" sz="3200" b="0" strike="noStrike" spc="-1" dirty="0">
                <a:solidFill>
                  <a:srgbClr val="000000"/>
                </a:solidFill>
                <a:latin typeface="Trebuchet MS"/>
                <a:ea typeface="DejaVu Sans"/>
              </a:rPr>
              <a:t>会在执行的过程中共同达到一个已知点（</a:t>
            </a:r>
            <a:r>
              <a:rPr lang="en-US" altLang="zh-CN" sz="3200" b="0" strike="noStrike" spc="-1" dirty="0">
                <a:solidFill>
                  <a:srgbClr val="000000"/>
                </a:solidFill>
                <a:latin typeface="Trebuchet MS"/>
                <a:ea typeface="DejaVu Sans"/>
              </a:rPr>
              <a:t>known point</a:t>
            </a:r>
            <a:r>
              <a:rPr lang="zh-CN" altLang="en-US" sz="3200" b="0" strike="noStrike" spc="-1" dirty="0">
                <a:solidFill>
                  <a:srgbClr val="000000"/>
                </a:solidFill>
                <a:latin typeface="Trebuchet MS"/>
                <a:ea typeface="DejaVu Sans"/>
              </a:rPr>
              <a:t>）。最常见的例子就是屏障（</a:t>
            </a:r>
            <a:r>
              <a:rPr lang="en-US" altLang="zh-CN" sz="3200" b="0" strike="noStrike" spc="-1" dirty="0">
                <a:solidFill>
                  <a:srgbClr val="000000"/>
                </a:solidFill>
                <a:latin typeface="Trebuchet MS"/>
                <a:ea typeface="DejaVu Sans"/>
              </a:rPr>
              <a:t>barrier</a:t>
            </a:r>
            <a:r>
              <a:rPr lang="zh-CN" altLang="en-US" sz="3200" b="0" strike="noStrike" spc="-1" dirty="0">
                <a:solidFill>
                  <a:srgbClr val="000000"/>
                </a:solidFill>
                <a:latin typeface="Trebuchet MS"/>
                <a:ea typeface="DejaVu Sans"/>
              </a:rPr>
              <a:t>），</a:t>
            </a:r>
            <a:r>
              <a:rPr lang="zh-CN" altLang="en-US" sz="3200" spc="-1" dirty="0">
                <a:solidFill>
                  <a:srgbClr val="000000"/>
                </a:solidFill>
                <a:latin typeface="Trebuchet MS"/>
                <a:ea typeface="DejaVu Sans"/>
              </a:rPr>
              <a:t>就是说所有“范围内（</a:t>
            </a:r>
            <a:r>
              <a:rPr lang="en-US" altLang="zh-CN" sz="3200" spc="-1" dirty="0">
                <a:solidFill>
                  <a:srgbClr val="000000"/>
                </a:solidFill>
                <a:latin typeface="Trebuchet MS"/>
                <a:ea typeface="DejaVu Sans"/>
              </a:rPr>
              <a:t>in scope</a:t>
            </a:r>
            <a:r>
              <a:rPr lang="zh-CN" altLang="en-US" sz="3200" spc="-1" dirty="0">
                <a:solidFill>
                  <a:srgbClr val="000000"/>
                </a:solidFill>
                <a:latin typeface="Trebuchet MS"/>
                <a:ea typeface="DejaVu Sans"/>
              </a:rPr>
              <a:t>）”的执行单元都要达到</a:t>
            </a:r>
            <a:r>
              <a:rPr lang="zh-CN" altLang="en-US" sz="3200" spc="-1" dirty="0">
                <a:solidFill>
                  <a:srgbClr val="E46C0A"/>
                </a:solidFill>
                <a:latin typeface="Trebuchet MS"/>
              </a:rPr>
              <a:t>屏障（</a:t>
            </a:r>
            <a:r>
              <a:rPr lang="en-US" altLang="zh-CN" sz="3200" spc="-1" dirty="0">
                <a:solidFill>
                  <a:srgbClr val="E46C0A"/>
                </a:solidFill>
                <a:latin typeface="Trebuchet MS"/>
              </a:rPr>
              <a:t>barrier</a:t>
            </a:r>
            <a:r>
              <a:rPr lang="zh-CN" altLang="en-US" sz="3200" spc="-1" dirty="0">
                <a:solidFill>
                  <a:srgbClr val="E46C0A"/>
                </a:solidFill>
                <a:latin typeface="Trebuchet MS"/>
              </a:rPr>
              <a:t>）</a:t>
            </a:r>
            <a:r>
              <a:rPr lang="zh-CN" altLang="en-US" sz="3200" spc="-1" dirty="0">
                <a:solidFill>
                  <a:srgbClr val="000000"/>
                </a:solidFill>
                <a:latin typeface="Trebuchet MS"/>
                <a:ea typeface="DejaVu Sans"/>
              </a:rPr>
              <a:t>然后才能继续执行</a:t>
            </a:r>
            <a:endParaRPr lang="en-US" sz="3200" b="0" strike="noStrike" spc="-1" dirty="0">
              <a:latin typeface="Arial"/>
            </a:endParaRPr>
          </a:p>
        </p:txBody>
      </p:sp>
      <p:sp>
        <p:nvSpPr>
          <p:cNvPr id="107" name="CustomShape 1">
            <a:extLst>
              <a:ext uri="{FF2B5EF4-FFF2-40B4-BE49-F238E27FC236}">
                <a16:creationId xmlns:a16="http://schemas.microsoft.com/office/drawing/2014/main" id="{B7F33374-89B7-4D4A-9D83-5830E2E495AD}"/>
              </a:ext>
            </a:extLst>
          </p:cNvPr>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108" name="CustomShape 2">
            <a:extLst>
              <a:ext uri="{FF2B5EF4-FFF2-40B4-BE49-F238E27FC236}">
                <a16:creationId xmlns:a16="http://schemas.microsoft.com/office/drawing/2014/main" id="{3FA20BC5-A201-484F-8E19-C2CA0B048321}"/>
              </a:ext>
            </a:extLst>
          </p:cNvPr>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pic>
        <p:nvPicPr>
          <p:cNvPr id="109" name="Picture 1">
            <a:extLst>
              <a:ext uri="{FF2B5EF4-FFF2-40B4-BE49-F238E27FC236}">
                <a16:creationId xmlns:a16="http://schemas.microsoft.com/office/drawing/2014/main" id="{5DB73FCD-F87C-4A53-80BC-D1C5BA992247}"/>
              </a:ext>
            </a:extLst>
          </p:cNvPr>
          <p:cNvPicPr/>
          <p:nvPr/>
        </p:nvPicPr>
        <p:blipFill>
          <a:blip r:embed="rId2"/>
          <a:stretch/>
        </p:blipFill>
        <p:spPr>
          <a:xfrm>
            <a:off x="1630440" y="3045240"/>
            <a:ext cx="2045520" cy="2045520"/>
          </a:xfrm>
          <a:prstGeom prst="rect">
            <a:avLst/>
          </a:prstGeom>
          <a:ln w="25560">
            <a:noFill/>
          </a:ln>
        </p:spPr>
      </p:pic>
      <p:sp>
        <p:nvSpPr>
          <p:cNvPr id="110" name="CustomShape 4">
            <a:extLst>
              <a:ext uri="{FF2B5EF4-FFF2-40B4-BE49-F238E27FC236}">
                <a16:creationId xmlns:a16="http://schemas.microsoft.com/office/drawing/2014/main" id="{BB62C569-59C8-4005-9468-A8DD72EE9A2A}"/>
              </a:ext>
            </a:extLst>
          </p:cNvPr>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1" name="Line 5">
            <a:extLst>
              <a:ext uri="{FF2B5EF4-FFF2-40B4-BE49-F238E27FC236}">
                <a16:creationId xmlns:a16="http://schemas.microsoft.com/office/drawing/2014/main" id="{08F896E0-4FEF-42B3-B314-D971F7B70B7A}"/>
              </a:ext>
            </a:extLst>
          </p:cNvPr>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2" name="CustomShape 6">
            <a:extLst>
              <a:ext uri="{FF2B5EF4-FFF2-40B4-BE49-F238E27FC236}">
                <a16:creationId xmlns:a16="http://schemas.microsoft.com/office/drawing/2014/main" id="{92E7904C-65B0-463D-8223-576F4301E0D9}"/>
              </a:ext>
            </a:extLst>
          </p:cNvPr>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3" name="Line 7">
            <a:extLst>
              <a:ext uri="{FF2B5EF4-FFF2-40B4-BE49-F238E27FC236}">
                <a16:creationId xmlns:a16="http://schemas.microsoft.com/office/drawing/2014/main" id="{4C51FC3C-006B-4E1E-B76D-AA46EC506A81}"/>
              </a:ext>
            </a:extLst>
          </p:cNvPr>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4" name="CustomShape 8">
            <a:extLst>
              <a:ext uri="{FF2B5EF4-FFF2-40B4-BE49-F238E27FC236}">
                <a16:creationId xmlns:a16="http://schemas.microsoft.com/office/drawing/2014/main" id="{98E0EE58-9F74-4EA9-99CC-B6009FE4FE81}"/>
              </a:ext>
            </a:extLst>
          </p:cNvPr>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5" name="CustomShape 9">
            <a:extLst>
              <a:ext uri="{FF2B5EF4-FFF2-40B4-BE49-F238E27FC236}">
                <a16:creationId xmlns:a16="http://schemas.microsoft.com/office/drawing/2014/main" id="{AF356CB9-02E3-4216-8399-2B4F97F19172}"/>
              </a:ext>
            </a:extLst>
          </p:cNvPr>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16" name="Group 10">
            <a:extLst>
              <a:ext uri="{FF2B5EF4-FFF2-40B4-BE49-F238E27FC236}">
                <a16:creationId xmlns:a16="http://schemas.microsoft.com/office/drawing/2014/main" id="{0A00ADE9-75F1-4DED-8F0D-EFAB1BFEAC3D}"/>
              </a:ext>
            </a:extLst>
          </p:cNvPr>
          <p:cNvGrpSpPr/>
          <p:nvPr/>
        </p:nvGrpSpPr>
        <p:grpSpPr>
          <a:xfrm>
            <a:off x="2147760" y="3049920"/>
            <a:ext cx="1534680" cy="254880"/>
            <a:chOff x="2147760" y="3049920"/>
            <a:chExt cx="1534680" cy="254880"/>
          </a:xfrm>
        </p:grpSpPr>
        <p:sp>
          <p:nvSpPr>
            <p:cNvPr id="117" name="CustomShape 11">
              <a:extLst>
                <a:ext uri="{FF2B5EF4-FFF2-40B4-BE49-F238E27FC236}">
                  <a16:creationId xmlns:a16="http://schemas.microsoft.com/office/drawing/2014/main" id="{1946EA86-FFC9-4F4A-9805-F1751A8B64FE}"/>
                </a:ext>
              </a:extLst>
            </p:cNvPr>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8" name="CustomShape 12">
              <a:extLst>
                <a:ext uri="{FF2B5EF4-FFF2-40B4-BE49-F238E27FC236}">
                  <a16:creationId xmlns:a16="http://schemas.microsoft.com/office/drawing/2014/main" id="{04979E66-A248-44F3-9016-86016AECA8C4}"/>
                </a:ext>
              </a:extLst>
            </p:cNvPr>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9" name="CustomShape 13">
              <a:extLst>
                <a:ext uri="{FF2B5EF4-FFF2-40B4-BE49-F238E27FC236}">
                  <a16:creationId xmlns:a16="http://schemas.microsoft.com/office/drawing/2014/main" id="{3E53068B-0BD7-48D9-AF0D-5CF5E442C917}"/>
                </a:ext>
              </a:extLst>
            </p:cNvPr>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0" name="CustomShape 14">
              <a:extLst>
                <a:ext uri="{FF2B5EF4-FFF2-40B4-BE49-F238E27FC236}">
                  <a16:creationId xmlns:a16="http://schemas.microsoft.com/office/drawing/2014/main" id="{0B9287D5-B8E8-4AC0-8225-10C27392DD13}"/>
                </a:ext>
              </a:extLst>
            </p:cNvPr>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1" name="CustomShape 15">
              <a:extLst>
                <a:ext uri="{FF2B5EF4-FFF2-40B4-BE49-F238E27FC236}">
                  <a16:creationId xmlns:a16="http://schemas.microsoft.com/office/drawing/2014/main" id="{442C6AB9-BC03-40E6-B092-4C74C6FDBB6E}"/>
                </a:ext>
              </a:extLst>
            </p:cNvPr>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2" name="CustomShape 16">
              <a:extLst>
                <a:ext uri="{FF2B5EF4-FFF2-40B4-BE49-F238E27FC236}">
                  <a16:creationId xmlns:a16="http://schemas.microsoft.com/office/drawing/2014/main" id="{0A611A90-E2A4-41DA-986A-F027B0741636}"/>
                </a:ext>
              </a:extLst>
            </p:cNvPr>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23" name="Group 17">
            <a:extLst>
              <a:ext uri="{FF2B5EF4-FFF2-40B4-BE49-F238E27FC236}">
                <a16:creationId xmlns:a16="http://schemas.microsoft.com/office/drawing/2014/main" id="{25026D4D-4B7E-45DC-8540-4AABA35AE3AA}"/>
              </a:ext>
            </a:extLst>
          </p:cNvPr>
          <p:cNvGrpSpPr/>
          <p:nvPr/>
        </p:nvGrpSpPr>
        <p:grpSpPr>
          <a:xfrm>
            <a:off x="1635120" y="3305520"/>
            <a:ext cx="2047320" cy="1790280"/>
            <a:chOff x="1635120" y="3305520"/>
            <a:chExt cx="2047320" cy="1790280"/>
          </a:xfrm>
        </p:grpSpPr>
        <p:grpSp>
          <p:nvGrpSpPr>
            <p:cNvPr id="124" name="Group 18">
              <a:extLst>
                <a:ext uri="{FF2B5EF4-FFF2-40B4-BE49-F238E27FC236}">
                  <a16:creationId xmlns:a16="http://schemas.microsoft.com/office/drawing/2014/main" id="{7EA69C77-165A-4CC4-BCD5-96B11F8158C7}"/>
                </a:ext>
              </a:extLst>
            </p:cNvPr>
            <p:cNvGrpSpPr/>
            <p:nvPr/>
          </p:nvGrpSpPr>
          <p:grpSpPr>
            <a:xfrm>
              <a:off x="1635120" y="3305520"/>
              <a:ext cx="2047320" cy="1022760"/>
              <a:chOff x="1635120" y="3305520"/>
              <a:chExt cx="2047320" cy="1022760"/>
            </a:xfrm>
          </p:grpSpPr>
          <p:grpSp>
            <p:nvGrpSpPr>
              <p:cNvPr id="156" name="Group 19">
                <a:extLst>
                  <a:ext uri="{FF2B5EF4-FFF2-40B4-BE49-F238E27FC236}">
                    <a16:creationId xmlns:a16="http://schemas.microsoft.com/office/drawing/2014/main" id="{FB40357E-7381-4B5E-941B-52C1D8BE3775}"/>
                  </a:ext>
                </a:extLst>
              </p:cNvPr>
              <p:cNvGrpSpPr/>
              <p:nvPr/>
            </p:nvGrpSpPr>
            <p:grpSpPr>
              <a:xfrm>
                <a:off x="1635120" y="3305520"/>
                <a:ext cx="2047320" cy="511200"/>
                <a:chOff x="1635120" y="3305520"/>
                <a:chExt cx="2047320" cy="511200"/>
              </a:xfrm>
            </p:grpSpPr>
            <p:grpSp>
              <p:nvGrpSpPr>
                <p:cNvPr id="178" name="Group 20">
                  <a:extLst>
                    <a:ext uri="{FF2B5EF4-FFF2-40B4-BE49-F238E27FC236}">
                      <a16:creationId xmlns:a16="http://schemas.microsoft.com/office/drawing/2014/main" id="{F0171CA1-C955-4A6D-8F75-B5B809B885BD}"/>
                    </a:ext>
                  </a:extLst>
                </p:cNvPr>
                <p:cNvGrpSpPr/>
                <p:nvPr/>
              </p:nvGrpSpPr>
              <p:grpSpPr>
                <a:xfrm>
                  <a:off x="1635120" y="3305520"/>
                  <a:ext cx="2047320" cy="255240"/>
                  <a:chOff x="1635120" y="3305520"/>
                  <a:chExt cx="2047320" cy="255240"/>
                </a:xfrm>
              </p:grpSpPr>
              <p:sp>
                <p:nvSpPr>
                  <p:cNvPr id="189" name="CustomShape 21">
                    <a:extLst>
                      <a:ext uri="{FF2B5EF4-FFF2-40B4-BE49-F238E27FC236}">
                        <a16:creationId xmlns:a16="http://schemas.microsoft.com/office/drawing/2014/main" id="{9C19BB2D-C6F9-4ABA-A741-737BF4A1E45B}"/>
                      </a:ext>
                    </a:extLst>
                  </p:cNvPr>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0" name="CustomShape 22">
                    <a:extLst>
                      <a:ext uri="{FF2B5EF4-FFF2-40B4-BE49-F238E27FC236}">
                        <a16:creationId xmlns:a16="http://schemas.microsoft.com/office/drawing/2014/main" id="{5A294560-9FB4-437D-BCA7-BEFF2B41B696}"/>
                      </a:ext>
                    </a:extLst>
                  </p:cNvPr>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91" name="Group 23">
                    <a:extLst>
                      <a:ext uri="{FF2B5EF4-FFF2-40B4-BE49-F238E27FC236}">
                        <a16:creationId xmlns:a16="http://schemas.microsoft.com/office/drawing/2014/main" id="{B0E57018-312E-4420-9AC0-3F2F88B07E91}"/>
                      </a:ext>
                    </a:extLst>
                  </p:cNvPr>
                  <p:cNvGrpSpPr/>
                  <p:nvPr/>
                </p:nvGrpSpPr>
                <p:grpSpPr>
                  <a:xfrm>
                    <a:off x="2147040" y="3305520"/>
                    <a:ext cx="1535400" cy="255240"/>
                    <a:chOff x="2147040" y="3305520"/>
                    <a:chExt cx="1535400" cy="255240"/>
                  </a:xfrm>
                </p:grpSpPr>
                <p:sp>
                  <p:nvSpPr>
                    <p:cNvPr id="192" name="CustomShape 24">
                      <a:extLst>
                        <a:ext uri="{FF2B5EF4-FFF2-40B4-BE49-F238E27FC236}">
                          <a16:creationId xmlns:a16="http://schemas.microsoft.com/office/drawing/2014/main" id="{4B4BC23D-AAEA-4AFD-A5D2-D0406DBC9C3C}"/>
                        </a:ext>
                      </a:extLst>
                    </p:cNvPr>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3" name="CustomShape 25">
                      <a:extLst>
                        <a:ext uri="{FF2B5EF4-FFF2-40B4-BE49-F238E27FC236}">
                          <a16:creationId xmlns:a16="http://schemas.microsoft.com/office/drawing/2014/main" id="{FECAD6E2-7E92-4120-A84A-B86DE8D04A27}"/>
                        </a:ext>
                      </a:extLst>
                    </p:cNvPr>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4" name="CustomShape 26">
                      <a:extLst>
                        <a:ext uri="{FF2B5EF4-FFF2-40B4-BE49-F238E27FC236}">
                          <a16:creationId xmlns:a16="http://schemas.microsoft.com/office/drawing/2014/main" id="{9A928FC4-50D7-4898-AFC1-34F917734702}"/>
                        </a:ext>
                      </a:extLst>
                    </p:cNvPr>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5" name="CustomShape 27">
                      <a:extLst>
                        <a:ext uri="{FF2B5EF4-FFF2-40B4-BE49-F238E27FC236}">
                          <a16:creationId xmlns:a16="http://schemas.microsoft.com/office/drawing/2014/main" id="{9B35BFB6-93F8-4080-9152-57B7281492B9}"/>
                        </a:ext>
                      </a:extLst>
                    </p:cNvPr>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6" name="CustomShape 28">
                      <a:extLst>
                        <a:ext uri="{FF2B5EF4-FFF2-40B4-BE49-F238E27FC236}">
                          <a16:creationId xmlns:a16="http://schemas.microsoft.com/office/drawing/2014/main" id="{19C30357-0D8A-4B3C-BAAB-5CA043742C2B}"/>
                        </a:ext>
                      </a:extLst>
                    </p:cNvPr>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7" name="CustomShape 29">
                      <a:extLst>
                        <a:ext uri="{FF2B5EF4-FFF2-40B4-BE49-F238E27FC236}">
                          <a16:creationId xmlns:a16="http://schemas.microsoft.com/office/drawing/2014/main" id="{B65B0BC4-51AF-46AE-B34D-95925E42C7CE}"/>
                        </a:ext>
                      </a:extLst>
                    </p:cNvPr>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9" name="Group 30">
                  <a:extLst>
                    <a:ext uri="{FF2B5EF4-FFF2-40B4-BE49-F238E27FC236}">
                      <a16:creationId xmlns:a16="http://schemas.microsoft.com/office/drawing/2014/main" id="{030767A2-E814-46A7-9EDF-851C8CBFA772}"/>
                    </a:ext>
                  </a:extLst>
                </p:cNvPr>
                <p:cNvGrpSpPr/>
                <p:nvPr/>
              </p:nvGrpSpPr>
              <p:grpSpPr>
                <a:xfrm>
                  <a:off x="1635120" y="3561480"/>
                  <a:ext cx="2047320" cy="255240"/>
                  <a:chOff x="1635120" y="3561480"/>
                  <a:chExt cx="2047320" cy="255240"/>
                </a:xfrm>
              </p:grpSpPr>
              <p:sp>
                <p:nvSpPr>
                  <p:cNvPr id="180" name="CustomShape 31">
                    <a:extLst>
                      <a:ext uri="{FF2B5EF4-FFF2-40B4-BE49-F238E27FC236}">
                        <a16:creationId xmlns:a16="http://schemas.microsoft.com/office/drawing/2014/main" id="{20C3223F-7DFD-446F-8297-A60261FB96C8}"/>
                      </a:ext>
                    </a:extLst>
                  </p:cNvPr>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1" name="CustomShape 32">
                    <a:extLst>
                      <a:ext uri="{FF2B5EF4-FFF2-40B4-BE49-F238E27FC236}">
                        <a16:creationId xmlns:a16="http://schemas.microsoft.com/office/drawing/2014/main" id="{0B66CA31-CC0F-4BF8-9208-CE1CCC96CB1E}"/>
                      </a:ext>
                    </a:extLst>
                  </p:cNvPr>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82" name="Group 33">
                    <a:extLst>
                      <a:ext uri="{FF2B5EF4-FFF2-40B4-BE49-F238E27FC236}">
                        <a16:creationId xmlns:a16="http://schemas.microsoft.com/office/drawing/2014/main" id="{3D4F5FDD-FF2D-46E4-B0AB-0CF75192F010}"/>
                      </a:ext>
                    </a:extLst>
                  </p:cNvPr>
                  <p:cNvGrpSpPr/>
                  <p:nvPr/>
                </p:nvGrpSpPr>
                <p:grpSpPr>
                  <a:xfrm>
                    <a:off x="2147040" y="3561480"/>
                    <a:ext cx="1535400" cy="255240"/>
                    <a:chOff x="2147040" y="3561480"/>
                    <a:chExt cx="1535400" cy="255240"/>
                  </a:xfrm>
                </p:grpSpPr>
                <p:sp>
                  <p:nvSpPr>
                    <p:cNvPr id="183" name="CustomShape 34">
                      <a:extLst>
                        <a:ext uri="{FF2B5EF4-FFF2-40B4-BE49-F238E27FC236}">
                          <a16:creationId xmlns:a16="http://schemas.microsoft.com/office/drawing/2014/main" id="{EE699F30-C621-4570-A924-F1357E7BED8A}"/>
                        </a:ext>
                      </a:extLst>
                    </p:cNvPr>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4" name="CustomShape 35">
                      <a:extLst>
                        <a:ext uri="{FF2B5EF4-FFF2-40B4-BE49-F238E27FC236}">
                          <a16:creationId xmlns:a16="http://schemas.microsoft.com/office/drawing/2014/main" id="{8037D9C5-2429-401E-A76C-3E6E059E7B57}"/>
                        </a:ext>
                      </a:extLst>
                    </p:cNvPr>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5" name="CustomShape 36">
                      <a:extLst>
                        <a:ext uri="{FF2B5EF4-FFF2-40B4-BE49-F238E27FC236}">
                          <a16:creationId xmlns:a16="http://schemas.microsoft.com/office/drawing/2014/main" id="{1F070B32-1270-4E1B-8CA8-DA56D4B94BDE}"/>
                        </a:ext>
                      </a:extLst>
                    </p:cNvPr>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6" name="CustomShape 37">
                      <a:extLst>
                        <a:ext uri="{FF2B5EF4-FFF2-40B4-BE49-F238E27FC236}">
                          <a16:creationId xmlns:a16="http://schemas.microsoft.com/office/drawing/2014/main" id="{699B8BB0-B0EE-47F5-9B0D-7437E66E4E03}"/>
                        </a:ext>
                      </a:extLst>
                    </p:cNvPr>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7" name="CustomShape 38">
                      <a:extLst>
                        <a:ext uri="{FF2B5EF4-FFF2-40B4-BE49-F238E27FC236}">
                          <a16:creationId xmlns:a16="http://schemas.microsoft.com/office/drawing/2014/main" id="{73282513-8E5B-49D5-B153-EAD2CE2AA98A}"/>
                        </a:ext>
                      </a:extLst>
                    </p:cNvPr>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8" name="CustomShape 39">
                      <a:extLst>
                        <a:ext uri="{FF2B5EF4-FFF2-40B4-BE49-F238E27FC236}">
                          <a16:creationId xmlns:a16="http://schemas.microsoft.com/office/drawing/2014/main" id="{EBC02CC1-BEBE-4A8B-AAC4-C9FBB388A83E}"/>
                        </a:ext>
                      </a:extLst>
                    </p:cNvPr>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7" name="Group 40">
                <a:extLst>
                  <a:ext uri="{FF2B5EF4-FFF2-40B4-BE49-F238E27FC236}">
                    <a16:creationId xmlns:a16="http://schemas.microsoft.com/office/drawing/2014/main" id="{3DEC53C0-F37A-41E9-A754-A2105FC54C4A}"/>
                  </a:ext>
                </a:extLst>
              </p:cNvPr>
              <p:cNvGrpSpPr/>
              <p:nvPr/>
            </p:nvGrpSpPr>
            <p:grpSpPr>
              <a:xfrm>
                <a:off x="1635120" y="3817080"/>
                <a:ext cx="2047320" cy="511200"/>
                <a:chOff x="1635120" y="3817080"/>
                <a:chExt cx="2047320" cy="511200"/>
              </a:xfrm>
            </p:grpSpPr>
            <p:grpSp>
              <p:nvGrpSpPr>
                <p:cNvPr id="158" name="Group 41">
                  <a:extLst>
                    <a:ext uri="{FF2B5EF4-FFF2-40B4-BE49-F238E27FC236}">
                      <a16:creationId xmlns:a16="http://schemas.microsoft.com/office/drawing/2014/main" id="{B6361871-DF44-476E-B980-0B688312E885}"/>
                    </a:ext>
                  </a:extLst>
                </p:cNvPr>
                <p:cNvGrpSpPr/>
                <p:nvPr/>
              </p:nvGrpSpPr>
              <p:grpSpPr>
                <a:xfrm>
                  <a:off x="1635120" y="3817080"/>
                  <a:ext cx="2047320" cy="255240"/>
                  <a:chOff x="1635120" y="3817080"/>
                  <a:chExt cx="2047320" cy="255240"/>
                </a:xfrm>
              </p:grpSpPr>
              <p:sp>
                <p:nvSpPr>
                  <p:cNvPr id="169" name="CustomShape 42">
                    <a:extLst>
                      <a:ext uri="{FF2B5EF4-FFF2-40B4-BE49-F238E27FC236}">
                        <a16:creationId xmlns:a16="http://schemas.microsoft.com/office/drawing/2014/main" id="{BE2A42AF-4EA3-473B-A72E-DF9BBD5BB537}"/>
                      </a:ext>
                    </a:extLst>
                  </p:cNvPr>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0" name="CustomShape 43">
                    <a:extLst>
                      <a:ext uri="{FF2B5EF4-FFF2-40B4-BE49-F238E27FC236}">
                        <a16:creationId xmlns:a16="http://schemas.microsoft.com/office/drawing/2014/main" id="{041DEEA1-4629-4872-94AB-2EDDB93F4A63}"/>
                      </a:ext>
                    </a:extLst>
                  </p:cNvPr>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 name="Group 44">
                    <a:extLst>
                      <a:ext uri="{FF2B5EF4-FFF2-40B4-BE49-F238E27FC236}">
                        <a16:creationId xmlns:a16="http://schemas.microsoft.com/office/drawing/2014/main" id="{9B4E86B8-4571-4FF1-8D14-26E7D8D1A520}"/>
                      </a:ext>
                    </a:extLst>
                  </p:cNvPr>
                  <p:cNvGrpSpPr/>
                  <p:nvPr/>
                </p:nvGrpSpPr>
                <p:grpSpPr>
                  <a:xfrm>
                    <a:off x="2147040" y="3817080"/>
                    <a:ext cx="1535400" cy="255240"/>
                    <a:chOff x="2147040" y="3817080"/>
                    <a:chExt cx="1535400" cy="255240"/>
                  </a:xfrm>
                </p:grpSpPr>
                <p:sp>
                  <p:nvSpPr>
                    <p:cNvPr id="172" name="CustomShape 45">
                      <a:extLst>
                        <a:ext uri="{FF2B5EF4-FFF2-40B4-BE49-F238E27FC236}">
                          <a16:creationId xmlns:a16="http://schemas.microsoft.com/office/drawing/2014/main" id="{4F625C42-52A2-498B-AA12-4BCAD420C0D1}"/>
                        </a:ext>
                      </a:extLst>
                    </p:cNvPr>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 name="CustomShape 46">
                      <a:extLst>
                        <a:ext uri="{FF2B5EF4-FFF2-40B4-BE49-F238E27FC236}">
                          <a16:creationId xmlns:a16="http://schemas.microsoft.com/office/drawing/2014/main" id="{0364C005-415F-491F-8514-E41F28ED4B18}"/>
                        </a:ext>
                      </a:extLst>
                    </p:cNvPr>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 name="CustomShape 47">
                      <a:extLst>
                        <a:ext uri="{FF2B5EF4-FFF2-40B4-BE49-F238E27FC236}">
                          <a16:creationId xmlns:a16="http://schemas.microsoft.com/office/drawing/2014/main" id="{4D9184BF-099A-47E4-B37C-EBDCFB0A2F37}"/>
                        </a:ext>
                      </a:extLst>
                    </p:cNvPr>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 name="CustomShape 48">
                      <a:extLst>
                        <a:ext uri="{FF2B5EF4-FFF2-40B4-BE49-F238E27FC236}">
                          <a16:creationId xmlns:a16="http://schemas.microsoft.com/office/drawing/2014/main" id="{41892D77-BCA4-47E7-9F33-B2A6EA7A0D2D}"/>
                        </a:ext>
                      </a:extLst>
                    </p:cNvPr>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 name="CustomShape 49">
                      <a:extLst>
                        <a:ext uri="{FF2B5EF4-FFF2-40B4-BE49-F238E27FC236}">
                          <a16:creationId xmlns:a16="http://schemas.microsoft.com/office/drawing/2014/main" id="{C5A2204E-5332-4FE0-9806-D647AFD4A41D}"/>
                        </a:ext>
                      </a:extLst>
                    </p:cNvPr>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 name="CustomShape 50">
                      <a:extLst>
                        <a:ext uri="{FF2B5EF4-FFF2-40B4-BE49-F238E27FC236}">
                          <a16:creationId xmlns:a16="http://schemas.microsoft.com/office/drawing/2014/main" id="{6C238AE2-4570-463B-B3D4-5161C17222E1}"/>
                        </a:ext>
                      </a:extLst>
                    </p:cNvPr>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59" name="Group 51">
                  <a:extLst>
                    <a:ext uri="{FF2B5EF4-FFF2-40B4-BE49-F238E27FC236}">
                      <a16:creationId xmlns:a16="http://schemas.microsoft.com/office/drawing/2014/main" id="{77523094-F7B4-4299-8220-650B3E617307}"/>
                    </a:ext>
                  </a:extLst>
                </p:cNvPr>
                <p:cNvGrpSpPr/>
                <p:nvPr/>
              </p:nvGrpSpPr>
              <p:grpSpPr>
                <a:xfrm>
                  <a:off x="1635120" y="4073040"/>
                  <a:ext cx="2047320" cy="255240"/>
                  <a:chOff x="1635120" y="4073040"/>
                  <a:chExt cx="2047320" cy="255240"/>
                </a:xfrm>
              </p:grpSpPr>
              <p:sp>
                <p:nvSpPr>
                  <p:cNvPr id="160" name="CustomShape 52">
                    <a:extLst>
                      <a:ext uri="{FF2B5EF4-FFF2-40B4-BE49-F238E27FC236}">
                        <a16:creationId xmlns:a16="http://schemas.microsoft.com/office/drawing/2014/main" id="{EE9E2491-5816-4EAD-928E-82C536C3012E}"/>
                      </a:ext>
                    </a:extLst>
                  </p:cNvPr>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1" name="CustomShape 53">
                    <a:extLst>
                      <a:ext uri="{FF2B5EF4-FFF2-40B4-BE49-F238E27FC236}">
                        <a16:creationId xmlns:a16="http://schemas.microsoft.com/office/drawing/2014/main" id="{7C8742C1-DE72-4EBA-94C3-83A04BBE75AA}"/>
                      </a:ext>
                    </a:extLst>
                  </p:cNvPr>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62" name="Group 54">
                    <a:extLst>
                      <a:ext uri="{FF2B5EF4-FFF2-40B4-BE49-F238E27FC236}">
                        <a16:creationId xmlns:a16="http://schemas.microsoft.com/office/drawing/2014/main" id="{E0013B69-544F-4461-B02F-759034057659}"/>
                      </a:ext>
                    </a:extLst>
                  </p:cNvPr>
                  <p:cNvGrpSpPr/>
                  <p:nvPr/>
                </p:nvGrpSpPr>
                <p:grpSpPr>
                  <a:xfrm>
                    <a:off x="2147040" y="4073040"/>
                    <a:ext cx="1535400" cy="255240"/>
                    <a:chOff x="2147040" y="4073040"/>
                    <a:chExt cx="1535400" cy="255240"/>
                  </a:xfrm>
                </p:grpSpPr>
                <p:sp>
                  <p:nvSpPr>
                    <p:cNvPr id="163" name="CustomShape 55">
                      <a:extLst>
                        <a:ext uri="{FF2B5EF4-FFF2-40B4-BE49-F238E27FC236}">
                          <a16:creationId xmlns:a16="http://schemas.microsoft.com/office/drawing/2014/main" id="{BE754E62-8A26-4229-9C40-AE7E2BEE0EA2}"/>
                        </a:ext>
                      </a:extLst>
                    </p:cNvPr>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4" name="CustomShape 56">
                      <a:extLst>
                        <a:ext uri="{FF2B5EF4-FFF2-40B4-BE49-F238E27FC236}">
                          <a16:creationId xmlns:a16="http://schemas.microsoft.com/office/drawing/2014/main" id="{9DC74FAC-216A-4B28-B4FA-2A612AE4C851}"/>
                        </a:ext>
                      </a:extLst>
                    </p:cNvPr>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5" name="CustomShape 57">
                      <a:extLst>
                        <a:ext uri="{FF2B5EF4-FFF2-40B4-BE49-F238E27FC236}">
                          <a16:creationId xmlns:a16="http://schemas.microsoft.com/office/drawing/2014/main" id="{B0247E6A-74CC-451F-B774-1DFEBF4EB4AD}"/>
                        </a:ext>
                      </a:extLst>
                    </p:cNvPr>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6" name="CustomShape 58">
                      <a:extLst>
                        <a:ext uri="{FF2B5EF4-FFF2-40B4-BE49-F238E27FC236}">
                          <a16:creationId xmlns:a16="http://schemas.microsoft.com/office/drawing/2014/main" id="{75DBAB2C-FD3E-461B-9EB5-665D1AA86FF7}"/>
                        </a:ext>
                      </a:extLst>
                    </p:cNvPr>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7" name="CustomShape 59">
                      <a:extLst>
                        <a:ext uri="{FF2B5EF4-FFF2-40B4-BE49-F238E27FC236}">
                          <a16:creationId xmlns:a16="http://schemas.microsoft.com/office/drawing/2014/main" id="{50D5ED3D-7A2E-492B-9976-7BA6F2C69A62}"/>
                        </a:ext>
                      </a:extLst>
                    </p:cNvPr>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8" name="CustomShape 60">
                      <a:extLst>
                        <a:ext uri="{FF2B5EF4-FFF2-40B4-BE49-F238E27FC236}">
                          <a16:creationId xmlns:a16="http://schemas.microsoft.com/office/drawing/2014/main" id="{DFE0D650-4078-45C7-8576-2FD854BEFCEB}"/>
                        </a:ext>
                      </a:extLst>
                    </p:cNvPr>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25" name="Group 61">
              <a:extLst>
                <a:ext uri="{FF2B5EF4-FFF2-40B4-BE49-F238E27FC236}">
                  <a16:creationId xmlns:a16="http://schemas.microsoft.com/office/drawing/2014/main" id="{98318DC0-DE07-4C56-B124-E4B93344121D}"/>
                </a:ext>
              </a:extLst>
            </p:cNvPr>
            <p:cNvGrpSpPr/>
            <p:nvPr/>
          </p:nvGrpSpPr>
          <p:grpSpPr>
            <a:xfrm>
              <a:off x="1635120" y="4329000"/>
              <a:ext cx="2047320" cy="510840"/>
              <a:chOff x="1635120" y="4329000"/>
              <a:chExt cx="2047320" cy="510840"/>
            </a:xfrm>
          </p:grpSpPr>
          <p:grpSp>
            <p:nvGrpSpPr>
              <p:cNvPr id="136" name="Group 62">
                <a:extLst>
                  <a:ext uri="{FF2B5EF4-FFF2-40B4-BE49-F238E27FC236}">
                    <a16:creationId xmlns:a16="http://schemas.microsoft.com/office/drawing/2014/main" id="{870A001C-4D06-447E-8056-52443C93A7A6}"/>
                  </a:ext>
                </a:extLst>
              </p:cNvPr>
              <p:cNvGrpSpPr/>
              <p:nvPr/>
            </p:nvGrpSpPr>
            <p:grpSpPr>
              <a:xfrm>
                <a:off x="1635120" y="4329000"/>
                <a:ext cx="2047320" cy="255240"/>
                <a:chOff x="1635120" y="4329000"/>
                <a:chExt cx="2047320" cy="255240"/>
              </a:xfrm>
            </p:grpSpPr>
            <p:sp>
              <p:nvSpPr>
                <p:cNvPr id="147" name="CustomShape 63">
                  <a:extLst>
                    <a:ext uri="{FF2B5EF4-FFF2-40B4-BE49-F238E27FC236}">
                      <a16:creationId xmlns:a16="http://schemas.microsoft.com/office/drawing/2014/main" id="{5FAA0C3C-B6B1-4882-A3B3-8588CB2AF11F}"/>
                    </a:ext>
                  </a:extLst>
                </p:cNvPr>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 name="CustomShape 64">
                  <a:extLst>
                    <a:ext uri="{FF2B5EF4-FFF2-40B4-BE49-F238E27FC236}">
                      <a16:creationId xmlns:a16="http://schemas.microsoft.com/office/drawing/2014/main" id="{5DDBF536-710E-4BE1-AD74-6F17B79903F1}"/>
                    </a:ext>
                  </a:extLst>
                </p:cNvPr>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 name="Group 65">
                  <a:extLst>
                    <a:ext uri="{FF2B5EF4-FFF2-40B4-BE49-F238E27FC236}">
                      <a16:creationId xmlns:a16="http://schemas.microsoft.com/office/drawing/2014/main" id="{C575C6AC-5861-4A60-AB30-543F12BD4C99}"/>
                    </a:ext>
                  </a:extLst>
                </p:cNvPr>
                <p:cNvGrpSpPr/>
                <p:nvPr/>
              </p:nvGrpSpPr>
              <p:grpSpPr>
                <a:xfrm>
                  <a:off x="2147040" y="4329000"/>
                  <a:ext cx="1535400" cy="255240"/>
                  <a:chOff x="2147040" y="4329000"/>
                  <a:chExt cx="1535400" cy="255240"/>
                </a:xfrm>
              </p:grpSpPr>
              <p:sp>
                <p:nvSpPr>
                  <p:cNvPr id="150" name="CustomShape 66">
                    <a:extLst>
                      <a:ext uri="{FF2B5EF4-FFF2-40B4-BE49-F238E27FC236}">
                        <a16:creationId xmlns:a16="http://schemas.microsoft.com/office/drawing/2014/main" id="{4E2322E0-E124-4AD6-8C62-E5DDEB124E06}"/>
                      </a:ext>
                    </a:extLst>
                  </p:cNvPr>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 name="CustomShape 67">
                    <a:extLst>
                      <a:ext uri="{FF2B5EF4-FFF2-40B4-BE49-F238E27FC236}">
                        <a16:creationId xmlns:a16="http://schemas.microsoft.com/office/drawing/2014/main" id="{DFA9E6B0-D38D-418F-86E1-71ABC54D2437}"/>
                      </a:ext>
                    </a:extLst>
                  </p:cNvPr>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2" name="CustomShape 68">
                    <a:extLst>
                      <a:ext uri="{FF2B5EF4-FFF2-40B4-BE49-F238E27FC236}">
                        <a16:creationId xmlns:a16="http://schemas.microsoft.com/office/drawing/2014/main" id="{4501D5C9-16C2-47D6-97C5-553E511D87C8}"/>
                      </a:ext>
                    </a:extLst>
                  </p:cNvPr>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3" name="CustomShape 69">
                    <a:extLst>
                      <a:ext uri="{FF2B5EF4-FFF2-40B4-BE49-F238E27FC236}">
                        <a16:creationId xmlns:a16="http://schemas.microsoft.com/office/drawing/2014/main" id="{8DAF2B8D-4D7A-481C-B28B-052D6CB35BBD}"/>
                      </a:ext>
                    </a:extLst>
                  </p:cNvPr>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4" name="CustomShape 70">
                    <a:extLst>
                      <a:ext uri="{FF2B5EF4-FFF2-40B4-BE49-F238E27FC236}">
                        <a16:creationId xmlns:a16="http://schemas.microsoft.com/office/drawing/2014/main" id="{34BC8DE8-A766-45C5-8B2B-EECDB318F38E}"/>
                      </a:ext>
                    </a:extLst>
                  </p:cNvPr>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5" name="CustomShape 71">
                    <a:extLst>
                      <a:ext uri="{FF2B5EF4-FFF2-40B4-BE49-F238E27FC236}">
                        <a16:creationId xmlns:a16="http://schemas.microsoft.com/office/drawing/2014/main" id="{41EF09F0-14AD-4108-B718-833B4FD2938A}"/>
                      </a:ext>
                    </a:extLst>
                  </p:cNvPr>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37" name="Group 72">
                <a:extLst>
                  <a:ext uri="{FF2B5EF4-FFF2-40B4-BE49-F238E27FC236}">
                    <a16:creationId xmlns:a16="http://schemas.microsoft.com/office/drawing/2014/main" id="{DB3F6C20-546B-4BDC-ACDF-7D9CEE444C1E}"/>
                  </a:ext>
                </a:extLst>
              </p:cNvPr>
              <p:cNvGrpSpPr/>
              <p:nvPr/>
            </p:nvGrpSpPr>
            <p:grpSpPr>
              <a:xfrm>
                <a:off x="1635120" y="4584600"/>
                <a:ext cx="2047320" cy="255240"/>
                <a:chOff x="1635120" y="4584600"/>
                <a:chExt cx="2047320" cy="255240"/>
              </a:xfrm>
            </p:grpSpPr>
            <p:sp>
              <p:nvSpPr>
                <p:cNvPr id="138" name="CustomShape 73">
                  <a:extLst>
                    <a:ext uri="{FF2B5EF4-FFF2-40B4-BE49-F238E27FC236}">
                      <a16:creationId xmlns:a16="http://schemas.microsoft.com/office/drawing/2014/main" id="{B2DDF989-B65A-4DD8-A09B-5CB36375F403}"/>
                    </a:ext>
                  </a:extLst>
                </p:cNvPr>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9" name="CustomShape 74">
                  <a:extLst>
                    <a:ext uri="{FF2B5EF4-FFF2-40B4-BE49-F238E27FC236}">
                      <a16:creationId xmlns:a16="http://schemas.microsoft.com/office/drawing/2014/main" id="{92A12E01-3B9A-463E-B5E1-4B1EA4762AA5}"/>
                    </a:ext>
                  </a:extLst>
                </p:cNvPr>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0" name="Group 75">
                  <a:extLst>
                    <a:ext uri="{FF2B5EF4-FFF2-40B4-BE49-F238E27FC236}">
                      <a16:creationId xmlns:a16="http://schemas.microsoft.com/office/drawing/2014/main" id="{AC141AC2-4000-4656-B2B4-94ED4FF24451}"/>
                    </a:ext>
                  </a:extLst>
                </p:cNvPr>
                <p:cNvGrpSpPr/>
                <p:nvPr/>
              </p:nvGrpSpPr>
              <p:grpSpPr>
                <a:xfrm>
                  <a:off x="2147040" y="4584600"/>
                  <a:ext cx="1535400" cy="255240"/>
                  <a:chOff x="2147040" y="4584600"/>
                  <a:chExt cx="1535400" cy="255240"/>
                </a:xfrm>
              </p:grpSpPr>
              <p:sp>
                <p:nvSpPr>
                  <p:cNvPr id="141" name="CustomShape 76">
                    <a:extLst>
                      <a:ext uri="{FF2B5EF4-FFF2-40B4-BE49-F238E27FC236}">
                        <a16:creationId xmlns:a16="http://schemas.microsoft.com/office/drawing/2014/main" id="{9B83C177-7F18-4C4A-AEE7-6EFE363A4344}"/>
                      </a:ext>
                    </a:extLst>
                  </p:cNvPr>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2" name="CustomShape 77">
                    <a:extLst>
                      <a:ext uri="{FF2B5EF4-FFF2-40B4-BE49-F238E27FC236}">
                        <a16:creationId xmlns:a16="http://schemas.microsoft.com/office/drawing/2014/main" id="{D018CE7F-9395-4EE0-8B70-972305536551}"/>
                      </a:ext>
                    </a:extLst>
                  </p:cNvPr>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 name="CustomShape 78">
                    <a:extLst>
                      <a:ext uri="{FF2B5EF4-FFF2-40B4-BE49-F238E27FC236}">
                        <a16:creationId xmlns:a16="http://schemas.microsoft.com/office/drawing/2014/main" id="{B71A561F-8B20-4FD6-BDD3-A8F8DF869765}"/>
                      </a:ext>
                    </a:extLst>
                  </p:cNvPr>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 name="CustomShape 79">
                    <a:extLst>
                      <a:ext uri="{FF2B5EF4-FFF2-40B4-BE49-F238E27FC236}">
                        <a16:creationId xmlns:a16="http://schemas.microsoft.com/office/drawing/2014/main" id="{21803A6B-94C5-4363-AEC7-01E1E65465CD}"/>
                      </a:ext>
                    </a:extLst>
                  </p:cNvPr>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 name="CustomShape 80">
                    <a:extLst>
                      <a:ext uri="{FF2B5EF4-FFF2-40B4-BE49-F238E27FC236}">
                        <a16:creationId xmlns:a16="http://schemas.microsoft.com/office/drawing/2014/main" id="{87CEC4FA-DB78-4D59-82B6-5B1D8680B61A}"/>
                      </a:ext>
                    </a:extLst>
                  </p:cNvPr>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 name="CustomShape 81">
                    <a:extLst>
                      <a:ext uri="{FF2B5EF4-FFF2-40B4-BE49-F238E27FC236}">
                        <a16:creationId xmlns:a16="http://schemas.microsoft.com/office/drawing/2014/main" id="{1E2BA8C0-D07C-4916-9FD4-C978C8D2D04A}"/>
                      </a:ext>
                    </a:extLst>
                  </p:cNvPr>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26" name="Group 82">
              <a:extLst>
                <a:ext uri="{FF2B5EF4-FFF2-40B4-BE49-F238E27FC236}">
                  <a16:creationId xmlns:a16="http://schemas.microsoft.com/office/drawing/2014/main" id="{313F8940-3685-4047-9ECA-94D38BA050AC}"/>
                </a:ext>
              </a:extLst>
            </p:cNvPr>
            <p:cNvGrpSpPr/>
            <p:nvPr/>
          </p:nvGrpSpPr>
          <p:grpSpPr>
            <a:xfrm>
              <a:off x="1635120" y="4840560"/>
              <a:ext cx="2047320" cy="255240"/>
              <a:chOff x="1635120" y="4840560"/>
              <a:chExt cx="2047320" cy="255240"/>
            </a:xfrm>
          </p:grpSpPr>
          <p:sp>
            <p:nvSpPr>
              <p:cNvPr id="127" name="CustomShape 83">
                <a:extLst>
                  <a:ext uri="{FF2B5EF4-FFF2-40B4-BE49-F238E27FC236}">
                    <a16:creationId xmlns:a16="http://schemas.microsoft.com/office/drawing/2014/main" id="{2453C766-5DE6-4C44-95C3-F9025007F6D5}"/>
                  </a:ext>
                </a:extLst>
              </p:cNvPr>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8" name="CustomShape 84">
                <a:extLst>
                  <a:ext uri="{FF2B5EF4-FFF2-40B4-BE49-F238E27FC236}">
                    <a16:creationId xmlns:a16="http://schemas.microsoft.com/office/drawing/2014/main" id="{5633A4C0-D0EC-4204-83B4-69E2BDD60C77}"/>
                  </a:ext>
                </a:extLst>
              </p:cNvPr>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29" name="Group 85">
                <a:extLst>
                  <a:ext uri="{FF2B5EF4-FFF2-40B4-BE49-F238E27FC236}">
                    <a16:creationId xmlns:a16="http://schemas.microsoft.com/office/drawing/2014/main" id="{E1317D1E-C9BB-4943-B14D-F452756ECE44}"/>
                  </a:ext>
                </a:extLst>
              </p:cNvPr>
              <p:cNvGrpSpPr/>
              <p:nvPr/>
            </p:nvGrpSpPr>
            <p:grpSpPr>
              <a:xfrm>
                <a:off x="2147040" y="4840560"/>
                <a:ext cx="1535400" cy="255240"/>
                <a:chOff x="2147040" y="4840560"/>
                <a:chExt cx="1535400" cy="255240"/>
              </a:xfrm>
            </p:grpSpPr>
            <p:sp>
              <p:nvSpPr>
                <p:cNvPr id="130" name="CustomShape 86">
                  <a:extLst>
                    <a:ext uri="{FF2B5EF4-FFF2-40B4-BE49-F238E27FC236}">
                      <a16:creationId xmlns:a16="http://schemas.microsoft.com/office/drawing/2014/main" id="{1C1848C0-DCB9-40B9-B64A-290F8EC8BEB3}"/>
                    </a:ext>
                  </a:extLst>
                </p:cNvPr>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1" name="CustomShape 87">
                  <a:extLst>
                    <a:ext uri="{FF2B5EF4-FFF2-40B4-BE49-F238E27FC236}">
                      <a16:creationId xmlns:a16="http://schemas.microsoft.com/office/drawing/2014/main" id="{5B4B3F3F-0588-4B43-97EA-7BA169AD5498}"/>
                    </a:ext>
                  </a:extLst>
                </p:cNvPr>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2" name="CustomShape 88">
                  <a:extLst>
                    <a:ext uri="{FF2B5EF4-FFF2-40B4-BE49-F238E27FC236}">
                      <a16:creationId xmlns:a16="http://schemas.microsoft.com/office/drawing/2014/main" id="{AC1E3496-353B-455D-8076-27BD5536F3DB}"/>
                    </a:ext>
                  </a:extLst>
                </p:cNvPr>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3" name="CustomShape 89">
                  <a:extLst>
                    <a:ext uri="{FF2B5EF4-FFF2-40B4-BE49-F238E27FC236}">
                      <a16:creationId xmlns:a16="http://schemas.microsoft.com/office/drawing/2014/main" id="{0918C327-80D0-43EF-81BB-674CDD11DBAF}"/>
                    </a:ext>
                  </a:extLst>
                </p:cNvPr>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4" name="CustomShape 90">
                  <a:extLst>
                    <a:ext uri="{FF2B5EF4-FFF2-40B4-BE49-F238E27FC236}">
                      <a16:creationId xmlns:a16="http://schemas.microsoft.com/office/drawing/2014/main" id="{E386ACB9-B0E1-4F16-809F-6334D536DA4F}"/>
                    </a:ext>
                  </a:extLst>
                </p:cNvPr>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5" name="CustomShape 91">
                  <a:extLst>
                    <a:ext uri="{FF2B5EF4-FFF2-40B4-BE49-F238E27FC236}">
                      <a16:creationId xmlns:a16="http://schemas.microsoft.com/office/drawing/2014/main" id="{56013D90-569F-4A3C-B9CD-6F9DAF660F22}"/>
                    </a:ext>
                  </a:extLst>
                </p:cNvPr>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98" name="CustomShape 92">
            <a:extLst>
              <a:ext uri="{FF2B5EF4-FFF2-40B4-BE49-F238E27FC236}">
                <a16:creationId xmlns:a16="http://schemas.microsoft.com/office/drawing/2014/main" id="{B3BAAABB-7ED7-46BF-93F7-526E2DC93252}"/>
              </a:ext>
            </a:extLst>
          </p:cNvPr>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99" name="CustomShape 93">
            <a:extLst>
              <a:ext uri="{FF2B5EF4-FFF2-40B4-BE49-F238E27FC236}">
                <a16:creationId xmlns:a16="http://schemas.microsoft.com/office/drawing/2014/main" id="{7C62898D-643E-4C27-9642-248B0C580C7B}"/>
              </a:ext>
            </a:extLst>
          </p:cNvPr>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200" name="Group 94">
            <a:extLst>
              <a:ext uri="{FF2B5EF4-FFF2-40B4-BE49-F238E27FC236}">
                <a16:creationId xmlns:a16="http://schemas.microsoft.com/office/drawing/2014/main" id="{98AA0F8F-729D-4BBD-A475-E5FA8377708A}"/>
              </a:ext>
            </a:extLst>
          </p:cNvPr>
          <p:cNvGrpSpPr/>
          <p:nvPr/>
        </p:nvGrpSpPr>
        <p:grpSpPr>
          <a:xfrm>
            <a:off x="2156400" y="4063680"/>
            <a:ext cx="1083600" cy="494640"/>
            <a:chOff x="2156400" y="4063680"/>
            <a:chExt cx="1083600" cy="494640"/>
          </a:xfrm>
        </p:grpSpPr>
        <p:sp>
          <p:nvSpPr>
            <p:cNvPr id="201" name="CustomShape 95">
              <a:extLst>
                <a:ext uri="{FF2B5EF4-FFF2-40B4-BE49-F238E27FC236}">
                  <a16:creationId xmlns:a16="http://schemas.microsoft.com/office/drawing/2014/main" id="{EBB04EE3-95EC-46B5-AC96-94FD807739F0}"/>
                </a:ext>
              </a:extLst>
            </p:cNvPr>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202" name="CustomShape 96">
              <a:extLst>
                <a:ext uri="{FF2B5EF4-FFF2-40B4-BE49-F238E27FC236}">
                  <a16:creationId xmlns:a16="http://schemas.microsoft.com/office/drawing/2014/main" id="{555A3AB4-A5A9-48A1-98A6-7FCBD013D47C}"/>
                </a:ext>
              </a:extLst>
            </p:cNvPr>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203" name="CustomShape 97">
            <a:extLst>
              <a:ext uri="{FF2B5EF4-FFF2-40B4-BE49-F238E27FC236}">
                <a16:creationId xmlns:a16="http://schemas.microsoft.com/office/drawing/2014/main" id="{F612D11A-1FA7-43E0-B41C-A5F50A7A81DF}"/>
              </a:ext>
            </a:extLst>
          </p:cNvPr>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204" name="Line 98">
            <a:extLst>
              <a:ext uri="{FF2B5EF4-FFF2-40B4-BE49-F238E27FC236}">
                <a16:creationId xmlns:a16="http://schemas.microsoft.com/office/drawing/2014/main" id="{AFE026F9-09C8-4A37-869C-9A2078B58F28}"/>
              </a:ext>
            </a:extLst>
          </p:cNvPr>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205" name="CustomShape 99">
            <a:extLst>
              <a:ext uri="{FF2B5EF4-FFF2-40B4-BE49-F238E27FC236}">
                <a16:creationId xmlns:a16="http://schemas.microsoft.com/office/drawing/2014/main" id="{87E56558-E090-409D-8AEC-A679D3AAB9B1}"/>
              </a:ext>
            </a:extLst>
          </p:cNvPr>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206" name="Line 100">
            <a:extLst>
              <a:ext uri="{FF2B5EF4-FFF2-40B4-BE49-F238E27FC236}">
                <a16:creationId xmlns:a16="http://schemas.microsoft.com/office/drawing/2014/main" id="{E6F3013C-1BA3-420D-B5D2-8D2473B3BB9F}"/>
              </a:ext>
            </a:extLst>
          </p:cNvPr>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7" name="Line 101">
            <a:extLst>
              <a:ext uri="{FF2B5EF4-FFF2-40B4-BE49-F238E27FC236}">
                <a16:creationId xmlns:a16="http://schemas.microsoft.com/office/drawing/2014/main" id="{8F9D5CC8-5378-40B6-84B8-3F345869427E}"/>
              </a:ext>
            </a:extLst>
          </p:cNvPr>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8" name="CustomShape 102">
            <a:extLst>
              <a:ext uri="{FF2B5EF4-FFF2-40B4-BE49-F238E27FC236}">
                <a16:creationId xmlns:a16="http://schemas.microsoft.com/office/drawing/2014/main" id="{D126AA49-2ABF-460D-8C9D-DA94DFC15B43}"/>
              </a:ext>
            </a:extLst>
          </p:cNvPr>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209" name="CustomShape 103">
            <a:extLst>
              <a:ext uri="{FF2B5EF4-FFF2-40B4-BE49-F238E27FC236}">
                <a16:creationId xmlns:a16="http://schemas.microsoft.com/office/drawing/2014/main" id="{3809F400-BC95-4116-9FD5-22F8F04A3D9D}"/>
              </a:ext>
            </a:extLst>
          </p:cNvPr>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10" name="CustomShape 104">
            <a:extLst>
              <a:ext uri="{FF2B5EF4-FFF2-40B4-BE49-F238E27FC236}">
                <a16:creationId xmlns:a16="http://schemas.microsoft.com/office/drawing/2014/main" id="{6E805C00-B684-40C5-BBAA-9F06B8B9540A}"/>
              </a:ext>
            </a:extLst>
          </p:cNvPr>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additive="repl">
                                        <p:cTn id="19" dur="500"/>
                                        <p:tgtEl>
                                          <p:spTgt spid="203"/>
                                        </p:tgtEl>
                                      </p:cBhvr>
                                    </p:animEffect>
                                  </p:childTnLst>
                                </p:cTn>
                              </p:par>
                              <p:par>
                                <p:cTn id="20" presetID="10" presetClass="entr"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par>
                                <p:cTn id="23" presetID="10" presetClass="entr"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additive="repl">
                                        <p:cTn id="25" dur="500"/>
                                        <p:tgtEl>
                                          <p:spTgt spid="208"/>
                                        </p:tgtEl>
                                      </p:cBhvr>
                                    </p:animEffect>
                                  </p:childTnLst>
                                </p:cTn>
                              </p:par>
                              <p:par>
                                <p:cTn id="26" presetID="10" presetClass="entr" fill="hold"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additive="repl">
                                        <p:cTn id="28" dur="500"/>
                                        <p:tgtEl>
                                          <p:spTgt spid="210"/>
                                        </p:tgtEl>
                                      </p:cBhvr>
                                    </p:animEffect>
                                  </p:childTnLst>
                                </p:cTn>
                              </p:par>
                              <p:par>
                                <p:cTn id="29" presetID="10" presetClass="entr"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additive="repl">
                                        <p:cTn id="31" dur="500"/>
                                        <p:tgtEl>
                                          <p:spTgt spid="2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additive="repl">
                                        <p:cTn id="36" dur="500"/>
                                        <p:tgtEl>
                                          <p:spTgt spid="207"/>
                                        </p:tgtEl>
                                      </p:cBhvr>
                                    </p:animEffect>
                                  </p:childTnLst>
                                </p:cTn>
                              </p:par>
                              <p:par>
                                <p:cTn id="37" presetID="10" presetClass="entr"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additive="repl">
                                        <p:cTn id="39" dur="500"/>
                                        <p:tgtEl>
                                          <p:spTgt spid="206"/>
                                        </p:tgtEl>
                                      </p:cBhvr>
                                    </p:animEffect>
                                  </p:childTnLst>
                                </p:cTn>
                              </p:par>
                              <p:par>
                                <p:cTn id="40" presetID="10" presetClass="entr" fill="hold"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additive="repl">
                                        <p:cTn id="42" dur="500"/>
                                        <p:tgtEl>
                                          <p:spTgt spid="205"/>
                                        </p:tgtEl>
                                      </p:cBhvr>
                                    </p:animEffect>
                                  </p:childTnLst>
                                </p:cTn>
                              </p:par>
                              <p:par>
                                <p:cTn id="43" presetID="10" presetClass="entr"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additive="repl">
                                        <p:cTn id="45" dur="500"/>
                                        <p:tgtEl>
                                          <p:spTgt spid="200"/>
                                        </p:tgtEl>
                                      </p:cBhvr>
                                    </p:animEffect>
                                  </p:childTnLst>
                                </p:cTn>
                              </p:par>
                              <p:par>
                                <p:cTn id="46" presetID="10" presetClass="entr" fill="hold"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additive="repl">
                                        <p:cTn id="48" dur="500"/>
                                        <p:tgtEl>
                                          <p:spTgt spid="199"/>
                                        </p:tgtEl>
                                      </p:cBhvr>
                                    </p:animEffect>
                                  </p:childTnLst>
                                </p:cTn>
                              </p:par>
                              <p:par>
                                <p:cTn id="49" presetID="10" presetClass="entr"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additive="repl">
                                        <p:cTn id="5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工作项同步</a:t>
            </a:r>
            <a:endParaRPr lang="en-US" altLang="zh-CN" sz="32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Work-Item Synchronization</a:t>
            </a:r>
            <a:endParaRPr lang="en-US" sz="2400" b="0" strike="noStrike" spc="-1" dirty="0">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endParaRPr lang="en-US" sz="3200" b="0" strike="noStrike" spc="-1" dirty="0">
              <a:latin typeface="Arial"/>
            </a:endParaRPr>
          </a:p>
          <a:p>
            <a:pPr marL="457200">
              <a:lnSpc>
                <a:spcPct val="100000"/>
              </a:lnSpc>
              <a:spcBef>
                <a:spcPts val="680"/>
              </a:spcBef>
            </a:pPr>
            <a:r>
              <a:rPr lang="en-US" sz="3400" b="1" strike="noStrike" spc="-1" dirty="0">
                <a:solidFill>
                  <a:srgbClr val="C0504D"/>
                </a:solidFill>
                <a:latin typeface="Courier New Bold"/>
              </a:rPr>
              <a:t>void</a:t>
            </a:r>
            <a:r>
              <a:rPr lang="en-US" sz="3400" b="1" strike="noStrike" spc="-1" dirty="0">
                <a:solidFill>
                  <a:srgbClr val="000000"/>
                </a:solidFill>
                <a:latin typeface="Courier New Bold"/>
              </a:rPr>
              <a:t> </a:t>
            </a:r>
            <a:r>
              <a:rPr lang="en-US" sz="3400" b="1" strike="noStrike" spc="-1" dirty="0">
                <a:solidFill>
                  <a:srgbClr val="8064A2"/>
                </a:solidFill>
                <a:latin typeface="Courier New Bold"/>
              </a:rPr>
              <a:t>barrier</a:t>
            </a:r>
            <a:r>
              <a:rPr lang="en-US" sz="3400" b="1" strike="noStrike" spc="-1" dirty="0">
                <a:solidFill>
                  <a:srgbClr val="000000"/>
                </a:solidFill>
                <a:latin typeface="Courier New Bold"/>
              </a:rPr>
              <a:t>()</a:t>
            </a:r>
            <a:endParaRPr lang="en-US" sz="3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使用可选参数（</a:t>
            </a:r>
            <a:r>
              <a:rPr lang="en-US" altLang="zh-CN" sz="2800" b="0" strike="noStrike" spc="-1" dirty="0">
                <a:solidFill>
                  <a:srgbClr val="000000"/>
                </a:solidFill>
                <a:latin typeface="Trebuchet MS"/>
              </a:rPr>
              <a:t>optional flags</a:t>
            </a:r>
            <a:r>
              <a:rPr lang="zh-CN" alt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0" strike="noStrike" spc="-1" dirty="0">
                <a:solidFill>
                  <a:srgbClr val="8064A2"/>
                </a:solidFill>
                <a:latin typeface="Trebuchet MS"/>
              </a:rPr>
              <a:t>CLK_LOCAL_MEM_FENCE</a:t>
            </a:r>
            <a:r>
              <a:rPr lang="en-US" sz="2800" b="0" strike="noStrike" spc="-1" dirty="0">
                <a:solidFill>
                  <a:srgbClr val="000000"/>
                </a:solidFill>
                <a:latin typeface="Trebuchet MS"/>
              </a:rPr>
              <a:t> and/or </a:t>
            </a:r>
            <a:r>
              <a:rPr lang="en-US" sz="2800" b="0" strike="noStrike" spc="-1" dirty="0">
                <a:solidFill>
                  <a:srgbClr val="8064A2"/>
                </a:solidFill>
                <a:latin typeface="Trebuchet MS"/>
              </a:rPr>
              <a:t>CLK_GLOBAL_MEM_FENCE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）遇到了一个屏障函数</a:t>
            </a:r>
            <a:r>
              <a:rPr lang="en-US" altLang="zh-CN"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，就要等到所在工作组（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a:t>
            </a:r>
            <a:r>
              <a:rPr lang="zh-CN" altLang="en-US" sz="2800" spc="-1" dirty="0">
                <a:solidFill>
                  <a:srgbClr val="000000"/>
                </a:solidFill>
                <a:latin typeface="Trebuchet MS"/>
              </a:rPr>
              <a:t>内所有的工作项都达到这个屏障函数，然后才继续执行。</a:t>
            </a:r>
            <a:endParaRPr lang="en-US" sz="2800" b="0" strike="noStrike" spc="-1" dirty="0">
              <a:latin typeface="Arial"/>
            </a:endParaRPr>
          </a:p>
          <a:p>
            <a:pPr marL="743040" lvl="1" indent="-285120">
              <a:lnSpc>
                <a:spcPct val="100000"/>
              </a:lnSpc>
              <a:spcBef>
                <a:spcPts val="680"/>
              </a:spcBef>
              <a:buClr>
                <a:srgbClr val="C0504D"/>
              </a:buClr>
              <a:buFont typeface="Arial"/>
              <a:buChar char="–"/>
            </a:pPr>
            <a:r>
              <a:rPr lang="zh-CN" altLang="en-US" sz="2800" b="0" strike="noStrike" spc="-1" dirty="0">
                <a:solidFill>
                  <a:srgbClr val="C0504D"/>
                </a:solidFill>
                <a:latin typeface="Trebuchet MS"/>
              </a:rPr>
              <a:t>推论 </a:t>
            </a:r>
            <a:r>
              <a:rPr lang="en-US" sz="2800" b="0" strike="noStrike" spc="-1" dirty="0">
                <a:solidFill>
                  <a:srgbClr val="C0504D"/>
                </a:solidFill>
                <a:latin typeface="Trebuchet MS"/>
              </a:rPr>
              <a:t>Corollary</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如果在一个分支内有屏障函数</a:t>
            </a:r>
            <a:r>
              <a:rPr lang="en-US"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那么如果有下面的情况中的任意一个，这个</a:t>
            </a:r>
            <a:r>
              <a:rPr lang="zh-CN" altLang="en-US" sz="3400" spc="-1" dirty="0">
                <a:solidFill>
                  <a:srgbClr val="C0504D"/>
                </a:solidFill>
                <a:latin typeface="Trebuchet MS"/>
              </a:rPr>
              <a:t>分支必须</a:t>
            </a:r>
            <a:r>
              <a:rPr lang="en-US" sz="3400" spc="-1" dirty="0">
                <a:solidFill>
                  <a:srgbClr val="C0504D"/>
                </a:solidFill>
                <a:latin typeface="Trebuchet MS"/>
              </a:rPr>
              <a:t> </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519"/>
              </a:spcBef>
              <a:buClr>
                <a:srgbClr val="C0504D"/>
              </a:buClr>
              <a:buFont typeface="Arial"/>
              <a:buChar char="•"/>
            </a:pPr>
            <a:r>
              <a:rPr lang="zh-CN" altLang="en-US" sz="2400" spc="-1" dirty="0">
                <a:solidFill>
                  <a:srgbClr val="000000"/>
                </a:solidFill>
                <a:latin typeface="Trebuchet MS"/>
              </a:rPr>
              <a:t>被工作组中的</a:t>
            </a:r>
            <a:r>
              <a:rPr lang="zh-CN" altLang="en-US" sz="2600" spc="-1" dirty="0">
                <a:solidFill>
                  <a:srgbClr val="C0504D"/>
                </a:solidFill>
                <a:latin typeface="Trebuchet MS"/>
              </a:rPr>
              <a:t>所有</a:t>
            </a:r>
            <a:r>
              <a:rPr lang="zh-CN" altLang="en-US" sz="2400" spc="-1" dirty="0">
                <a:solidFill>
                  <a:srgbClr val="000000"/>
                </a:solidFill>
                <a:latin typeface="Trebuchet MS"/>
              </a:rPr>
              <a:t>工作项所选择，或者</a:t>
            </a:r>
            <a:endParaRPr lang="en-US" sz="2400" b="0" strike="noStrike" spc="-1" dirty="0">
              <a:latin typeface="Arial"/>
            </a:endParaRPr>
          </a:p>
          <a:p>
            <a:pPr marL="1143000" lvl="2" indent="-227880">
              <a:lnSpc>
                <a:spcPct val="100000"/>
              </a:lnSpc>
              <a:spcBef>
                <a:spcPts val="519"/>
              </a:spcBef>
              <a:buClr>
                <a:srgbClr val="C0504D"/>
              </a:buClr>
              <a:buFont typeface="Arial"/>
              <a:buChar char="•"/>
            </a:pPr>
            <a:r>
              <a:rPr lang="zh-CN" altLang="en-US" sz="2600" b="0" strike="noStrike" spc="-1" dirty="0">
                <a:solidFill>
                  <a:srgbClr val="C0504D"/>
                </a:solidFill>
                <a:latin typeface="Trebuchet MS"/>
              </a:rPr>
              <a:t>不被</a:t>
            </a:r>
            <a:r>
              <a:rPr lang="zh-CN" altLang="en-US" sz="2400" b="0" strike="noStrike" spc="-1" dirty="0">
                <a:solidFill>
                  <a:srgbClr val="000000"/>
                </a:solidFill>
                <a:latin typeface="Trebuchet MS"/>
              </a:rPr>
              <a:t>工作组中的任何工作项所选择</a:t>
            </a:r>
            <a:endParaRPr lang="en-US" altLang="zh-CN" sz="2400" b="0" strike="noStrike" spc="-1" dirty="0">
              <a:solidFill>
                <a:srgbClr val="000000"/>
              </a:solidFill>
              <a:latin typeface="Trebuchet MS"/>
            </a:endParaRPr>
          </a:p>
          <a:p>
            <a:pPr marL="915120" lvl="2">
              <a:lnSpc>
                <a:spcPct val="100000"/>
              </a:lnSpc>
              <a:spcBef>
                <a:spcPts val="519"/>
              </a:spcBef>
              <a:buClr>
                <a:srgbClr val="C0504D"/>
              </a:buClr>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工作组之间</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不保证一个工作组相对于另外的某个工作组在何时何处执行</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8064A2"/>
                </a:solidFill>
                <a:latin typeface="Trebuchet MS"/>
              </a:rPr>
              <a:t>C</a:t>
            </a:r>
            <a:r>
              <a:rPr lang="zh-CN" altLang="en-US" sz="2800" b="0" strike="noStrike" spc="-1" dirty="0">
                <a:solidFill>
                  <a:srgbClr val="8064A2"/>
                </a:solidFill>
                <a:latin typeface="Trebuchet MS"/>
              </a:rPr>
              <a:t>两个不同的工作组之间不能交换数据，也不能有像内存屏障（</a:t>
            </a:r>
            <a:r>
              <a:rPr lang="en-US" altLang="zh-CN" sz="2800" b="0" strike="noStrike" spc="-1" dirty="0">
                <a:solidFill>
                  <a:srgbClr val="8064A2"/>
                </a:solidFill>
                <a:latin typeface="Trebuchet MS"/>
              </a:rPr>
              <a:t>barrier</a:t>
            </a:r>
            <a:r>
              <a:rPr lang="zh-CN" altLang="en-US" sz="2800" b="0" strike="noStrike" spc="-1" dirty="0">
                <a:solidFill>
                  <a:srgbClr val="8064A2"/>
                </a:solidFill>
                <a:latin typeface="Trebuchet MS"/>
              </a:rPr>
              <a:t>）这样的同步（</a:t>
            </a:r>
            <a:r>
              <a:rPr lang="en-US" altLang="zh-CN" sz="2800" b="0" strike="noStrike" spc="-1" dirty="0">
                <a:solidFill>
                  <a:srgbClr val="8064A2"/>
                </a:solidFill>
                <a:latin typeface="Trebuchet MS"/>
              </a:rPr>
              <a:t>synchronization</a:t>
            </a:r>
            <a:r>
              <a:rPr lang="zh-CN" altLang="en-US" sz="2800" b="0" strike="noStrike" spc="-1" dirty="0">
                <a:solidFill>
                  <a:srgbClr val="8064A2"/>
                </a:solidFill>
                <a:latin typeface="Trebuchet MS"/>
              </a:rPr>
              <a:t>）（这一特性非常关键）</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zh-CN" altLang="en-US" sz="2800" b="0" strike="noStrike" spc="-1" dirty="0">
                <a:solidFill>
                  <a:srgbClr val="C0504D"/>
                </a:solidFill>
                <a:latin typeface="Trebuchet MS"/>
              </a:rPr>
              <a:t>唯一的解决方法：完成核函数数然后启动另一个核函数（</a:t>
            </a:r>
            <a:r>
              <a:rPr lang="en-US" altLang="zh-CN" sz="2800" b="0" strike="noStrike" spc="-1" dirty="0">
                <a:solidFill>
                  <a:srgbClr val="C0504D"/>
                </a:solidFill>
                <a:latin typeface="Trebuchet MS"/>
              </a:rPr>
              <a:t>kernel</a:t>
            </a:r>
            <a:r>
              <a:rPr lang="zh-CN" altLang="en-US" sz="2800" b="0" strike="noStrike" spc="-1" dirty="0">
                <a:solidFill>
                  <a:srgbClr val="C0504D"/>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813" name="CustomShape 3"/>
          <p:cNvSpPr/>
          <p:nvPr/>
        </p:nvSpPr>
        <p:spPr>
          <a:xfrm>
            <a:off x="4774517" y="847080"/>
            <a:ext cx="4129036"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确保局部内存或者全局内存浓重的内存操作具有正确顺序</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刷新或者队列一个内存围栏（</a:t>
            </a:r>
            <a:r>
              <a:rPr lang="en-US" altLang="zh-CN" spc="-1" dirty="0">
                <a:solidFill>
                  <a:srgbClr val="4F81BD"/>
                </a:solidFill>
                <a:latin typeface="Trebuchet MS"/>
              </a:rPr>
              <a:t> memory fence </a:t>
            </a:r>
            <a:r>
              <a:rPr lang="zh-CN" altLang="en-US" sz="1800" b="0" strike="noStrike" spc="-1" dirty="0">
                <a:solidFill>
                  <a:srgbClr val="4F81BD"/>
                </a:solidFill>
                <a:latin typeface="Trebuchet MS"/>
                <a:ea typeface="DejaVu Sans"/>
              </a:rPr>
              <a:t>）</a:t>
            </a:r>
            <a:r>
              <a:rPr lang="en-US" sz="1800" b="0" strike="noStrike" spc="-1" dirty="0">
                <a:solidFill>
                  <a:srgbClr val="4F81BD"/>
                </a:solidFill>
                <a:latin typeface="Trebuchet MS"/>
                <a:ea typeface="DejaVu Sans"/>
              </a:rPr>
              <a:t>)</a:t>
            </a:r>
            <a:endParaRPr lang="en-US" sz="1800" b="0" strike="noStrike" spc="-1" dirty="0">
              <a:latin typeface="Arial"/>
            </a:endParaRPr>
          </a:p>
        </p:txBody>
      </p:sp>
      <p:sp>
        <p:nvSpPr>
          <p:cNvPr id="1814" name="CustomShape 4"/>
          <p:cNvSpPr/>
          <p:nvPr/>
        </p:nvSpPr>
        <p:spPr>
          <a:xfrm flipH="1">
            <a:off x="3804446" y="1760040"/>
            <a:ext cx="2458473" cy="498344"/>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什么地方需要同步（</a:t>
            </a:r>
            <a:r>
              <a:rPr lang="en-US" altLang="zh-CN" sz="4400" spc="-1" dirty="0">
                <a:solidFill>
                  <a:srgbClr val="000000"/>
                </a:solidFill>
                <a:latin typeface="Trebuchet MS"/>
              </a:rPr>
              <a:t> synchronization </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a:t>
            </a:r>
            <a:endParaRPr lang="en-US" sz="4400" b="0" strike="noStrike" spc="-1" dirty="0">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设想</a:t>
            </a:r>
            <a:r>
              <a:rPr lang="zh-CN" altLang="en-US" sz="3200" spc="-1" dirty="0">
                <a:solidFill>
                  <a:srgbClr val="000000"/>
                </a:solidFill>
                <a:latin typeface="Trebuchet MS"/>
              </a:rPr>
              <a:t>一个归约过程</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将</a:t>
            </a:r>
            <a:r>
              <a:rPr lang="zh-CN" altLang="en-US" sz="3200" spc="-1" dirty="0">
                <a:solidFill>
                  <a:srgbClr val="000000"/>
                </a:solidFill>
                <a:latin typeface="Trebuchet MS"/>
              </a:rPr>
              <a:t>一系列数值归约成</a:t>
            </a:r>
            <a:r>
              <a:rPr lang="zh-CN" altLang="en-US" sz="3200" b="0" strike="noStrike" spc="-1" dirty="0">
                <a:solidFill>
                  <a:srgbClr val="000000"/>
                </a:solidFill>
                <a:latin typeface="Trebuchet MS"/>
              </a:rPr>
              <a:t>一个单独的值</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例如求一个数组中所有元素的和</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顺序编码（</a:t>
            </a:r>
            <a:r>
              <a:rPr lang="en-US" altLang="zh-CN" sz="3200" spc="-1" dirty="0">
                <a:solidFill>
                  <a:srgbClr val="000000"/>
                </a:solidFill>
                <a:latin typeface="Trebuchet MS"/>
              </a:rPr>
              <a:t>Sequential code</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C0504D"/>
                </a:solidFill>
                <a:latin typeface="Courier New Bold"/>
                <a:ea typeface="DejaVu Sans"/>
              </a:rPr>
              <a:t>int </a:t>
            </a:r>
            <a:r>
              <a:rPr lang="en-US" sz="2400" b="1" strike="noStrike" spc="-1" dirty="0">
                <a:solidFill>
                  <a:srgbClr val="17375E"/>
                </a:solidFill>
                <a:latin typeface="Courier New Bold"/>
                <a:ea typeface="DejaVu Sans"/>
              </a:rPr>
              <a:t>reduce</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a:solidFill>
                  <a:srgbClr val="000000"/>
                </a:solidFill>
                <a:latin typeface="Courier New Bold"/>
                <a:ea typeface="DejaVu Sans"/>
              </a:rPr>
              <a:t>*A)</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int</a:t>
            </a:r>
            <a:r>
              <a:rPr lang="en-US" sz="2400" b="1" strike="noStrike" spc="-1" dirty="0">
                <a:solidFill>
                  <a:srgbClr val="000000"/>
                </a:solidFill>
                <a:latin typeface="Courier New Bold"/>
                <a:ea typeface="DejaVu Sans"/>
              </a:rPr>
              <a:t> sum = 0;</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for </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0;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&lt;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sum += A[</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return</a:t>
            </a:r>
            <a:r>
              <a:rPr lang="en-US" sz="2400" b="1" strike="noStrike" spc="-1" dirty="0">
                <a:solidFill>
                  <a:srgbClr val="000000"/>
                </a:solidFill>
                <a:latin typeface="Courier New Bold"/>
                <a:ea typeface="DejaVu Sans"/>
              </a:rPr>
              <a:t> sum;</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简单的并行归约（</a:t>
            </a:r>
            <a:r>
              <a:rPr lang="en-US" altLang="zh-CN" sz="3200" spc="-1" dirty="0">
                <a:solidFill>
                  <a:srgbClr val="000000"/>
                </a:solidFill>
                <a:latin typeface="Trebuchet MS"/>
              </a:rPr>
              <a:t>parallel reduction</a:t>
            </a:r>
            <a:r>
              <a:rPr lang="zh-CN" altLang="en-US" sz="3200" spc="-1" dirty="0">
                <a:solidFill>
                  <a:srgbClr val="000000"/>
                </a:solidFill>
                <a:latin typeface="Trebuchet MS"/>
              </a:rPr>
              <a:t>）</a:t>
            </a:r>
            <a:endParaRPr lang="en-US" sz="3200" b="0" strike="noStrike" spc="-1" dirty="0">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一个归约过程可以分为三个步骤</a:t>
            </a:r>
            <a:r>
              <a:rPr lang="en-US" sz="3200" b="0" strike="noStrike" spc="-1" dirty="0">
                <a:solidFill>
                  <a:srgbClr val="000000"/>
                </a:solidFill>
                <a:latin typeface="Trebuchet MS"/>
              </a:rPr>
              <a:t>:</a:t>
            </a:r>
            <a:endParaRPr lang="en-US" sz="32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spc="-1" dirty="0">
                <a:solidFill>
                  <a:srgbClr val="000000"/>
                </a:solidFill>
                <a:latin typeface="Trebuchet MS"/>
              </a:rPr>
              <a:t>每个工作项（</a:t>
            </a:r>
            <a:r>
              <a:rPr lang="en-US" altLang="zh-CN" sz="2800" spc="-1" dirty="0">
                <a:solidFill>
                  <a:srgbClr val="000000"/>
                </a:solidFill>
                <a:latin typeface="Trebuchet MS"/>
              </a:rPr>
              <a:t>work-item</a:t>
            </a:r>
            <a:r>
              <a:rPr lang="zh-CN" altLang="en-US" sz="2800" spc="-1" dirty="0">
                <a:solidFill>
                  <a:srgbClr val="000000"/>
                </a:solidFill>
                <a:latin typeface="Trebuchet MS"/>
              </a:rPr>
              <a:t>）都将其私有内存的值累加到一个局部数组（</a:t>
            </a:r>
            <a:r>
              <a:rPr lang="en-US" altLang="zh-CN" sz="2800" spc="-1" dirty="0">
                <a:solidFill>
                  <a:srgbClr val="000000"/>
                </a:solidFill>
                <a:latin typeface="Trebuchet MS"/>
              </a:rPr>
              <a:t>local array</a:t>
            </a:r>
            <a:r>
              <a:rPr lang="zh-CN" altLang="en-US" sz="2800" spc="-1" dirty="0">
                <a:solidFill>
                  <a:srgbClr val="000000"/>
                </a:solidFill>
                <a:latin typeface="Trebuchet MS"/>
              </a:rPr>
              <a:t>）中，这个局部数组使用工作项的局部</a:t>
            </a:r>
            <a:r>
              <a:rPr lang="en-US" altLang="zh-CN" sz="2800" spc="-1" dirty="0">
                <a:solidFill>
                  <a:srgbClr val="000000"/>
                </a:solidFill>
                <a:latin typeface="Trebuchet MS"/>
              </a:rPr>
              <a:t>id</a:t>
            </a:r>
            <a:r>
              <a:rPr lang="zh-CN" altLang="en-US" sz="2800" spc="-1" dirty="0">
                <a:solidFill>
                  <a:srgbClr val="000000"/>
                </a:solidFill>
                <a:latin typeface="Trebuchet MS"/>
              </a:rPr>
              <a:t>（</a:t>
            </a:r>
            <a:r>
              <a:rPr lang="en-US" altLang="zh-CN" sz="2800" spc="-1" dirty="0">
                <a:solidFill>
                  <a:srgbClr val="000000"/>
                </a:solidFill>
                <a:latin typeface="Trebuchet MS"/>
              </a:rPr>
              <a:t>local id</a:t>
            </a:r>
            <a:r>
              <a:rPr lang="zh-CN" altLang="en-US" sz="2800"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所有工作项都完成上述内容的时候，一个工作组将局部数组（</a:t>
            </a:r>
            <a:r>
              <a:rPr lang="en-US" altLang="zh-CN" sz="2800" b="0" strike="noStrike" spc="-1" dirty="0">
                <a:solidFill>
                  <a:srgbClr val="000000"/>
                </a:solidFill>
                <a:latin typeface="Trebuchet MS"/>
              </a:rPr>
              <a:t>local array</a:t>
            </a:r>
            <a:r>
              <a:rPr lang="zh-CN" altLang="en-US" sz="2800" b="0" strike="noStrike" spc="-1" dirty="0">
                <a:solidFill>
                  <a:srgbClr val="000000"/>
                </a:solidFill>
                <a:latin typeface="Trebuchet MS"/>
              </a:rPr>
              <a:t>）加到全局数组（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）中的一个元素上去，这个全局数组使用工作组（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id </a:t>
            </a:r>
            <a:r>
              <a:rPr lang="zh-CN" altLang="en-US" sz="2800" b="0" strike="noStrike"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当所有工作组都完成了核函数执行（</a:t>
            </a:r>
            <a:r>
              <a:rPr lang="en-US" altLang="zh-CN" sz="2800" b="0" strike="noStrike" spc="-1" dirty="0">
                <a:solidFill>
                  <a:srgbClr val="000000"/>
                </a:solidFill>
                <a:latin typeface="Trebuchet MS"/>
              </a:rPr>
              <a:t>kernel execution</a:t>
            </a:r>
            <a:r>
              <a:rPr lang="zh-CN" altLang="en-US" sz="2800" b="0" strike="noStrike" spc="-1" dirty="0">
                <a:solidFill>
                  <a:srgbClr val="000000"/>
                </a:solidFill>
                <a:latin typeface="Trebuchet MS"/>
              </a:rPr>
              <a:t>），将全局数组（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）累加到宿主内存上（</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注意：这是一个简单的归约（</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）过程，很好实现。更有效的归约在工作组求和的过程是在设备上并发进行的（</a:t>
            </a:r>
            <a:r>
              <a:rPr lang="en-US" altLang="zh-CN" sz="3200" spc="-1" dirty="0">
                <a:solidFill>
                  <a:srgbClr val="000000"/>
                </a:solidFill>
                <a:latin typeface="Trebuchet MS"/>
              </a:rPr>
              <a:t> in parallel on the device </a:t>
            </a:r>
            <a:r>
              <a:rPr lang="zh-CN" altLang="en-US" sz="3200" b="0" strike="noStrike" spc="-1" dirty="0">
                <a:solidFill>
                  <a:srgbClr val="000000"/>
                </a:solidFill>
                <a:latin typeface="Trebuchet MS"/>
              </a:rPr>
              <a:t>）而不是在宿主上（</a:t>
            </a:r>
            <a:r>
              <a:rPr lang="en-US" altLang="zh-CN" sz="3200" b="0" strike="noStrike" spc="-1" dirty="0">
                <a:solidFill>
                  <a:srgbClr val="000000"/>
                </a:solidFill>
                <a:latin typeface="Trebuchet MS"/>
              </a:rPr>
              <a:t>on the host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这些更具有伸缩性（</a:t>
            </a:r>
            <a:r>
              <a:rPr lang="en-US" altLang="zh-CN" sz="3200" b="0" strike="noStrike" spc="-1" dirty="0">
                <a:solidFill>
                  <a:srgbClr val="000000"/>
                </a:solidFill>
                <a:latin typeface="Trebuchet MS"/>
              </a:rPr>
              <a:t>more scalable</a:t>
            </a:r>
            <a:r>
              <a:rPr lang="zh-CN" altLang="en-US" sz="3200" b="0" strike="noStrike" spc="-1" dirty="0">
                <a:solidFill>
                  <a:srgbClr val="000000"/>
                </a:solidFill>
                <a:latin typeface="Trebuchet MS"/>
              </a:rPr>
              <a:t>）的归约实现起来要复杂很多。</a:t>
            </a:r>
            <a:endParaRPr lang="en-US" sz="3200" b="0" strike="noStrike" spc="-1" dirty="0">
              <a:latin typeface="Arial"/>
            </a:endParaRPr>
          </a:p>
          <a:p>
            <a:pPr>
              <a:lnSpc>
                <a:spcPct val="110000"/>
              </a:lnSpc>
              <a:spcBef>
                <a:spcPts val="641"/>
              </a:spcBef>
            </a:pPr>
            <a:endParaRPr lang="en-US" sz="32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使用归约的一个简单程序</a:t>
            </a:r>
            <a:endParaRPr lang="en-US" sz="3600" b="0" strike="noStrike" spc="-1" dirty="0">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trike="noStrike" spc="-1" dirty="0">
                <a:solidFill>
                  <a:srgbClr val="000000"/>
                </a:solidFill>
                <a:latin typeface="Trebuchet MS"/>
              </a:rPr>
              <a:t>数值积分</a:t>
            </a:r>
            <a:endParaRPr lang="en-US" altLang="zh-CN" sz="2400" b="1" strike="noStrike" spc="-1" dirty="0">
              <a:solidFill>
                <a:srgbClr val="000000"/>
              </a:solidFill>
              <a:latin typeface="Trebuchet MS"/>
            </a:endParaRPr>
          </a:p>
          <a:p>
            <a:pPr>
              <a:lnSpc>
                <a:spcPct val="100000"/>
              </a:lnSpc>
              <a:spcBef>
                <a:spcPts val="479"/>
              </a:spcBef>
            </a:pPr>
            <a:r>
              <a:rPr lang="en-US" sz="1400" b="1" strike="noStrike" spc="-1" dirty="0">
                <a:solidFill>
                  <a:srgbClr val="000000"/>
                </a:solidFill>
                <a:latin typeface="Trebuchet MS"/>
              </a:rPr>
              <a:t>Numerical Integration</a:t>
            </a:r>
            <a:endParaRPr lang="en-US" sz="1400" b="0" strike="noStrike" spc="-1" dirty="0">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spc="-1" dirty="0">
                <a:solidFill>
                  <a:srgbClr val="000000"/>
                </a:solidFill>
                <a:latin typeface="Trebuchet MS"/>
              </a:rPr>
              <a:t>数学上，我们可以将积分近似看作是一系列小矩形（</a:t>
            </a:r>
            <a:r>
              <a:rPr lang="en-US" altLang="zh-CN" sz="2400" spc="-1" dirty="0">
                <a:solidFill>
                  <a:srgbClr val="000000"/>
                </a:solidFill>
                <a:latin typeface="Trebuchet MS"/>
              </a:rPr>
              <a:t>rectangle</a:t>
            </a:r>
            <a:r>
              <a:rPr lang="zh-CN" altLang="en-US" sz="2400" spc="-1" dirty="0">
                <a:solidFill>
                  <a:srgbClr val="000000"/>
                </a:solidFill>
                <a:latin typeface="Trebuchet MS"/>
              </a:rPr>
              <a:t>）的面积求和。</a:t>
            </a:r>
            <a:endParaRPr lang="en-US" sz="2400" b="0" strike="noStrike" spc="-1" dirty="0">
              <a:latin typeface="Arial"/>
            </a:endParaRPr>
          </a:p>
          <a:p>
            <a:pPr>
              <a:lnSpc>
                <a:spcPct val="100000"/>
              </a:lnSpc>
              <a:spcBef>
                <a:spcPts val="479"/>
              </a:spcBef>
            </a:pPr>
            <a:endParaRPr lang="en-US" sz="2400" b="0" strike="noStrike" spc="-1" dirty="0">
              <a:latin typeface="Arial"/>
            </a:endParaRPr>
          </a:p>
          <a:p>
            <a:pPr>
              <a:lnSpc>
                <a:spcPct val="100000"/>
              </a:lnSpc>
              <a:spcBef>
                <a:spcPts val="479"/>
              </a:spcBef>
            </a:pPr>
            <a:r>
              <a:rPr lang="zh-CN" altLang="en-US" sz="2400" spc="-1" dirty="0">
                <a:latin typeface="Arial"/>
              </a:rPr>
              <a:t>每个矩形的宽和高都处在所处间隔内的中部（</a:t>
            </a:r>
            <a:r>
              <a:rPr lang="en-US" altLang="zh-CN" sz="2400" spc="-1" dirty="0">
                <a:solidFill>
                  <a:srgbClr val="000000"/>
                </a:solidFill>
                <a:latin typeface="Trebuchet MS"/>
              </a:rPr>
              <a:t> middle of interval </a:t>
            </a:r>
            <a:r>
              <a:rPr lang="zh-CN" altLang="en-US" sz="2400" spc="-1" dirty="0">
                <a:latin typeface="Arial"/>
              </a:rPr>
              <a:t>）。</a:t>
            </a:r>
            <a:endParaRPr lang="en-US" sz="2400" b="0" strike="noStrike" spc="-1" dirty="0">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数值积分源代码</a:t>
            </a:r>
            <a:endParaRPr lang="en-US" sz="4400" b="0" strike="noStrike" spc="-1" dirty="0">
              <a:latin typeface="Arial"/>
            </a:endParaRPr>
          </a:p>
        </p:txBody>
      </p:sp>
      <p:sp>
        <p:nvSpPr>
          <p:cNvPr id="1847" name="CustomShape 2"/>
          <p:cNvSpPr/>
          <p:nvPr/>
        </p:nvSpPr>
        <p:spPr>
          <a:xfrm>
            <a:off x="179639" y="692640"/>
            <a:ext cx="711714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pc="-1" dirty="0">
                <a:solidFill>
                  <a:srgbClr val="000000"/>
                </a:solidFill>
                <a:latin typeface="Trebuchet MS"/>
              </a:rPr>
              <a:t>顺序编码的串行 圆周率 程序（</a:t>
            </a:r>
            <a:r>
              <a:rPr lang="en-US" altLang="zh-CN" sz="2400" b="1" spc="-1" dirty="0">
                <a:solidFill>
                  <a:srgbClr val="000000"/>
                </a:solidFill>
                <a:latin typeface="Trebuchet MS"/>
              </a:rPr>
              <a:t> Pi program </a:t>
            </a:r>
            <a:r>
              <a:rPr lang="zh-CN" altLang="en-US" sz="2400" b="1" spc="-1" dirty="0">
                <a:solidFill>
                  <a:srgbClr val="000000"/>
                </a:solidFill>
                <a:latin typeface="Trebuchet MS"/>
              </a:rPr>
              <a:t>）</a:t>
            </a:r>
            <a:endParaRPr lang="en-US" sz="2400" b="0" strike="noStrike" spc="-1" dirty="0">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dirty="0">
                <a:solidFill>
                  <a:srgbClr val="C0504D"/>
                </a:solidFill>
                <a:latin typeface="Courier New Bold"/>
              </a:rPr>
              <a:t>static long </a:t>
            </a:r>
            <a:r>
              <a:rPr lang="en-US" sz="2000" b="1" strike="noStrike" spc="-1" dirty="0">
                <a:solidFill>
                  <a:srgbClr val="000000"/>
                </a:solidFill>
                <a:latin typeface="Courier New Bold"/>
              </a:rPr>
              <a:t>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 100000;</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a:solidFill>
                  <a:srgbClr val="17375E"/>
                </a:solidFill>
                <a:latin typeface="Courier New Bold"/>
              </a:rPr>
              <a:t>main</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x, pi, sum = 0.0;</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1.0/(</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x = (i+0.5)*</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sum = sum + 4.0/(1.0+x*x);</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pi =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sum;</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a:t>
            </a:r>
            <a:r>
              <a:rPr lang="zh-CN" altLang="en-US" sz="3600" b="0" strike="noStrike" spc="-1" dirty="0">
                <a:solidFill>
                  <a:srgbClr val="000000"/>
                </a:solidFill>
                <a:latin typeface="Trebuchet MS"/>
              </a:rPr>
              <a:t>圆周率程序</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OpenCL C </a:t>
            </a:r>
            <a:r>
              <a:rPr lang="zh-CN" altLang="en-US" sz="2800" b="0" strike="noStrike" spc="-1" dirty="0">
                <a:solidFill>
                  <a:srgbClr val="000000"/>
                </a:solidFill>
                <a:latin typeface="Trebuchet MS"/>
              </a:rPr>
              <a:t>核编程语言中工作项之间的同步（</a:t>
            </a:r>
            <a:r>
              <a:rPr lang="en-US" altLang="zh-CN" sz="2800" spc="-1" dirty="0">
                <a:solidFill>
                  <a:srgbClr val="000000"/>
                </a:solidFill>
                <a:latin typeface="Trebuchet MS"/>
              </a:rPr>
              <a:t> synchronization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从将以所提供的用数值积分估算圆周率的串行代码开始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写一个核函数和宿主程序来使用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计算数值积分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注意：你需要实现一个归约（</a:t>
            </a:r>
            <a:r>
              <a:rPr lang="en-US" altLang="zh-CN" sz="2800" b="0" strike="noStrike" spc="-1" dirty="0">
                <a:solidFill>
                  <a:srgbClr val="000000"/>
                </a:solidFill>
                <a:latin typeface="Trebuchet MS"/>
              </a:rPr>
              <a:t>reduction</a:t>
            </a:r>
            <a:r>
              <a:rPr lang="zh-CN" altLang="en-US" sz="2800" b="0" strike="noStrike" spc="-1" dirty="0">
                <a:solidFill>
                  <a:srgbClr val="000000"/>
                </a:solidFill>
                <a:latin typeface="Trebuchet MS"/>
              </a:rPr>
              <a:t>）过程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输出结果以及结果的估计误差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1F497D"/>
                </a:solidFill>
                <a:latin typeface="Trebuchet MS"/>
              </a:rPr>
              <a:t>提示：你需要让每个工作项都执行循环中的多次迭代（</a:t>
            </a:r>
            <a:r>
              <a:rPr lang="en-US" altLang="zh-CN" spc="-1" dirty="0">
                <a:solidFill>
                  <a:srgbClr val="1F497D"/>
                </a:solidFill>
                <a:latin typeface="Trebuchet MS"/>
              </a:rPr>
              <a:t>iteration</a:t>
            </a:r>
            <a:r>
              <a:rPr lang="zh-CN" altLang="en-US" spc="-1" dirty="0">
                <a:solidFill>
                  <a:srgbClr val="1F497D"/>
                </a:solidFill>
                <a:latin typeface="Trebuchet MS"/>
              </a:rPr>
              <a:t>），也就是不要在每次循环迭代中都创建一个工作项。否则会使得归约过程算力开销巨大，整体的性能就很差了。</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在 </a:t>
            </a:r>
            <a:r>
              <a:rPr lang="en-US" altLang="zh-CN" sz="4400" b="0" strike="noStrike" spc="-1" dirty="0">
                <a:solidFill>
                  <a:srgbClr val="000000"/>
                </a:solidFill>
                <a:latin typeface="Trebuchet MS"/>
              </a:rPr>
              <a:t>CPU </a:t>
            </a:r>
            <a:r>
              <a:rPr lang="zh-CN" altLang="en-US" sz="4400" b="0" strike="noStrike" spc="-1" dirty="0">
                <a:solidFill>
                  <a:srgbClr val="000000"/>
                </a:solidFill>
                <a:latin typeface="Trebuchet MS"/>
              </a:rPr>
              <a:t>和 </a:t>
            </a:r>
            <a:r>
              <a:rPr lang="en-US" altLang="zh-CN" sz="4400" b="0" strike="noStrike" spc="-1" dirty="0">
                <a:solidFill>
                  <a:srgbClr val="000000"/>
                </a:solidFill>
                <a:latin typeface="Trebuchet MS"/>
              </a:rPr>
              <a:t>GPU </a:t>
            </a:r>
            <a:r>
              <a:rPr lang="zh-CN" altLang="en-US" sz="4400" b="0" strike="noStrike" spc="-1" dirty="0">
                <a:solidFill>
                  <a:srgbClr val="000000"/>
                </a:solidFill>
                <a:latin typeface="Trebuchet MS"/>
              </a:rPr>
              <a:t>上运行</a:t>
            </a:r>
            <a:endParaRPr lang="en-US" sz="4400" b="0" strike="noStrike" spc="-1" dirty="0">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）可同时在多个设备（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）上面运行</a:t>
            </a:r>
            <a:endParaRPr lang="en-US" altLang="zh-CN" sz="2800" b="0" strike="noStrike" spc="-1" dirty="0">
              <a:solidFill>
                <a:srgbClr val="000000"/>
              </a:solidFill>
              <a:latin typeface="Trebuchet MS"/>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可以充分利用多个</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和宿主</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来用于计算</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只需要简单地定义具有多平台（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）、多设备（</a:t>
            </a:r>
            <a:r>
              <a:rPr lang="en-US" altLang="zh-CN" sz="2800" spc="-1" dirty="0">
                <a:solidFill>
                  <a:srgbClr val="000000"/>
                </a:solidFill>
                <a:latin typeface="Trebuchet MS"/>
              </a:rPr>
              <a:t>devices</a:t>
            </a:r>
            <a:r>
              <a:rPr lang="zh-CN" altLang="en-US" sz="2800" b="0" strike="noStrike" spc="-1" dirty="0">
                <a:solidFill>
                  <a:srgbClr val="000000"/>
                </a:solidFill>
                <a:latin typeface="Trebuchet MS"/>
              </a:rPr>
              <a:t>）、多命令队列（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）的一个上下文环境（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）之间的同步（</a:t>
            </a:r>
            <a:r>
              <a:rPr lang="en-US" altLang="zh-CN" sz="2800" b="0" strike="noStrike" spc="-1" dirty="0">
                <a:solidFill>
                  <a:srgbClr val="000000"/>
                </a:solidFill>
                <a:latin typeface="Trebuchet MS"/>
              </a:rPr>
              <a:t>synchronization</a:t>
            </a:r>
            <a:r>
              <a:rPr lang="zh-CN" altLang="en-US" sz="2800" b="0" strike="noStrike" spc="-1" dirty="0">
                <a:solidFill>
                  <a:srgbClr val="000000"/>
                </a:solidFill>
                <a:latin typeface="Trebuchet MS"/>
              </a:rPr>
              <a:t>）可以通过事件（</a:t>
            </a:r>
            <a:r>
              <a:rPr lang="en-US" altLang="zh-CN" sz="2800" b="0" strike="noStrike" spc="-1" dirty="0">
                <a:solidFill>
                  <a:srgbClr val="000000"/>
                </a:solidFill>
                <a:latin typeface="Trebuchet MS"/>
              </a:rPr>
              <a:t>event</a:t>
            </a:r>
            <a:r>
              <a:rPr lang="zh-CN" altLang="en-US" sz="2800" b="0" strike="noStrike" spc="-1" dirty="0">
                <a:solidFill>
                  <a:srgbClr val="000000"/>
                </a:solidFill>
                <a:latin typeface="Trebuchet MS"/>
              </a:rPr>
              <a:t>）来实现，这部分参考本讲义后面的附录</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还可以有不止一个上下文环境（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p:txBody>
      </p:sp>
      <p:grpSp>
        <p:nvGrpSpPr>
          <p:cNvPr id="13" name="Group 3">
            <a:extLst>
              <a:ext uri="{FF2B5EF4-FFF2-40B4-BE49-F238E27FC236}">
                <a16:creationId xmlns:a16="http://schemas.microsoft.com/office/drawing/2014/main" id="{4F4B6363-8084-40F1-9218-584BFA6B06D1}"/>
              </a:ext>
            </a:extLst>
          </p:cNvPr>
          <p:cNvGrpSpPr/>
          <p:nvPr/>
        </p:nvGrpSpPr>
        <p:grpSpPr>
          <a:xfrm>
            <a:off x="4783680" y="1763280"/>
            <a:ext cx="4035960" cy="4977360"/>
            <a:chOff x="4783680" y="1763280"/>
            <a:chExt cx="4035960" cy="4977360"/>
          </a:xfrm>
        </p:grpSpPr>
        <p:sp>
          <p:nvSpPr>
            <p:cNvPr id="14" name="CustomShape 4">
              <a:extLst>
                <a:ext uri="{FF2B5EF4-FFF2-40B4-BE49-F238E27FC236}">
                  <a16:creationId xmlns:a16="http://schemas.microsoft.com/office/drawing/2014/main" id="{815A38EA-6DE3-4965-838F-6C3ED1C6D09C}"/>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5" name="Picture 5">
              <a:extLst>
                <a:ext uri="{FF2B5EF4-FFF2-40B4-BE49-F238E27FC236}">
                  <a16:creationId xmlns:a16="http://schemas.microsoft.com/office/drawing/2014/main" id="{AB8B3C4F-EB79-44EB-AA51-A04D0F965BEF}"/>
                </a:ext>
              </a:extLst>
            </p:cNvPr>
            <p:cNvPicPr/>
            <p:nvPr/>
          </p:nvPicPr>
          <p:blipFill>
            <a:blip r:embed="rId2"/>
            <a:stretch/>
          </p:blipFill>
          <p:spPr>
            <a:xfrm>
              <a:off x="4951440" y="3498480"/>
              <a:ext cx="1793160" cy="3242160"/>
            </a:xfrm>
            <a:prstGeom prst="rect">
              <a:avLst/>
            </a:prstGeom>
            <a:ln w="25560">
              <a:noFill/>
            </a:ln>
          </p:spPr>
        </p:pic>
        <p:pic>
          <p:nvPicPr>
            <p:cNvPr id="16" name="Picture 6">
              <a:extLst>
                <a:ext uri="{FF2B5EF4-FFF2-40B4-BE49-F238E27FC236}">
                  <a16:creationId xmlns:a16="http://schemas.microsoft.com/office/drawing/2014/main" id="{AD2D327E-F4F4-4436-A08B-1F07C1A2775B}"/>
                </a:ext>
              </a:extLst>
            </p:cNvPr>
            <p:cNvPicPr/>
            <p:nvPr/>
          </p:nvPicPr>
          <p:blipFill>
            <a:blip r:embed="rId2"/>
            <a:stretch/>
          </p:blipFill>
          <p:spPr>
            <a:xfrm>
              <a:off x="7009560" y="3498480"/>
              <a:ext cx="1793160" cy="3242160"/>
            </a:xfrm>
            <a:prstGeom prst="rect">
              <a:avLst/>
            </a:prstGeom>
            <a:ln w="25560">
              <a:noFill/>
            </a:ln>
          </p:spPr>
        </p:pic>
        <p:sp>
          <p:nvSpPr>
            <p:cNvPr id="17" name="CustomShape 5">
              <a:extLst>
                <a:ext uri="{FF2B5EF4-FFF2-40B4-BE49-F238E27FC236}">
                  <a16:creationId xmlns:a16="http://schemas.microsoft.com/office/drawing/2014/main" id="{587F2FD1-8ECC-4F13-B5E2-406714C61F77}"/>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8" name="CustomShape 6">
              <a:extLst>
                <a:ext uri="{FF2B5EF4-FFF2-40B4-BE49-F238E27FC236}">
                  <a16:creationId xmlns:a16="http://schemas.microsoft.com/office/drawing/2014/main" id="{3CC4A4A9-2EA4-4E37-BDC3-C1DA402686A9}"/>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9" name="CustomShape 7">
              <a:extLst>
                <a:ext uri="{FF2B5EF4-FFF2-40B4-BE49-F238E27FC236}">
                  <a16:creationId xmlns:a16="http://schemas.microsoft.com/office/drawing/2014/main" id="{3AFBAE6E-6059-4590-A2AF-4BF8BED11460}"/>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20" name="CustomShape 8">
              <a:extLst>
                <a:ext uri="{FF2B5EF4-FFF2-40B4-BE49-F238E27FC236}">
                  <a16:creationId xmlns:a16="http://schemas.microsoft.com/office/drawing/2014/main" id="{1EACFC28-FE00-451C-BC0A-F0AC1028F4B8}"/>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21" name="CustomShape 9">
              <a:extLst>
                <a:ext uri="{FF2B5EF4-FFF2-40B4-BE49-F238E27FC236}">
                  <a16:creationId xmlns:a16="http://schemas.microsoft.com/office/drawing/2014/main" id="{63386952-050A-48E8-B285-21C17A3D750F}"/>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在 </a:t>
            </a:r>
            <a:r>
              <a:rPr lang="en-US" altLang="zh-CN" sz="4400" spc="-1" dirty="0">
                <a:solidFill>
                  <a:srgbClr val="000000"/>
                </a:solidFill>
                <a:latin typeface="Trebuchet MS"/>
              </a:rPr>
              <a:t>CPU </a:t>
            </a:r>
            <a:r>
              <a:rPr lang="zh-CN" altLang="en-US" sz="4400" spc="-1" dirty="0">
                <a:solidFill>
                  <a:srgbClr val="000000"/>
                </a:solidFill>
                <a:latin typeface="Trebuchet MS"/>
              </a:rPr>
              <a:t>和 </a:t>
            </a:r>
            <a:r>
              <a:rPr lang="en-US" altLang="zh-CN" sz="4400" spc="-1" dirty="0">
                <a:solidFill>
                  <a:srgbClr val="000000"/>
                </a:solidFill>
                <a:latin typeface="Trebuchet MS"/>
              </a:rPr>
              <a:t>GPU </a:t>
            </a:r>
            <a:r>
              <a:rPr lang="zh-CN" altLang="en-US" sz="4400" spc="-1" dirty="0">
                <a:solidFill>
                  <a:srgbClr val="000000"/>
                </a:solidFill>
                <a:latin typeface="Trebuchet MS"/>
              </a:rPr>
              <a:t>上运行</a:t>
            </a:r>
            <a:endParaRPr lang="en-US" altLang="zh-CN" sz="4400" spc="-1" dirty="0"/>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发现所有可用平台和设备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参考 </a:t>
            </a: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来查找平台（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）和设备（</a:t>
            </a:r>
            <a:r>
              <a:rPr lang="en-US" altLang="zh-CN" sz="2800" b="0" strike="noStrike" spc="-1" dirty="0">
                <a:solidFill>
                  <a:srgbClr val="000000"/>
                </a:solidFill>
                <a:latin typeface="Trebuchet MS"/>
              </a:rPr>
              <a:t>Devices</a:t>
            </a:r>
            <a:r>
              <a:rPr lang="zh-CN" altLang="en-US" sz="2800" b="0" strike="noStrike" spc="-1" dirty="0">
                <a:solidFill>
                  <a:srgbClr val="000000"/>
                </a:solidFill>
                <a:latin typeface="Trebuchet MS"/>
              </a:rPr>
              <a:t>）的</a:t>
            </a:r>
            <a:r>
              <a:rPr lang="en-US" altLang="zh-CN" sz="2800" spc="-1" dirty="0">
                <a:solidFill>
                  <a:srgbClr val="000000"/>
                </a:solidFill>
                <a:latin typeface="Trebuchet MS"/>
              </a:rPr>
              <a:t> ID</a:t>
            </a:r>
            <a:endParaRPr lang="en-US" sz="2800" b="0" strike="noStrike" spc="-1" dirty="0">
              <a:latin typeface="Arial"/>
            </a:endParaRPr>
          </a:p>
          <a:p>
            <a:pPr>
              <a:lnSpc>
                <a:spcPct val="100000"/>
              </a:lnSpc>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创建一个带有设备向量（</a:t>
            </a:r>
            <a:r>
              <a:rPr lang="en-US" altLang="zh-CN" sz="3200" b="0" strike="noStrike" spc="-1" dirty="0">
                <a:solidFill>
                  <a:srgbClr val="000000"/>
                </a:solidFill>
                <a:latin typeface="Trebuchet MS"/>
              </a:rPr>
              <a:t>vector of devices</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cl::Context  </a:t>
            </a:r>
            <a:endParaRPr lang="en-US" sz="3200" b="0" strike="noStrike" spc="-1" dirty="0">
              <a:latin typeface="Arial"/>
            </a:endParaRPr>
          </a:p>
          <a:p>
            <a:pPr>
              <a:lnSpc>
                <a:spcPct val="110000"/>
              </a:lnSpc>
              <a:spcBef>
                <a:spcPts val="641"/>
              </a:spcBef>
            </a:pPr>
            <a:r>
              <a:rPr lang="en-US" sz="1400" b="0" strike="noStrike" spc="-1" dirty="0">
                <a:solidFill>
                  <a:srgbClr val="000000"/>
                </a:solidFill>
                <a:latin typeface="Letter Gothic Std"/>
              </a:rPr>
              <a:t>         </a:t>
            </a:r>
            <a:br>
              <a:rPr dirty="0"/>
            </a:br>
            <a:r>
              <a:rPr lang="en-US" sz="3200" b="0" strike="noStrike" spc="-1" dirty="0">
                <a:solidFill>
                  <a:srgbClr val="000000"/>
                </a:solidFill>
                <a:latin typeface="Letter Gothic Std"/>
              </a:rPr>
              <a:t>        </a:t>
            </a:r>
            <a:r>
              <a:rPr lang="en-US" sz="3200" b="1" strike="noStrike" spc="-1" dirty="0">
                <a:solidFill>
                  <a:srgbClr val="000000"/>
                </a:solidFill>
                <a:latin typeface="Courier New Bold"/>
              </a:rPr>
              <a:t> cl::Context(</a:t>
            </a:r>
            <a:r>
              <a:rPr lang="en-US" sz="3200" b="1" strike="noStrike" spc="-1" dirty="0">
                <a:solidFill>
                  <a:srgbClr val="C0504D"/>
                </a:solidFill>
                <a:latin typeface="Courier New Bold"/>
              </a:rPr>
              <a:t>const</a:t>
            </a:r>
            <a:r>
              <a:rPr lang="en-US" sz="3200" b="1" strike="noStrike" spc="-1" dirty="0">
                <a:solidFill>
                  <a:srgbClr val="000000"/>
                </a:solidFill>
                <a:latin typeface="Courier New Bold"/>
              </a:rPr>
              <a:t> VECTOR_CLASS&lt;Device&gt; &amp;devices,</a:t>
            </a:r>
            <a:endParaRPr lang="en-US" sz="32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8064A2"/>
                </a:solidFill>
                <a:latin typeface="Courier New Bold"/>
              </a:rPr>
              <a:t>cl_context_properties</a:t>
            </a:r>
            <a:r>
              <a:rPr lang="en-US" sz="2800" b="1" strike="noStrike" spc="-1" dirty="0">
                <a:solidFill>
                  <a:srgbClr val="000000"/>
                </a:solidFill>
                <a:latin typeface="Courier New Bold"/>
              </a:rPr>
              <a:t> *properties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(CL_CALLBACK *</a:t>
            </a:r>
            <a:r>
              <a:rPr lang="en-US" sz="2800" b="1" strike="noStrike" spc="-1" dirty="0" err="1">
                <a:solidFill>
                  <a:srgbClr val="000000"/>
                </a:solidFill>
                <a:latin typeface="Courier New Bold"/>
              </a:rPr>
              <a:t>pfn_notify</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char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errorinfo</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private_info_size</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C0504D"/>
                </a:solidFill>
                <a:latin typeface="Courier New Bold"/>
              </a:rPr>
              <a:t>size_t</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cb</a:t>
            </a: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 </a:t>
            </a:r>
            <a:r>
              <a:rPr lang="en-US" sz="2800" b="1" strike="noStrike" spc="-1" dirty="0" err="1">
                <a:solidFill>
                  <a:srgbClr val="8064A2"/>
                </a:solidFill>
                <a:latin typeface="Courier New Bold"/>
              </a:rPr>
              <a:t>cl_int</a:t>
            </a:r>
            <a:r>
              <a:rPr lang="en-US" sz="2800" b="1" strike="noStrike" spc="-1" dirty="0">
                <a:solidFill>
                  <a:srgbClr val="000000"/>
                </a:solidFill>
                <a:latin typeface="Courier New Bold"/>
              </a:rPr>
              <a:t> *err = NULL);</a:t>
            </a:r>
            <a:endParaRPr lang="en-US" sz="2800" b="0" strike="noStrike" spc="-1" dirty="0">
              <a:latin typeface="Arial"/>
            </a:endParaRPr>
          </a:p>
          <a:p>
            <a:pPr marL="457200">
              <a:lnSpc>
                <a:spcPct val="110000"/>
              </a:lnSpc>
              <a:spcBef>
                <a:spcPts val="641"/>
              </a:spcBef>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startAt="3"/>
            </a:pPr>
            <a:r>
              <a:rPr lang="zh-CN" altLang="en-US" sz="3200" spc="-1" dirty="0">
                <a:solidFill>
                  <a:srgbClr val="000000"/>
                </a:solidFill>
                <a:latin typeface="Trebuchet MS"/>
              </a:rPr>
              <a:t>为这些设备各自创建一个命令队列（</a:t>
            </a:r>
            <a:r>
              <a:rPr lang="en-US" altLang="zh-CN" sz="3200" spc="-1" dirty="0">
                <a:solidFill>
                  <a:srgbClr val="000000"/>
                </a:solidFill>
                <a:latin typeface="Trebuchet MS"/>
              </a:rPr>
              <a:t>command 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NVIDIA (</a:t>
            </a:r>
            <a:r>
              <a:rPr lang="en-US" sz="2800" b="0" strike="noStrike" spc="-1" dirty="0" err="1">
                <a:solidFill>
                  <a:srgbClr val="000000"/>
                </a:solidFill>
                <a:latin typeface="Trebuchet MS"/>
              </a:rPr>
              <a:t>oclSimpleMultiGPU</a:t>
            </a:r>
            <a:r>
              <a:rPr lang="en-US" sz="2800" b="0" strike="noStrike" spc="-1" dirty="0">
                <a:solidFill>
                  <a:srgbClr val="000000"/>
                </a:solidFill>
                <a:latin typeface="Trebuchet MS"/>
              </a:rPr>
              <a:t>) </a:t>
            </a:r>
            <a:r>
              <a:rPr lang="zh-CN" altLang="en-US" sz="2800" spc="-1" dirty="0">
                <a:solidFill>
                  <a:srgbClr val="000000"/>
                </a:solidFill>
                <a:latin typeface="Trebuchet MS"/>
              </a:rPr>
              <a:t>和</a:t>
            </a:r>
            <a:r>
              <a:rPr lang="en-US" sz="2800" b="0" strike="noStrike" spc="-1" dirty="0">
                <a:solidFill>
                  <a:srgbClr val="000000"/>
                </a:solidFill>
                <a:latin typeface="Trebuchet MS"/>
              </a:rPr>
              <a:t> AMD (</a:t>
            </a:r>
            <a:r>
              <a:rPr lang="en-US" sz="2800" b="0" strike="noStrike" spc="-1" dirty="0" err="1">
                <a:solidFill>
                  <a:srgbClr val="000000"/>
                </a:solidFill>
                <a:latin typeface="Trebuchet MS"/>
              </a:rPr>
              <a:t>SimpleMultiDevice</a:t>
            </a:r>
            <a:r>
              <a:rPr lang="en-US" sz="2800" b="0" strike="noStrike" spc="-1" dirty="0">
                <a:solidFill>
                  <a:srgbClr val="000000"/>
                </a:solidFill>
                <a:latin typeface="Trebuchet MS"/>
              </a:rPr>
              <a:t>) OpenCL SDKs </a:t>
            </a:r>
            <a:r>
              <a:rPr lang="zh-CN" altLang="en-US" sz="2800" b="0" strike="noStrike" spc="-1" dirty="0">
                <a:solidFill>
                  <a:srgbClr val="000000"/>
                </a:solidFill>
                <a:latin typeface="Trebuchet MS"/>
              </a:rPr>
              <a:t>中都有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语言的样例</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ea typeface="DejaVu Sans"/>
              </a:rPr>
              <a:t>这一步无论是用 </a:t>
            </a:r>
            <a:r>
              <a:rPr lang="en-US" altLang="zh-CN" spc="-1" dirty="0">
                <a:solidFill>
                  <a:srgbClr val="000000"/>
                </a:solidFill>
                <a:latin typeface="Trebuchet MS"/>
                <a:ea typeface="DejaVu Sans"/>
              </a:rPr>
              <a:t>C </a:t>
            </a:r>
            <a:r>
              <a:rPr lang="zh-CN" altLang="en-US" spc="-1" dirty="0">
                <a:solidFill>
                  <a:srgbClr val="000000"/>
                </a:solidFill>
                <a:latin typeface="Trebuchet MS"/>
                <a:ea typeface="DejaVu Sans"/>
              </a:rPr>
              <a:t>语言还是用 </a:t>
            </a:r>
            <a:r>
              <a:rPr lang="en-US" altLang="zh-CN" spc="-1" dirty="0">
                <a:solidFill>
                  <a:srgbClr val="000000"/>
                </a:solidFill>
                <a:latin typeface="Trebuchet MS"/>
                <a:ea typeface="DejaVu Sans"/>
              </a:rPr>
              <a:t>Python </a:t>
            </a:r>
            <a:r>
              <a:rPr lang="zh-CN" altLang="en-US" spc="-1" dirty="0">
                <a:solidFill>
                  <a:srgbClr val="000000"/>
                </a:solidFill>
                <a:latin typeface="Trebuchet MS"/>
                <a:ea typeface="DejaVu Sans"/>
              </a:rPr>
              <a:t>都是一样的，只是 </a:t>
            </a:r>
            <a:r>
              <a:rPr lang="en-US" altLang="zh-CN" spc="-1" dirty="0">
                <a:solidFill>
                  <a:srgbClr val="000000"/>
                </a:solidFill>
                <a:latin typeface="Trebuchet MS"/>
                <a:ea typeface="DejaVu Sans"/>
              </a:rPr>
              <a:t>API </a:t>
            </a:r>
            <a:r>
              <a:rPr lang="zh-CN" altLang="en-US" spc="-1" dirty="0">
                <a:solidFill>
                  <a:srgbClr val="000000"/>
                </a:solidFill>
                <a:latin typeface="Trebuchet MS"/>
                <a:ea typeface="DejaVu Sans"/>
              </a:rPr>
              <a:t>调用会有点差别</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a:t>
            </a:r>
            <a:r>
              <a:rPr lang="zh-CN" altLang="en-US" sz="3600" b="0" strike="noStrike" spc="-1" dirty="0">
                <a:solidFill>
                  <a:srgbClr val="000000"/>
                </a:solidFill>
                <a:latin typeface="Trebuchet MS"/>
              </a:rPr>
              <a:t>异构计算</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尝试体验一下在多个设备上运行核函数</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选择一个你的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修改上下文环境的构造器（</a:t>
            </a:r>
            <a:r>
              <a:rPr lang="en-US" altLang="zh-CN" sz="2800" spc="-1" dirty="0">
                <a:solidFill>
                  <a:srgbClr val="000000"/>
                </a:solidFill>
                <a:latin typeface="Trebuchet MS"/>
              </a:rPr>
              <a:t> Context constructors </a:t>
            </a:r>
            <a:r>
              <a:rPr lang="zh-CN" altLang="en-US" sz="2800" b="0" strike="noStrike" spc="-1" dirty="0">
                <a:solidFill>
                  <a:srgbClr val="000000"/>
                </a:solidFill>
                <a:latin typeface="Trebuchet MS"/>
              </a:rPr>
              <a:t>）使之包含多个设备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修改程序，使之在多个设备上面运行一个核函数，每个都有不同的输入数据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如果时间精力允许，将你的问题分散到多个设备上</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SDK </a:t>
            </a:r>
            <a:r>
              <a:rPr lang="zh-CN" altLang="en-US" sz="2800" b="0" strike="noStrike" spc="-1" dirty="0">
                <a:solidFill>
                  <a:srgbClr val="000000"/>
                </a:solidFill>
                <a:latin typeface="Trebuchet MS"/>
              </a:rPr>
              <a:t>里面的样例代码会对你有所帮助</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输出所有设备的运行结果，查看哪个更快一些</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的可移植性</a:t>
            </a:r>
            <a:endParaRPr lang="en-US" sz="4400" b="0" strike="noStrike" spc="-1" dirty="0">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可移植性（</a:t>
            </a:r>
            <a:r>
              <a:rPr lang="en-US" altLang="zh-CN" sz="3200" b="0" strike="noStrike" spc="-1" dirty="0">
                <a:solidFill>
                  <a:srgbClr val="000000"/>
                </a:solidFill>
                <a:latin typeface="Trebuchet MS"/>
              </a:rPr>
              <a:t>portable performance</a:t>
            </a:r>
            <a:r>
              <a:rPr lang="zh-CN" altLang="en-US" sz="3200" b="0" strike="noStrike" spc="-1" dirty="0">
                <a:solidFill>
                  <a:srgbClr val="000000"/>
                </a:solidFill>
                <a:latin typeface="Trebuchet MS"/>
              </a:rPr>
              <a:t>）始终是一个挑战，而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设备种类繁多，有各种 </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GPU</a:t>
            </a:r>
            <a:r>
              <a:rPr lang="zh-CN" altLang="en-US" sz="3200" spc="-1" dirty="0">
                <a:solidFill>
                  <a:srgbClr val="000000"/>
                </a:solidFill>
                <a:latin typeface="Trebuchet MS"/>
              </a:rPr>
              <a:t> 等等，挑战就更严峻了。</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好在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提供了强大的框架，支持编写性能强悍的可移植代码。</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接下来的讲义中，针对编写兼容绝大部分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设备的代码给出一些通用的建议。</a:t>
            </a:r>
            <a:endParaRPr lang="en-US" sz="3200" b="0" strike="noStrike" spc="-1" dirty="0">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需要优化的问题</a:t>
            </a:r>
            <a:endParaRPr lang="en-US" sz="4400" b="0" strike="noStrike" spc="-1" dirty="0">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提高内存访问效率</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内存合并 </a:t>
            </a: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理想情况下就是让工作项</a:t>
            </a:r>
            <a:r>
              <a:rPr lang="en-US" altLang="zh-CN" sz="2400" spc="-1" dirty="0" err="1">
                <a:solidFill>
                  <a:srgbClr val="000000"/>
                </a:solidFill>
                <a:latin typeface="Trebuchet MS"/>
              </a:rPr>
              <a:t>i</a:t>
            </a:r>
            <a:r>
              <a:rPr lang="zh-CN" altLang="en-US" sz="2400" spc="-1" dirty="0">
                <a:solidFill>
                  <a:srgbClr val="000000"/>
                </a:solidFill>
                <a:latin typeface="Trebuchet MS"/>
              </a:rPr>
              <a:t>读取数据</a:t>
            </a:r>
            <a:r>
              <a:rPr lang="en-US" altLang="zh-CN" sz="2400" spc="-1" dirty="0">
                <a:solidFill>
                  <a:srgbClr val="000000"/>
                </a:solidFill>
                <a:latin typeface="Trebuchet MS"/>
              </a:rPr>
              <a:t> data[</a:t>
            </a:r>
            <a:r>
              <a:rPr lang="en-US" altLang="zh-CN" sz="2400" spc="-1" dirty="0" err="1">
                <a:solidFill>
                  <a:srgbClr val="000000"/>
                </a:solidFill>
                <a:latin typeface="Trebuchet MS"/>
              </a:rPr>
              <a:t>i</a:t>
            </a:r>
            <a:r>
              <a:rPr lang="en-US" altLang="zh-CN" sz="2400" spc="-1" dirty="0">
                <a:solidFill>
                  <a:srgbClr val="000000"/>
                </a:solidFill>
                <a:latin typeface="Trebuchet MS"/>
              </a:rPr>
              <a:t>]</a:t>
            </a:r>
            <a:r>
              <a:rPr lang="zh-CN" altLang="en-US" sz="2400" spc="-1" dirty="0">
                <a:solidFill>
                  <a:srgbClr val="000000"/>
                </a:solidFill>
                <a:latin typeface="Trebuchet MS"/>
              </a:rPr>
              <a:t>，同时工作项</a:t>
            </a:r>
            <a:r>
              <a:rPr lang="en-US" altLang="zh-CN" sz="2400" spc="-1" dirty="0">
                <a:solidFill>
                  <a:srgbClr val="000000"/>
                </a:solidFill>
                <a:latin typeface="Trebuchet MS"/>
              </a:rPr>
              <a:t>j</a:t>
            </a:r>
            <a:r>
              <a:rPr lang="zh-CN" altLang="en-US" sz="2400" spc="-1" dirty="0">
                <a:solidFill>
                  <a:srgbClr val="000000"/>
                </a:solidFill>
                <a:latin typeface="Trebuchet MS"/>
              </a:rPr>
              <a:t>读取数据 </a:t>
            </a:r>
            <a:r>
              <a:rPr lang="en-US" altLang="zh-CN" sz="2400" spc="-1" dirty="0">
                <a:solidFill>
                  <a:srgbClr val="000000"/>
                </a:solidFill>
                <a:latin typeface="Trebuchet MS"/>
              </a:rPr>
              <a:t>data[j]</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内存对齐 </a:t>
            </a: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填充数组，使之对齐到</a:t>
            </a:r>
            <a:r>
              <a:rPr lang="en-US" altLang="zh-CN" sz="2400" b="0" strike="noStrike" spc="-1" dirty="0">
                <a:solidFill>
                  <a:srgbClr val="000000"/>
                </a:solidFill>
                <a:latin typeface="Trebuchet MS"/>
              </a:rPr>
              <a:t>16</a:t>
            </a:r>
            <a:r>
              <a:rPr lang="en-US" altLang="zh-CN" sz="2400" spc="-1" dirty="0">
                <a:solidFill>
                  <a:srgbClr val="000000"/>
                </a:solidFill>
                <a:latin typeface="Trebuchet MS"/>
              </a:rPr>
              <a:t>/32</a:t>
            </a:r>
            <a:r>
              <a:rPr lang="zh-CN" altLang="en-US" sz="2400" spc="-1" dirty="0">
                <a:solidFill>
                  <a:srgbClr val="000000"/>
                </a:solidFill>
                <a:latin typeface="Trebuchet MS"/>
              </a:rPr>
              <a:t>或者</a:t>
            </a:r>
            <a:r>
              <a:rPr lang="en-US" altLang="zh-CN" sz="2400" spc="-1" dirty="0">
                <a:solidFill>
                  <a:srgbClr val="000000"/>
                </a:solidFill>
                <a:latin typeface="Trebuchet MS"/>
              </a:rPr>
              <a:t>64</a:t>
            </a:r>
            <a:r>
              <a:rPr lang="zh-CN" altLang="en-US" sz="2400" spc="-1" dirty="0">
                <a:solidFill>
                  <a:srgbClr val="000000"/>
                </a:solidFill>
                <a:latin typeface="Trebuchet MS"/>
              </a:rPr>
              <a:t>的整数倍</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）的个数以及工作组（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）的规模</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理想情况下，</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上一个计算单元（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）上的每个处理元素（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）上至少有</a:t>
            </a:r>
            <a:r>
              <a:rPr lang="en-US" altLang="zh-CN" sz="2800" b="0" strike="noStrike" spc="-1" dirty="0">
                <a:solidFill>
                  <a:srgbClr val="000000"/>
                </a:solidFill>
                <a:latin typeface="Trebuchet MS"/>
              </a:rPr>
              <a:t>4</a:t>
            </a:r>
            <a:r>
              <a:rPr lang="zh-CN" altLang="en-US" sz="2800" b="0" strike="noStrike" spc="-1" dirty="0">
                <a:solidFill>
                  <a:srgbClr val="000000"/>
                </a:solidFill>
                <a:latin typeface="Trebuchet MS"/>
              </a:rPr>
              <a:t>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越多越好，但也有上限</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每个工作项都要消耗处理元素（</a:t>
            </a:r>
            <a:r>
              <a:rPr lang="en-US" altLang="zh-CN" sz="2400" b="0" strike="noStrike" spc="-1" dirty="0">
                <a:solidFill>
                  <a:srgbClr val="000000"/>
                </a:solidFill>
                <a:latin typeface="Trebuchet MS"/>
              </a:rPr>
              <a:t>PE</a:t>
            </a:r>
            <a:r>
              <a:rPr lang="zh-CN" altLang="en-US" sz="2400" b="0" strike="noStrike" spc="-1" dirty="0">
                <a:solidFill>
                  <a:srgbClr val="000000"/>
                </a:solidFill>
                <a:latin typeface="Trebuchet MS"/>
              </a:rPr>
              <a:t>）上面有限的资源（比如寄存器等等）</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工作项拆散（</a:t>
            </a:r>
            <a:r>
              <a:rPr lang="en-US" altLang="zh-CN" sz="3200" b="0" strike="noStrike" spc="-1" dirty="0">
                <a:solidFill>
                  <a:srgbClr val="000000"/>
                </a:solidFill>
                <a:latin typeface="Trebuchet MS"/>
              </a:rPr>
              <a:t>work-item divergence</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工作项出现分支（</a:t>
            </a:r>
            <a:r>
              <a:rPr lang="en-US" altLang="zh-CN" sz="2800" b="0" strike="noStrike" spc="-1" dirty="0">
                <a:solidFill>
                  <a:srgbClr val="000000"/>
                </a:solidFill>
                <a:latin typeface="Trebuchet MS"/>
              </a:rPr>
              <a:t>branch</a:t>
            </a:r>
            <a:r>
              <a:rPr lang="zh-CN" altLang="en-US" sz="2800" b="0" strike="noStrike" spc="-1" dirty="0">
                <a:solidFill>
                  <a:srgbClr val="000000"/>
                </a:solidFill>
                <a:latin typeface="Trebuchet MS"/>
              </a:rPr>
              <a:t>）的时候怎么回事？</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实际上是一个 </a:t>
            </a:r>
            <a:r>
              <a:rPr lang="en-US" altLang="zh-CN" sz="2800" b="0" strike="noStrike" spc="-1" dirty="0">
                <a:solidFill>
                  <a:srgbClr val="000000"/>
                </a:solidFill>
                <a:latin typeface="Trebuchet MS"/>
              </a:rPr>
              <a:t>SIMD </a:t>
            </a:r>
            <a:r>
              <a:rPr lang="zh-CN" altLang="en-US" sz="2800" b="0" strike="noStrike" spc="-1" dirty="0">
                <a:solidFill>
                  <a:srgbClr val="000000"/>
                </a:solidFill>
                <a:latin typeface="Trebuchet MS"/>
              </a:rPr>
              <a:t>数据并行模型（</a:t>
            </a:r>
            <a:r>
              <a:rPr lang="en-US" altLang="zh-CN" sz="2800" spc="-1" dirty="0">
                <a:solidFill>
                  <a:srgbClr val="000000"/>
                </a:solidFill>
                <a:latin typeface="Trebuchet MS"/>
              </a:rPr>
              <a:t>SIMD data parallel model</a:t>
            </a:r>
            <a:r>
              <a:rPr lang="zh-CN" altLang="en-US" sz="2800" spc="-1" dirty="0">
                <a:solidFill>
                  <a:srgbClr val="000000"/>
                </a:solidFill>
                <a:latin typeface="Trebuchet MS"/>
              </a:rPr>
              <a:t>，</a:t>
            </a:r>
            <a:r>
              <a:rPr lang="en-US" altLang="zh-CN" sz="2800" spc="-1" dirty="0">
                <a:solidFill>
                  <a:srgbClr val="000000"/>
                </a:solidFill>
                <a:latin typeface="Trebuchet MS"/>
              </a:rPr>
              <a:t>SIMD</a:t>
            </a:r>
            <a:r>
              <a:rPr lang="zh-CN" altLang="en-US" sz="2800" spc="-1" dirty="0">
                <a:solidFill>
                  <a:srgbClr val="000000"/>
                </a:solidFill>
                <a:latin typeface="Trebuchet MS"/>
              </a:rPr>
              <a:t>即单指令多数据结构（</a:t>
            </a:r>
            <a:r>
              <a:rPr lang="en-US" altLang="zh-CN" sz="2800" spc="-1" dirty="0">
                <a:solidFill>
                  <a:srgbClr val="000000"/>
                </a:solidFill>
                <a:latin typeface="Trebuchet MS"/>
              </a:rPr>
              <a:t>Single Instruction Multiple Data</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两条</a:t>
            </a:r>
            <a:r>
              <a:rPr lang="zh-CN" altLang="en-US" sz="2800" b="0" strike="noStrike" spc="-1" dirty="0">
                <a:solidFill>
                  <a:srgbClr val="000000"/>
                </a:solidFill>
                <a:latin typeface="Trebuchet MS"/>
              </a:rPr>
              <a:t>路径（</a:t>
            </a:r>
            <a:r>
              <a:rPr lang="en-US" altLang="zh-CN" sz="2800" b="0" strike="noStrike" spc="-1" dirty="0">
                <a:solidFill>
                  <a:srgbClr val="000000"/>
                </a:solidFill>
                <a:latin typeface="Trebuchet MS"/>
              </a:rPr>
              <a:t>paths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if-else) </a:t>
            </a:r>
            <a:r>
              <a:rPr lang="zh-CN" altLang="en-US" sz="2800" b="0" strike="noStrike" spc="-1" dirty="0">
                <a:solidFill>
                  <a:srgbClr val="000000"/>
                </a:solidFill>
                <a:latin typeface="Trebuchet MS"/>
              </a:rPr>
              <a:t>可能都需要执行（分支拆散（</a:t>
            </a:r>
            <a:r>
              <a:rPr lang="en-US" altLang="zh-CN" sz="2800" b="0" strike="noStrike" spc="-1" dirty="0">
                <a:solidFill>
                  <a:srgbClr val="000000"/>
                </a:solidFill>
                <a:latin typeface="Trebuchet MS"/>
              </a:rPr>
              <a:t>branch divergence</a:t>
            </a:r>
            <a:r>
              <a:rPr lang="zh-CN" altLang="en-US" sz="2800" b="0" strike="noStrike" spc="-1" dirty="0">
                <a:solidFill>
                  <a:srgbClr val="000000"/>
                </a:solidFill>
                <a:latin typeface="Trebuchet MS"/>
              </a:rPr>
              <a:t>）），尽量避免这样</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非发散分支（</a:t>
            </a:r>
            <a:r>
              <a:rPr lang="en-US" altLang="zh-CN" sz="2800" spc="-1" dirty="0">
                <a:solidFill>
                  <a:srgbClr val="000000"/>
                </a:solidFill>
                <a:latin typeface="Trebuchet MS"/>
              </a:rPr>
              <a:t> non-divergent branches </a:t>
            </a:r>
            <a:r>
              <a:rPr lang="zh-CN" altLang="en-US" sz="2800" b="0" strike="noStrike" spc="-1" dirty="0">
                <a:solidFill>
                  <a:srgbClr val="000000"/>
                </a:solidFill>
                <a:latin typeface="Trebuchet MS"/>
              </a:rPr>
              <a:t>）也称为联合（</a:t>
            </a:r>
            <a:r>
              <a:rPr lang="en-US" altLang="zh-CN" sz="2800" b="0" strike="noStrike" spc="-1" dirty="0">
                <a:solidFill>
                  <a:srgbClr val="000000"/>
                </a:solidFill>
                <a:latin typeface="Trebuchet MS"/>
              </a:rPr>
              <a:t>uniform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内存布局（</a:t>
            </a:r>
            <a:r>
              <a:rPr lang="en-US" altLang="zh-CN" sz="3200" spc="-1" dirty="0">
                <a:solidFill>
                  <a:srgbClr val="000000"/>
                </a:solidFill>
                <a:latin typeface="Trebuchet MS"/>
              </a:rPr>
              <a:t> Memory layout </a:t>
            </a:r>
            <a:r>
              <a:rPr lang="zh-CN" altLang="en-US" sz="3200" b="0" strike="noStrike" spc="-1" dirty="0">
                <a:solidFill>
                  <a:srgbClr val="000000"/>
                </a:solidFill>
                <a:latin typeface="Trebuchet MS"/>
              </a:rPr>
              <a:t>）对性能至关重要</a:t>
            </a:r>
            <a:endParaRPr lang="en-US" sz="3200" b="0" strike="noStrike" spc="-1" dirty="0">
              <a:latin typeface="Arial"/>
            </a:endParaRPr>
          </a:p>
        </p:txBody>
      </p:sp>
      <p:sp>
        <p:nvSpPr>
          <p:cNvPr id="1877" name="CustomShape 2"/>
          <p:cNvSpPr/>
          <p:nvPr/>
        </p:nvSpPr>
        <p:spPr>
          <a:xfrm>
            <a:off x="457200" y="1600200"/>
            <a:ext cx="8456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数组的结构体（</a:t>
            </a:r>
            <a:r>
              <a:rPr lang="en-US" altLang="zh-CN" sz="2400" spc="-1" dirty="0">
                <a:solidFill>
                  <a:srgbClr val="000000"/>
                </a:solidFill>
                <a:latin typeface="Trebuchet MS"/>
              </a:rPr>
              <a:t> Structure of Arrays</a:t>
            </a:r>
            <a:r>
              <a:rPr lang="zh-CN" altLang="en-US" sz="2400" spc="-1" dirty="0">
                <a:solidFill>
                  <a:srgbClr val="000000"/>
                </a:solidFill>
                <a:latin typeface="Trebuchet MS"/>
              </a:rPr>
              <a:t>，缩写为</a:t>
            </a:r>
            <a:r>
              <a:rPr lang="en-US" altLang="zh-CN" sz="2400" spc="-1" dirty="0" err="1">
                <a:solidFill>
                  <a:srgbClr val="000000"/>
                </a:solidFill>
                <a:latin typeface="Trebuchet MS"/>
              </a:rPr>
              <a:t>SoA</a:t>
            </a:r>
            <a:r>
              <a:rPr lang="en-US" altLang="zh-CN" sz="2400" spc="-1" dirty="0">
                <a:solidFill>
                  <a:srgbClr val="000000"/>
                </a:solidFill>
                <a:latin typeface="Trebuchet MS"/>
              </a:rPr>
              <a:t> </a:t>
            </a:r>
            <a:r>
              <a:rPr lang="zh-CN" altLang="en-US" sz="2400" b="0" strike="noStrike" spc="-1" dirty="0">
                <a:solidFill>
                  <a:srgbClr val="000000"/>
                </a:solidFill>
                <a:latin typeface="Trebuchet MS"/>
              </a:rPr>
              <a:t>） </a:t>
            </a:r>
            <a:r>
              <a:rPr lang="en-US" altLang="zh-CN" sz="2400" b="0" strike="noStrike" spc="-1" dirty="0">
                <a:solidFill>
                  <a:srgbClr val="000000"/>
                </a:solidFill>
                <a:latin typeface="Trebuchet MS"/>
              </a:rPr>
              <a:t>vs </a:t>
            </a:r>
            <a:r>
              <a:rPr lang="zh-CN" altLang="en-US" sz="2400" b="0" strike="noStrike" spc="-1" dirty="0">
                <a:solidFill>
                  <a:srgbClr val="000000"/>
                </a:solidFill>
                <a:latin typeface="Trebuchet MS"/>
              </a:rPr>
              <a:t>结构体的数组（</a:t>
            </a:r>
            <a:r>
              <a:rPr lang="en-US" altLang="zh-CN" sz="2400" spc="-1" dirty="0">
                <a:solidFill>
                  <a:srgbClr val="000000"/>
                </a:solidFill>
                <a:latin typeface="Trebuchet MS"/>
              </a:rPr>
              <a:t> Array of Structures</a:t>
            </a:r>
            <a:r>
              <a:rPr lang="zh-CN" altLang="en-US" sz="2400" spc="-1" dirty="0">
                <a:solidFill>
                  <a:srgbClr val="000000"/>
                </a:solidFill>
                <a:latin typeface="Trebuchet MS"/>
              </a:rPr>
              <a:t>，缩写为</a:t>
            </a:r>
            <a:r>
              <a:rPr lang="en-US" altLang="zh-CN" sz="2400" spc="-1" dirty="0" err="1">
                <a:solidFill>
                  <a:srgbClr val="000000"/>
                </a:solidFill>
                <a:latin typeface="Trebuchet MS"/>
              </a:rPr>
              <a:t>AoS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问题</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r>
              <a:rPr lang="en-US" sz="2400" b="1" strike="noStrike" spc="-1" dirty="0">
                <a:solidFill>
                  <a:srgbClr val="000000"/>
                </a:solidFill>
                <a:latin typeface="Courier New Bold"/>
              </a:rPr>
              <a:t>	</a:t>
            </a:r>
            <a:r>
              <a:rPr lang="en-US" sz="2400" b="1" strike="noStrike" spc="-1" dirty="0">
                <a:solidFill>
                  <a:srgbClr val="C0504D"/>
                </a:solidFill>
                <a:latin typeface="Courier New Bold"/>
              </a:rPr>
              <a:t>struct </a:t>
            </a:r>
            <a:r>
              <a:rPr lang="en-US" sz="2400" b="1" strike="noStrike" spc="-1" dirty="0">
                <a:solidFill>
                  <a:srgbClr val="000000"/>
                </a:solidFill>
                <a:latin typeface="Courier New Bold"/>
              </a:rPr>
              <a:t>{ </a:t>
            </a:r>
            <a:r>
              <a:rPr lang="en-US" sz="2400" b="1" strike="noStrike" spc="-1" dirty="0">
                <a:solidFill>
                  <a:srgbClr val="C0504D"/>
                </a:solidFill>
                <a:latin typeface="Courier New Bold"/>
              </a:rPr>
              <a:t>float</a:t>
            </a:r>
            <a:r>
              <a:rPr lang="en-US" sz="2400" b="1" strike="noStrike" spc="-1" dirty="0">
                <a:solidFill>
                  <a:srgbClr val="000000"/>
                </a:solidFill>
                <a:latin typeface="Courier New Bold"/>
              </a:rPr>
              <a:t> x, y, z, a; } Point;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数组结构体</a:t>
            </a:r>
            <a:r>
              <a:rPr lang="en-US" sz="2400" b="0" strike="noStrike" spc="-1" dirty="0">
                <a:solidFill>
                  <a:srgbClr val="000000"/>
                </a:solidFill>
                <a:latin typeface="Trebuchet MS"/>
              </a:rPr>
              <a:t> (</a:t>
            </a:r>
            <a:r>
              <a:rPr lang="en-US" sz="2400" b="0" strike="noStrike" spc="-1" dirty="0" err="1">
                <a:solidFill>
                  <a:srgbClr val="000000"/>
                </a:solidFill>
                <a:latin typeface="Trebuchet MS"/>
              </a:rPr>
              <a:t>SoA</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GPU</a:t>
            </a:r>
            <a:r>
              <a:rPr lang="zh-CN" altLang="en-US" sz="2400" b="0" strike="noStrike" spc="-1" dirty="0">
                <a:solidFill>
                  <a:srgbClr val="000000"/>
                </a:solidFill>
                <a:latin typeface="Trebuchet MS"/>
              </a:rPr>
              <a:t>上的内存合并（</a:t>
            </a:r>
            <a:r>
              <a:rPr lang="en-US" altLang="zh-CN" sz="2400" spc="-1" dirty="0">
                <a:solidFill>
                  <a:srgbClr val="000000"/>
                </a:solidFill>
                <a:latin typeface="Trebuchet MS"/>
              </a:rPr>
              <a:t>memory coalescence</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结构体数组 </a:t>
            </a:r>
            <a:r>
              <a:rPr lang="en-US" sz="2400" b="0" strike="noStrike" spc="-1" dirty="0">
                <a:solidFill>
                  <a:srgbClr val="000000"/>
                </a:solidFill>
                <a:latin typeface="Trebuchet MS"/>
              </a:rPr>
              <a:t>(</a:t>
            </a:r>
            <a:r>
              <a:rPr lang="en-US" sz="2400" b="0" strike="noStrike" spc="-1" dirty="0" err="1">
                <a:solidFill>
                  <a:srgbClr val="000000"/>
                </a:solidFill>
                <a:latin typeface="Trebuchet MS"/>
              </a:rPr>
              <a:t>AoS</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CPU</a:t>
            </a:r>
            <a:r>
              <a:rPr lang="zh-CN" altLang="en-US" sz="2400" b="0" strike="noStrike" spc="-1" dirty="0">
                <a:solidFill>
                  <a:srgbClr val="000000"/>
                </a:solidFill>
                <a:latin typeface="Trebuchet MS"/>
              </a:rPr>
              <a:t>上的缓存层级（</a:t>
            </a:r>
            <a:r>
              <a:rPr lang="en-US" altLang="zh-CN" sz="2400" spc="-1" dirty="0">
                <a:solidFill>
                  <a:srgbClr val="000000"/>
                </a:solidFill>
                <a:latin typeface="Trebuchet MS"/>
              </a:rPr>
              <a:t>cache hierarchies</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p:txBody>
      </p:sp>
      <p:graphicFrame>
        <p:nvGraphicFramePr>
          <p:cNvPr id="1878" name="Table 3"/>
          <p:cNvGraphicFramePr/>
          <p:nvPr>
            <p:extLst>
              <p:ext uri="{D42A27DB-BD31-4B8C-83A1-F6EECF244321}">
                <p14:modId xmlns:p14="http://schemas.microsoft.com/office/powerpoint/2010/main" val="10482883"/>
              </p:ext>
            </p:extLst>
          </p:nvPr>
        </p:nvGraphicFramePr>
        <p:xfrm>
          <a:off x="912960" y="403380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660360" y="380016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ea typeface="DejaVu Sans"/>
              </a:rPr>
              <a:t>将工作项就近安排，和就近安排内存同理</a:t>
            </a:r>
            <a:endParaRPr lang="en-US" sz="1800" b="0" strike="noStrike" spc="-1" dirty="0">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0" strike="noStrike" spc="-1" dirty="0">
                <a:solidFill>
                  <a:srgbClr val="4F81BD"/>
                </a:solidFill>
                <a:latin typeface="Trebuchet MS"/>
                <a:ea typeface="DejaVu Sans"/>
              </a:rPr>
              <a:t>单个工作项访问邻近内存（</a:t>
            </a:r>
            <a:r>
              <a:rPr lang="en-US" altLang="zh-CN" spc="-1" dirty="0">
                <a:solidFill>
                  <a:srgbClr val="4F81BD"/>
                </a:solidFill>
                <a:latin typeface="Trebuchet MS"/>
              </a:rPr>
              <a:t>adjacent memory</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其他的优化建议</a:t>
            </a:r>
            <a:endParaRPr lang="en-US" sz="4400" b="0" strike="noStrike" spc="-1" dirty="0">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使用分析器（</a:t>
            </a:r>
            <a:r>
              <a:rPr lang="en-US" altLang="zh-CN" sz="3200" b="0" strike="noStrike" spc="-1" dirty="0">
                <a:solidFill>
                  <a:srgbClr val="000000"/>
                </a:solidFill>
                <a:latin typeface="Trebuchet MS"/>
              </a:rPr>
              <a:t>profiler</a:t>
            </a:r>
            <a:r>
              <a:rPr lang="zh-CN" altLang="en-US" sz="3200" b="0" strike="noStrike" spc="-1" dirty="0">
                <a:solidFill>
                  <a:srgbClr val="000000"/>
                </a:solidFill>
                <a:latin typeface="Trebuchet MS"/>
              </a:rPr>
              <a:t>）来查看你的程序是否性能良好</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占用率 </a:t>
            </a: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t>
            </a:r>
            <a:r>
              <a:rPr lang="zh-CN" altLang="en-US" sz="2800" b="0" strike="noStrike" spc="-1" dirty="0">
                <a:solidFill>
                  <a:srgbClr val="000000"/>
                </a:solidFill>
                <a:latin typeface="Trebuchet MS"/>
              </a:rPr>
              <a:t>是衡量你的处理元素（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，缩写为 </a:t>
            </a:r>
            <a:r>
              <a:rPr lang="en-US" altLang="zh-CN" sz="2800" b="0" strike="noStrike" spc="-1" dirty="0">
                <a:solidFill>
                  <a:srgbClr val="000000"/>
                </a:solidFill>
                <a:latin typeface="Trebuchet MS"/>
              </a:rPr>
              <a:t>PE</a:t>
            </a:r>
            <a:r>
              <a:rPr lang="zh-CN" altLang="en-US" sz="2800" b="0" strike="noStrike" spc="-1" dirty="0">
                <a:solidFill>
                  <a:srgbClr val="000000"/>
                </a:solidFill>
                <a:latin typeface="Trebuchet MS"/>
              </a:rPr>
              <a:t>）的</a:t>
            </a:r>
            <a:r>
              <a:rPr lang="zh-CN" altLang="en-US" sz="2800" spc="-1" dirty="0">
                <a:solidFill>
                  <a:srgbClr val="E46C0A"/>
                </a:solidFill>
                <a:latin typeface="Trebuchet MS"/>
              </a:rPr>
              <a:t>活跃程度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占用率超过</a:t>
            </a:r>
            <a:r>
              <a:rPr lang="en-US" altLang="zh-CN" sz="2800" b="0" strike="noStrike" spc="-1" dirty="0">
                <a:solidFill>
                  <a:srgbClr val="000000"/>
                </a:solidFill>
                <a:latin typeface="Trebuchet MS"/>
              </a:rPr>
              <a:t>0.5</a:t>
            </a:r>
            <a:r>
              <a:rPr lang="zh-CN" altLang="en-US" sz="2800" b="0" strike="noStrike" spc="-1" dirty="0">
                <a:solidFill>
                  <a:srgbClr val="000000"/>
                </a:solidFill>
                <a:latin typeface="Trebuchet MS"/>
              </a:rPr>
              <a:t>就是好的（表示超过</a:t>
            </a:r>
            <a:r>
              <a:rPr lang="en-US" altLang="zh-CN" sz="2800" b="0" strike="noStrike" spc="-1" dirty="0">
                <a:solidFill>
                  <a:srgbClr val="000000"/>
                </a:solidFill>
                <a:latin typeface="Trebuchet MS"/>
              </a:rPr>
              <a:t>50%</a:t>
            </a:r>
            <a:r>
              <a:rPr lang="zh-CN" altLang="en-US" sz="2800" b="0" strike="noStrike" spc="-1" dirty="0">
                <a:solidFill>
                  <a:srgbClr val="000000"/>
                </a:solidFill>
                <a:latin typeface="Trebuchet MS"/>
              </a:rPr>
              <a:t>的活跃程度）</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分析其要考虑的其他衡量指标</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内存带宽（</a:t>
            </a:r>
            <a:r>
              <a:rPr lang="en-US" altLang="zh-CN" sz="2800" b="0" strike="noStrike" spc="-1" dirty="0">
                <a:solidFill>
                  <a:srgbClr val="000000"/>
                </a:solidFill>
                <a:latin typeface="Trebuchet MS"/>
              </a:rPr>
              <a:t>memory bandwidth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应该保证有一个良好的峰值（</a:t>
            </a:r>
            <a:r>
              <a:rPr lang="en-US" altLang="zh-CN" sz="2800" spc="-1" dirty="0">
                <a:solidFill>
                  <a:srgbClr val="000000"/>
                </a:solidFill>
                <a:latin typeface="Trebuchet MS"/>
              </a:rPr>
              <a:t> a good fraction of peak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比如，在 </a:t>
            </a:r>
            <a:r>
              <a:rPr lang="en-US" altLang="zh-CN" sz="2400" b="0" strike="noStrike" spc="-1" dirty="0">
                <a:solidFill>
                  <a:srgbClr val="000000"/>
                </a:solidFill>
                <a:latin typeface="Trebuchet MS"/>
              </a:rPr>
              <a:t>M2050 GPU </a:t>
            </a:r>
            <a:r>
              <a:rPr lang="zh-CN" altLang="en-US" sz="2400" b="0" strike="noStrike" spc="-1" dirty="0">
                <a:solidFill>
                  <a:srgbClr val="000000"/>
                </a:solidFill>
                <a:latin typeface="Trebuchet MS"/>
              </a:rPr>
              <a:t>上到全局内存（</a:t>
            </a:r>
            <a:r>
              <a:rPr lang="en-US" altLang="zh-CN" sz="2400" b="0" strike="noStrike" spc="-1" dirty="0">
                <a:solidFill>
                  <a:srgbClr val="000000"/>
                </a:solidFill>
                <a:latin typeface="Trebuchet MS"/>
              </a:rPr>
              <a:t>global memory</a:t>
            </a:r>
            <a:r>
              <a:rPr lang="zh-CN" altLang="en-US" sz="2400" b="0" strike="noStrike" spc="-1" dirty="0">
                <a:solidFill>
                  <a:srgbClr val="000000"/>
                </a:solidFill>
                <a:latin typeface="Trebuchet MS"/>
              </a:rPr>
              <a:t>）的内存带宽 为</a:t>
            </a:r>
            <a:r>
              <a:rPr lang="en-US" sz="2400" b="0" strike="noStrike" spc="-1" dirty="0">
                <a:solidFill>
                  <a:srgbClr val="000000"/>
                </a:solidFill>
                <a:latin typeface="Trebuchet MS"/>
              </a:rPr>
              <a:t>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）（线程（</a:t>
            </a:r>
            <a:r>
              <a:rPr lang="en-US" altLang="zh-CN" sz="2800" b="0" strike="noStrike" spc="-1" dirty="0">
                <a:solidFill>
                  <a:srgbClr val="000000"/>
                </a:solidFill>
                <a:latin typeface="Trebuchet MS"/>
              </a:rPr>
              <a:t>thread</a:t>
            </a:r>
            <a:r>
              <a:rPr lang="zh-CN" altLang="en-US" sz="2800" b="0" strike="noStrike" spc="-1" dirty="0">
                <a:solidFill>
                  <a:srgbClr val="000000"/>
                </a:solidFill>
                <a:latin typeface="Trebuchet MS"/>
              </a:rPr>
              <a:t>））分散度（</a:t>
            </a:r>
            <a:r>
              <a:rPr lang="en-US" altLang="zh-CN" sz="2800" b="0" strike="noStrike" spc="-1" dirty="0">
                <a:solidFill>
                  <a:srgbClr val="000000"/>
                </a:solidFill>
                <a:latin typeface="Trebuchet MS"/>
              </a:rPr>
              <a:t>divergence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这个越低越好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每工作项（</a:t>
            </a:r>
            <a:r>
              <a:rPr lang="en-US" altLang="zh-CN" sz="2800" spc="-1" dirty="0">
                <a:solidFill>
                  <a:srgbClr val="000000"/>
                </a:solidFill>
                <a:latin typeface="Trebuchet MS"/>
              </a:rPr>
              <a:t>work-item</a:t>
            </a:r>
            <a:r>
              <a:rPr lang="zh-CN" altLang="en-US" sz="2800" spc="-1" dirty="0">
                <a:solidFill>
                  <a:srgbClr val="000000"/>
                </a:solidFill>
                <a:latin typeface="Trebuchet MS"/>
              </a:rPr>
              <a:t>）（线程（</a:t>
            </a:r>
            <a:r>
              <a:rPr lang="en-US" altLang="zh-CN" sz="2800" spc="-1" dirty="0">
                <a:solidFill>
                  <a:srgbClr val="000000"/>
                </a:solidFill>
                <a:latin typeface="Trebuchet MS"/>
              </a:rPr>
              <a:t>thread</a:t>
            </a:r>
            <a:r>
              <a:rPr lang="zh-CN" altLang="en-US" sz="2800" spc="-1" dirty="0">
                <a:solidFill>
                  <a:srgbClr val="000000"/>
                </a:solidFill>
                <a:latin typeface="Trebuchet MS"/>
              </a:rPr>
              <a:t>）） 的寄存器（</a:t>
            </a:r>
            <a:r>
              <a:rPr lang="en-US" altLang="zh-CN" sz="2800" spc="-1" dirty="0">
                <a:solidFill>
                  <a:srgbClr val="000000"/>
                </a:solidFill>
                <a:latin typeface="Trebuchet MS"/>
              </a:rPr>
              <a:t>register</a:t>
            </a:r>
            <a:r>
              <a:rPr lang="zh-CN" altLang="en-US" sz="2800"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理想情况下低一些好，最好是计算单元（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，缩写为</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）上的硬件寄存器（</a:t>
            </a:r>
            <a:r>
              <a:rPr lang="en-US" altLang="zh-CN" sz="2800" b="0" strike="noStrike" spc="-1" dirty="0">
                <a:solidFill>
                  <a:srgbClr val="000000"/>
                </a:solidFill>
                <a:latin typeface="Trebuchet MS"/>
              </a:rPr>
              <a:t>register</a:t>
            </a:r>
            <a:r>
              <a:rPr lang="zh-CN" altLang="en-US" sz="2800" b="0" strike="noStrike" spc="-1" dirty="0">
                <a:solidFill>
                  <a:srgbClr val="000000"/>
                </a:solidFill>
                <a:latin typeface="Trebuchet MS"/>
              </a:rPr>
              <a:t>）数目的除数（</a:t>
            </a:r>
            <a:r>
              <a:rPr lang="en-US" altLang="zh-CN" sz="2800" b="0" strike="noStrike" spc="-1" dirty="0">
                <a:solidFill>
                  <a:srgbClr val="000000"/>
                </a:solidFill>
                <a:latin typeface="Trebuchet MS"/>
              </a:rPr>
              <a:t>divisor</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比如对于 </a:t>
            </a:r>
            <a:r>
              <a:rPr lang="en-US" altLang="zh-CN" sz="2400" b="0" strike="noStrike" spc="-1" dirty="0">
                <a:solidFill>
                  <a:srgbClr val="000000"/>
                </a:solidFill>
                <a:latin typeface="Trebuchet MS"/>
              </a:rPr>
              <a:t>M2050 GPU</a:t>
            </a:r>
            <a:r>
              <a:rPr lang="zh-CN" altLang="en-US" sz="2400" spc="-1" dirty="0">
                <a:solidFill>
                  <a:srgbClr val="000000"/>
                </a:solidFill>
                <a:latin typeface="Trebuchet MS"/>
              </a:rPr>
              <a:t> 来说就可以设置为</a:t>
            </a:r>
            <a:r>
              <a:rPr lang="en-US" sz="2400" b="0" strike="noStrike" spc="-1" dirty="0">
                <a:solidFill>
                  <a:srgbClr val="000000"/>
                </a:solidFill>
                <a:latin typeface="Trebuchet MS"/>
              </a:rPr>
              <a:t> 32,768</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针对每个计算单元（</a:t>
            </a:r>
            <a:r>
              <a:rPr lang="en-US" altLang="zh-CN" sz="2400" b="0" strike="noStrike" spc="-1" dirty="0">
                <a:solidFill>
                  <a:srgbClr val="000000"/>
                </a:solidFill>
                <a:latin typeface="Trebuchet MS"/>
              </a:rPr>
              <a:t>CU</a:t>
            </a:r>
            <a:r>
              <a:rPr lang="zh-CN" altLang="en-US" sz="2400" b="0" strike="noStrike" spc="-1" dirty="0">
                <a:solidFill>
                  <a:srgbClr val="000000"/>
                </a:solidFill>
                <a:latin typeface="Trebuchet MS"/>
              </a:rPr>
              <a:t>）中的所有工作组和工作项静态分配（</a:t>
            </a:r>
            <a:r>
              <a:rPr lang="en-US" altLang="zh-CN" sz="2400" b="0" strike="noStrike" spc="-1" dirty="0">
                <a:solidFill>
                  <a:srgbClr val="000000"/>
                </a:solidFill>
                <a:latin typeface="Trebuchet MS"/>
              </a:rPr>
              <a:t>statically allocated</a:t>
            </a:r>
            <a:r>
              <a:rPr lang="zh-CN" altLang="en-US" sz="2400" b="0" strike="noStrike" spc="-1" dirty="0">
                <a:solidFill>
                  <a:srgbClr val="000000"/>
                </a:solidFill>
                <a:latin typeface="Trebuchet MS"/>
              </a:rPr>
              <a:t>）并且相互共享</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四个工作组（</a:t>
            </a:r>
            <a:r>
              <a:rPr lang="en-US" altLang="zh-CN" sz="2400" spc="-1" dirty="0">
                <a:solidFill>
                  <a:srgbClr val="000000"/>
                </a:solidFill>
                <a:latin typeface="Trebuchet MS"/>
              </a:rPr>
              <a:t>work-group</a:t>
            </a:r>
            <a:r>
              <a:rPr lang="zh-CN" altLang="en-US" sz="2400" spc="-1" dirty="0">
                <a:solidFill>
                  <a:srgbClr val="000000"/>
                </a:solidFill>
                <a:latin typeface="Trebuchet MS"/>
              </a:rPr>
              <a:t>），每个工作组有</a:t>
            </a:r>
            <a:r>
              <a:rPr lang="en-US" altLang="zh-CN" sz="2400" spc="-1" dirty="0">
                <a:solidFill>
                  <a:srgbClr val="000000"/>
                </a:solidFill>
                <a:latin typeface="Trebuchet MS"/>
              </a:rPr>
              <a:t>1024</a:t>
            </a:r>
            <a:r>
              <a:rPr lang="zh-CN" altLang="en-US" sz="2400" spc="-1" dirty="0">
                <a:solidFill>
                  <a:srgbClr val="000000"/>
                </a:solidFill>
                <a:latin typeface="Trebuchet MS"/>
              </a:rPr>
              <a:t>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），这样最终就是每个工作项只有</a:t>
            </a:r>
            <a:r>
              <a:rPr lang="en-US" altLang="zh-CN" sz="2400" spc="-1" dirty="0">
                <a:solidFill>
                  <a:srgbClr val="000000"/>
                </a:solidFill>
                <a:latin typeface="Trebuchet MS"/>
              </a:rPr>
              <a:t>8</a:t>
            </a:r>
            <a:r>
              <a:rPr lang="zh-CN" altLang="en-US" sz="2400" spc="-1" dirty="0">
                <a:solidFill>
                  <a:srgbClr val="000000"/>
                </a:solidFill>
                <a:latin typeface="Trebuchet MS"/>
              </a:rPr>
              <a:t>个寄存器（</a:t>
            </a:r>
            <a:r>
              <a:rPr lang="en-US" altLang="zh-CN" sz="2400" spc="-1" dirty="0">
                <a:solidFill>
                  <a:srgbClr val="000000"/>
                </a:solidFill>
                <a:latin typeface="Trebuchet MS"/>
              </a:rPr>
              <a:t>register</a:t>
            </a:r>
            <a:r>
              <a:rPr lang="zh-CN" altLang="en-US" sz="2400" spc="-1" dirty="0">
                <a:solidFill>
                  <a:srgbClr val="000000"/>
                </a:solidFill>
                <a:latin typeface="Trebuchet MS"/>
              </a:rPr>
              <a:t>）</a:t>
            </a:r>
            <a:r>
              <a:rPr lang="zh-CN" altLang="en-US" sz="2400" b="0" strike="noStrike" spc="-1" dirty="0">
                <a:solidFill>
                  <a:srgbClr val="000000"/>
                </a:solidFill>
                <a:latin typeface="Trebuchet MS"/>
              </a:rPr>
              <a:t>！通常目标是每个工作项有</a:t>
            </a:r>
            <a:r>
              <a:rPr lang="en-US" altLang="zh-CN" sz="2400" b="0" strike="noStrike" spc="-1" dirty="0">
                <a:solidFill>
                  <a:srgbClr val="000000"/>
                </a:solidFill>
                <a:latin typeface="Trebuchet MS"/>
              </a:rPr>
              <a:t>16-32</a:t>
            </a:r>
            <a:r>
              <a:rPr lang="zh-CN" altLang="en-US" sz="2400" b="0" strike="noStrike" spc="-1" dirty="0">
                <a:solidFill>
                  <a:srgbClr val="000000"/>
                </a:solidFill>
                <a:latin typeface="Trebuchet MS"/>
              </a:rPr>
              <a:t>个寄存器（</a:t>
            </a:r>
            <a:r>
              <a:rPr lang="en-US" altLang="zh-CN" sz="2400" b="0" strike="noStrike" spc="-1" dirty="0">
                <a:solidFill>
                  <a:srgbClr val="000000"/>
                </a:solidFill>
                <a:latin typeface="Trebuchet MS"/>
              </a:rPr>
              <a:t>register</a:t>
            </a:r>
            <a:r>
              <a:rPr lang="zh-CN" altLang="en-US" sz="2400" b="0" strike="noStrike" spc="-1" dirty="0">
                <a:solidFill>
                  <a:srgbClr val="000000"/>
                </a:solidFill>
                <a:latin typeface="Trebuchet MS"/>
              </a:rPr>
              <a:t>）。</a:t>
            </a: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中的可移植性</a:t>
            </a:r>
            <a:endParaRPr lang="en-US" sz="4400" b="0" strike="noStrike" spc="-1" dirty="0">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zh-CN" altLang="en-US" sz="3200" spc="-1" dirty="0">
                <a:solidFill>
                  <a:srgbClr val="E46C0A"/>
                </a:solidFill>
                <a:latin typeface="Trebuchet MS"/>
              </a:rPr>
              <a:t>不要</a:t>
            </a:r>
            <a:r>
              <a:rPr lang="zh-CN" altLang="en-US" sz="3200" b="0" strike="noStrike" spc="-1" dirty="0">
                <a:solidFill>
                  <a:srgbClr val="E46C0A"/>
                </a:solidFill>
                <a:latin typeface="Trebuchet MS"/>
              </a:rPr>
              <a:t>为了任何一个平台去过分优化</a:t>
            </a:r>
            <a:r>
              <a:rPr lang="en-US" altLang="zh-CN" sz="3200" b="0" strike="noStrike" spc="-1" dirty="0">
                <a:solidFill>
                  <a:srgbClr val="E46C0A"/>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比如：</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不要写死一些特定的参数，比如 </a:t>
            </a:r>
            <a:r>
              <a:rPr lang="en-US" altLang="zh-CN" sz="2800" b="0" strike="noStrike" spc="-1" dirty="0">
                <a:solidFill>
                  <a:srgbClr val="000000"/>
                </a:solidFill>
                <a:latin typeface="Trebuchet MS"/>
              </a:rPr>
              <a:t>warp/</a:t>
            </a:r>
            <a:r>
              <a:rPr lang="en-US" altLang="zh-CN" sz="2800" b="0" strike="noStrike" spc="-1" dirty="0" err="1">
                <a:solidFill>
                  <a:srgbClr val="000000"/>
                </a:solidFill>
                <a:latin typeface="Trebuchet MS"/>
              </a:rPr>
              <a:t>wavefront</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的规模（</a:t>
            </a:r>
            <a:r>
              <a:rPr lang="en-US" altLang="zh-CN" sz="2800" b="0" strike="noStrike" spc="-1" dirty="0">
                <a:solidFill>
                  <a:srgbClr val="000000"/>
                </a:solidFill>
                <a:latin typeface="Trebuchet MS"/>
              </a:rPr>
              <a:t>size</a:t>
            </a:r>
            <a:r>
              <a:rPr lang="zh-CN" altLang="en-US" sz="2800" b="0" strike="noStrike" spc="-1" dirty="0">
                <a:solidFill>
                  <a:srgbClr val="000000"/>
                </a:solidFill>
                <a:latin typeface="Trebuchet MS"/>
              </a:rPr>
              <a:t>）等等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要注意避免一来某个特定规模的局部内存或者全局内存</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中向量数据类型（</a:t>
            </a:r>
            <a:r>
              <a:rPr lang="en-US" altLang="zh-CN" sz="2800" b="0" strike="noStrike" spc="-1" dirty="0">
                <a:solidFill>
                  <a:srgbClr val="000000"/>
                </a:solidFill>
                <a:latin typeface="Trebuchet MS"/>
              </a:rPr>
              <a:t>vector</a:t>
            </a:r>
            <a:r>
              <a:rPr lang="zh-CN" altLang="en-US" sz="2800" b="0" strike="noStrike" spc="-1" dirty="0">
                <a:solidFill>
                  <a:srgbClr val="000000"/>
                </a:solidFill>
                <a:latin typeface="Trebuchet MS"/>
              </a:rPr>
              <a:t>）的支持程度是有变化的，有的设备上快一些，有的设备上就慢了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有的设备在内存层级中包含有缓存（</a:t>
            </a:r>
            <a:r>
              <a:rPr lang="en-US" altLang="zh-CN" sz="2800" b="0" strike="noStrike" spc="-1" dirty="0">
                <a:solidFill>
                  <a:srgbClr val="000000"/>
                </a:solidFill>
                <a:latin typeface="Trebuchet MS"/>
              </a:rPr>
              <a:t>cache</a:t>
            </a:r>
            <a:r>
              <a:rPr lang="zh-CN" altLang="en-US" sz="2800" b="0" strike="noStrike" spc="-1" dirty="0">
                <a:solidFill>
                  <a:srgbClr val="000000"/>
                </a:solidFill>
                <a:latin typeface="Trebuchet MS"/>
              </a:rPr>
              <a:t>），有的就没有，如果你意识不到，这种区别就可能很大程度上影响性能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在核函数启动（</a:t>
            </a:r>
            <a:r>
              <a:rPr lang="en-US" altLang="zh-CN" sz="2800" b="0" strike="noStrike" spc="-1" dirty="0">
                <a:solidFill>
                  <a:srgbClr val="000000"/>
                </a:solidFill>
                <a:latin typeface="Trebuchet MS"/>
              </a:rPr>
              <a:t>kernel launch</a:t>
            </a:r>
            <a:r>
              <a:rPr lang="zh-CN" altLang="en-US" sz="2800" b="0" strike="noStrike" spc="-1" dirty="0">
                <a:solidFill>
                  <a:srgbClr val="000000"/>
                </a:solidFill>
                <a:latin typeface="Trebuchet MS"/>
              </a:rPr>
              <a:t>）的时候选择分配给工作组（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）以及维度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统一的（</a:t>
            </a:r>
            <a:r>
              <a:rPr lang="en-US" altLang="zh-CN" sz="2800" b="0" strike="noStrike" spc="-1" dirty="0">
                <a:solidFill>
                  <a:srgbClr val="000000"/>
                </a:solidFill>
                <a:latin typeface="Trebuchet MS"/>
              </a:rPr>
              <a:t>unified</a:t>
            </a:r>
            <a:r>
              <a:rPr lang="zh-CN" altLang="en-US" sz="2800" b="0" strike="noStrike" spc="-1" dirty="0">
                <a:solidFill>
                  <a:srgbClr val="000000"/>
                </a:solidFill>
                <a:latin typeface="Trebuchet MS"/>
              </a:rPr>
              <a:t>）和分散的（</a:t>
            </a:r>
            <a:r>
              <a:rPr lang="en-US" altLang="zh-CN" sz="2800" b="0" strike="noStrike" spc="-1" dirty="0">
                <a:solidFill>
                  <a:srgbClr val="000000"/>
                </a:solidFill>
                <a:latin typeface="Trebuchet MS"/>
              </a:rPr>
              <a:t>disjoint</a:t>
            </a:r>
            <a:r>
              <a:rPr lang="zh-CN" altLang="en-US" sz="2800" b="0" strike="noStrike" spc="-1" dirty="0">
                <a:solidFill>
                  <a:srgbClr val="000000"/>
                </a:solidFill>
                <a:latin typeface="Trebuchet MS"/>
              </a:rPr>
              <a:t>）宿主内存和全局内存会导致性能差异</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不同设备之间的双精度运算性能会有很显著的差异</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有一些</a:t>
            </a:r>
            <a:r>
              <a:rPr lang="en-US" sz="2800" b="0" strike="noStrike" spc="-1" dirty="0">
                <a:solidFill>
                  <a:srgbClr val="000000"/>
                </a:solidFill>
                <a:latin typeface="Trebuchet MS"/>
              </a:rPr>
              <a:t> OpenCL SDK </a:t>
            </a:r>
            <a:r>
              <a:rPr lang="zh-CN" altLang="en-US" sz="2800" b="0" strike="noStrike" spc="-1" dirty="0">
                <a:solidFill>
                  <a:srgbClr val="000000"/>
                </a:solidFill>
                <a:latin typeface="Trebuchet MS"/>
              </a:rPr>
              <a:t>会提供一些有用的反馈信息，告诉你代码的编译情况，但你自己必须选择开启这种反馈功能</a:t>
            </a:r>
            <a:endParaRPr lang="en-US" altLang="zh-CN" sz="2800" b="0" strike="noStrike" spc="-1" dirty="0">
              <a:solidFill>
                <a:srgbClr val="000000"/>
              </a:solidFill>
              <a:latin typeface="Trebuchet MS"/>
            </a:endParaRPr>
          </a:p>
          <a:p>
            <a:pPr marL="457920" lvl="1">
              <a:lnSpc>
                <a:spcPct val="110000"/>
              </a:lnSpc>
              <a:spcBef>
                <a:spcPts val="561"/>
              </a:spcBef>
              <a:buClr>
                <a:srgbClr val="000000"/>
              </a:buClr>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将你的代码在几个不同的平台上进行运行然后对比一下效果，是个很好的习惯（多对比作侧写是很好的！）</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建议至少使用两个不同的</a:t>
            </a:r>
            <a:r>
              <a:rPr lang="en-US" altLang="zh-CN" sz="2800" spc="-1" dirty="0">
                <a:solidFill>
                  <a:srgbClr val="000000"/>
                </a:solidFill>
                <a:latin typeface="Trebuchet MS"/>
              </a:rPr>
              <a:t>GPU</a:t>
            </a:r>
            <a:r>
              <a:rPr lang="zh-CN" altLang="en-US" sz="2800" spc="-1" dirty="0">
                <a:solidFill>
                  <a:srgbClr val="000000"/>
                </a:solidFill>
                <a:latin typeface="Trebuchet MS"/>
              </a:rPr>
              <a:t>（最好是不同厂商的）和至少一个</a:t>
            </a:r>
            <a:r>
              <a:rPr lang="en-US" altLang="zh-CN" sz="2800" spc="-1" dirty="0">
                <a:solidFill>
                  <a:srgbClr val="000000"/>
                </a:solidFill>
                <a:latin typeface="Trebuchet MS"/>
              </a:rPr>
              <a:t>CPU</a:t>
            </a:r>
            <a:r>
              <a:rPr lang="zh-CN" altLang="en-US" sz="2800" spc="-1" dirty="0">
                <a:solidFill>
                  <a:srgbClr val="000000"/>
                </a:solidFill>
                <a:latin typeface="Trebuchet MS"/>
              </a:rPr>
              <a:t>进行对比</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针对可移植性能的一些建议</a:t>
            </a:r>
            <a:endParaRPr lang="en-US" sz="4400" b="0" strike="noStrike" spc="-1" dirty="0">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在运行时（</a:t>
            </a:r>
            <a:r>
              <a:rPr lang="en-US" altLang="zh-CN" sz="2800" b="0" strike="noStrike" spc="-1" dirty="0">
                <a:solidFill>
                  <a:srgbClr val="000000"/>
                </a:solidFill>
                <a:latin typeface="Trebuchet MS"/>
              </a:rPr>
              <a:t>run time</a:t>
            </a:r>
            <a:r>
              <a:rPr lang="zh-CN" altLang="en-US" sz="2800" b="0" strike="noStrike" spc="-1" dirty="0">
                <a:solidFill>
                  <a:srgbClr val="000000"/>
                </a:solidFill>
                <a:latin typeface="Trebuchet MS"/>
              </a:rPr>
              <a:t>）搜索一下可用设备有哪些，比如</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获取可用平台 </a:t>
            </a:r>
            <a:r>
              <a:rPr lang="en-US" sz="1400" b="1" strike="noStrike" spc="-1" dirty="0">
                <a:solidFill>
                  <a:srgbClr val="000000"/>
                </a:solidFill>
                <a:latin typeface="Courier New"/>
                <a:ea typeface="DejaVu Sans"/>
              </a:rPr>
              <a:t>Get available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9BBB59"/>
                </a:solidFill>
                <a:latin typeface="Courier New"/>
                <a:ea typeface="DejaVu Sans"/>
              </a:rPr>
              <a: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cl_platform_id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platforms[MAX_PLATFORMS];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ret = </a:t>
            </a:r>
            <a:r>
              <a:rPr lang="en-US" sz="1400" b="1" strike="noStrike" spc="-1" dirty="0" err="1">
                <a:solidFill>
                  <a:srgbClr val="17375E"/>
                </a:solidFill>
                <a:latin typeface="Courier New"/>
                <a:ea typeface="DejaVu Sans"/>
              </a:rPr>
              <a:t>clGetPlatformIDs</a:t>
            </a:r>
            <a:r>
              <a:rPr lang="en-US" sz="1400" b="1" strike="noStrike" spc="-1" dirty="0">
                <a:solidFill>
                  <a:srgbClr val="000000"/>
                </a:solidFill>
                <a:latin typeface="Courier New"/>
                <a:ea typeface="DejaVu Sans"/>
              </a:rPr>
              <a:t>(MAX_PLATFORMS, platforms, &amp;</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循环遍历所有平台 </a:t>
            </a:r>
            <a:r>
              <a:rPr lang="en-US" sz="1400" b="1" strike="noStrike" spc="-1" dirty="0">
                <a:solidFill>
                  <a:srgbClr val="000000"/>
                </a:solidFill>
                <a:latin typeface="Courier New"/>
                <a:ea typeface="DejaVu Sans"/>
              </a:rPr>
              <a:t>Loop over all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p = 0; p &lt;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 p++) {</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Get available devices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8064A2"/>
                </a:solidFill>
                <a:latin typeface="Courier New"/>
                <a:ea typeface="DejaVu Sans"/>
              </a:rPr>
              <a: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 0;</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cl_device_id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devices[MAX_DEVICES];</a:t>
            </a:r>
            <a:endParaRPr lang="en-US" sz="1400" b="0" strike="noStrike" spc="-1" dirty="0">
              <a:latin typeface="Arial"/>
            </a:endParaRPr>
          </a:p>
          <a:p>
            <a:pPr>
              <a:lnSpc>
                <a:spcPct val="100000"/>
              </a:lnSpc>
            </a:pPr>
            <a:r>
              <a:rPr lang="en-US" sz="1400" b="1" strike="noStrike" spc="-1" dirty="0">
                <a:solidFill>
                  <a:srgbClr val="17375E"/>
                </a:solidFill>
                <a:latin typeface="Courier New"/>
                <a:ea typeface="DejaVu Sans"/>
              </a:rPr>
              <a:t>   </a:t>
            </a:r>
            <a:r>
              <a:rPr lang="en-US" sz="1400" b="1" strike="noStrike" spc="-1" dirty="0" err="1">
                <a:solidFill>
                  <a:srgbClr val="17375E"/>
                </a:solidFill>
                <a:latin typeface="Courier New"/>
                <a:ea typeface="DejaVu Sans"/>
              </a:rPr>
              <a:t>clGetDeviceIDs</a:t>
            </a:r>
            <a:r>
              <a:rPr lang="en-US" sz="1400" b="1" strike="noStrike" spc="-1" dirty="0">
                <a:solidFill>
                  <a:srgbClr val="000000"/>
                </a:solidFill>
                <a:latin typeface="Courier New"/>
                <a:ea typeface="DejaVu Sans"/>
              </a:rPr>
              <a:t>(platforms[p], </a:t>
            </a:r>
            <a:r>
              <a:rPr lang="en-US" sz="1400" b="1" strike="noStrike" spc="-1" dirty="0" err="1">
                <a:solidFill>
                  <a:srgbClr val="000000"/>
                </a:solidFill>
                <a:latin typeface="Courier New"/>
                <a:ea typeface="DejaVu Sans"/>
              </a:rPr>
              <a:t>deviceType</a:t>
            </a:r>
            <a:r>
              <a:rPr lang="en-US" sz="1400" b="1" strike="noStrike" spc="-1" dirty="0">
                <a:solidFill>
                  <a:srgbClr val="000000"/>
                </a:solidFill>
                <a:latin typeface="Courier New"/>
                <a:ea typeface="DejaVu Sans"/>
              </a:rPr>
              <a:t>, MAX_DEVICES, devices, &amp;</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循环遍历该平台下的所有设备 </a:t>
            </a:r>
            <a:r>
              <a:rPr lang="en-US" sz="1400" b="1" strike="noStrike" spc="-1" dirty="0">
                <a:solidFill>
                  <a:srgbClr val="000000"/>
                </a:solidFill>
                <a:latin typeface="Courier New"/>
                <a:ea typeface="DejaVu Sans"/>
              </a:rPr>
              <a:t>Loop over all devices in this platform</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d = 0; d &lt;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17375E"/>
                </a:solidFill>
                <a:latin typeface="Courier New"/>
                <a:ea typeface="DejaVu Sans"/>
              </a:rPr>
              <a:t>getDeviceInformation</a:t>
            </a:r>
            <a:r>
              <a:rPr lang="en-US" sz="1400" b="1" strike="noStrike" spc="-1" dirty="0">
                <a:solidFill>
                  <a:srgbClr val="000000"/>
                </a:solidFill>
                <a:latin typeface="Courier New"/>
                <a:ea typeface="DejaVu Sans"/>
              </a:rPr>
              <a:t>(devices[d]);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dirty="0">
                <a:solidFill>
                  <a:srgbClr val="000000"/>
                </a:solidFill>
                <a:latin typeface="Trebuchet MS"/>
                <a:ea typeface="DejaVu Sans"/>
              </a:rPr>
              <a:t>C</a:t>
            </a:r>
            <a:endParaRPr lang="en-US" sz="3200" b="0" strike="noStrike" spc="-1" dirty="0">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spc="-1" dirty="0">
                <a:solidFill>
                  <a:srgbClr val="000000"/>
                </a:solidFill>
                <a:latin typeface="Trebuchet MS"/>
              </a:rPr>
              <a:t>在运行时（</a:t>
            </a:r>
            <a:r>
              <a:rPr lang="en-US" altLang="zh-CN" sz="3200" spc="-1" dirty="0">
                <a:solidFill>
                  <a:srgbClr val="000000"/>
                </a:solidFill>
                <a:latin typeface="Trebuchet MS"/>
              </a:rPr>
              <a:t>run-time</a:t>
            </a:r>
            <a:r>
              <a:rPr lang="zh-CN" altLang="en-US" sz="3200" spc="-1" dirty="0">
                <a:solidFill>
                  <a:srgbClr val="000000"/>
                </a:solidFill>
                <a:latin typeface="Trebuchet MS"/>
              </a:rPr>
              <a:t>）对你所有的 </a:t>
            </a:r>
            <a:r>
              <a:rPr lang="en-US" altLang="zh-CN" sz="3200" spc="-1" dirty="0">
                <a:solidFill>
                  <a:srgbClr val="000000"/>
                </a:solidFill>
                <a:latin typeface="Trebuchet MS"/>
              </a:rPr>
              <a:t>OpenCL </a:t>
            </a:r>
            <a:r>
              <a:rPr lang="zh-CN" altLang="en-US" sz="3200" spc="-1" dirty="0">
                <a:solidFill>
                  <a:srgbClr val="000000"/>
                </a:solidFill>
                <a:latin typeface="Trebuchet MS"/>
              </a:rPr>
              <a:t>设备进行</a:t>
            </a:r>
            <a:r>
              <a:rPr lang="zh-CN" altLang="en-US" sz="3200" b="0" strike="noStrike" spc="-1" dirty="0">
                <a:solidFill>
                  <a:srgbClr val="C0504D"/>
                </a:solidFill>
                <a:latin typeface="Trebuchet MS"/>
              </a:rPr>
              <a:t>微型基准测试（</a:t>
            </a:r>
            <a:r>
              <a:rPr lang="en-US" altLang="zh-CN" sz="3200" b="0" strike="noStrike" spc="-1" dirty="0">
                <a:solidFill>
                  <a:srgbClr val="C0504D"/>
                </a:solidFill>
                <a:latin typeface="Trebuchet MS"/>
              </a:rPr>
              <a:t>micro-benchmark</a:t>
            </a:r>
            <a:r>
              <a:rPr lang="zh-CN" altLang="en-US" sz="3200" b="0" strike="noStrike" spc="-1" dirty="0">
                <a:solidFill>
                  <a:srgbClr val="C0504D"/>
                </a:solidFill>
                <a:latin typeface="Trebuchet MS"/>
              </a:rPr>
              <a:t>）</a:t>
            </a:r>
            <a:r>
              <a:rPr lang="zh-CN" altLang="en-US" sz="3200" b="0" strike="noStrike" spc="-1" dirty="0">
                <a:solidFill>
                  <a:srgbClr val="000000"/>
                </a:solidFill>
                <a:latin typeface="Trebuchet MS"/>
              </a:rPr>
              <a:t>来衡量（</a:t>
            </a:r>
            <a:r>
              <a:rPr lang="en-US" altLang="zh-CN" sz="3200" spc="-1" dirty="0">
                <a:solidFill>
                  <a:srgbClr val="000000"/>
                </a:solidFill>
                <a:latin typeface="Trebuchet MS"/>
              </a:rPr>
              <a:t> gauge </a:t>
            </a:r>
            <a:r>
              <a:rPr lang="zh-CN" altLang="en-US" sz="3200" b="0" strike="noStrike" spc="-1" dirty="0">
                <a:solidFill>
                  <a:srgbClr val="000000"/>
                </a:solidFill>
                <a:latin typeface="Trebuchet MS"/>
              </a:rPr>
              <a:t>）在各个设备之间如何分配工作量</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理想情况是使用一些具体的应用来进行测试，避免浪费算力资源</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测试最好短一点，否则一些速度慢的设备就会拖累速度快的设备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在得到了计算出来的每个设备的工作分数（</a:t>
            </a:r>
            <a:r>
              <a:rPr lang="en-US" altLang="zh-CN" sz="3200" b="0" strike="noStrike" spc="-1" dirty="0">
                <a:solidFill>
                  <a:srgbClr val="000000"/>
                </a:solidFill>
                <a:latin typeface="Trebuchet MS"/>
              </a:rPr>
              <a:t>work fraction</a:t>
            </a:r>
            <a:r>
              <a:rPr lang="zh-CN" altLang="en-US" sz="3200" b="0" strike="noStrike" spc="-1" dirty="0">
                <a:solidFill>
                  <a:srgbClr val="000000"/>
                </a:solidFill>
                <a:latin typeface="Trebuchet MS"/>
              </a:rPr>
              <a:t>）之后，可以时不时地重新测试一下，因为</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工作负载（</a:t>
            </a:r>
            <a:r>
              <a:rPr lang="en-US" altLang="zh-CN" sz="2800" b="0" strike="noStrike" spc="-1" dirty="0">
                <a:solidFill>
                  <a:srgbClr val="000000"/>
                </a:solidFill>
                <a:latin typeface="Trebuchet MS"/>
              </a:rPr>
              <a:t>workload</a:t>
            </a:r>
            <a:r>
              <a:rPr lang="zh-CN" altLang="en-US" sz="2800" b="0" strike="noStrike" spc="-1" dirty="0">
                <a:solidFill>
                  <a:srgbClr val="000000"/>
                </a:solidFill>
                <a:latin typeface="Trebuchet MS"/>
              </a:rPr>
              <a:t>）的行为（</a:t>
            </a:r>
            <a:r>
              <a:rPr lang="en-US" altLang="zh-CN" sz="2800" b="0" strike="noStrike" spc="-1" dirty="0">
                <a:solidFill>
                  <a:srgbClr val="000000"/>
                </a:solidFill>
                <a:latin typeface="Trebuchet MS"/>
              </a:rPr>
              <a:t>behavior</a:t>
            </a:r>
            <a:r>
              <a:rPr lang="zh-CN" altLang="en-US" sz="2800" b="0" strike="noStrike" spc="-1" dirty="0">
                <a:solidFill>
                  <a:srgbClr val="000000"/>
                </a:solidFill>
                <a:latin typeface="Trebuchet MS"/>
              </a:rPr>
              <a:t>）可能会有变化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宿主或者设备可能会繁忙或者闲置</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最重要的就是要保持最快的设备多干活</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如果慢速设备能够稍微早一点完成任务，这就不太重要了（因为这样慢速设备就成了空闲状态了）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一定要避免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）和设备代码（</a:t>
            </a:r>
            <a:r>
              <a:rPr lang="en-US" altLang="zh-CN" sz="3200" b="0" strike="noStrike" spc="-1" dirty="0">
                <a:solidFill>
                  <a:srgbClr val="000000"/>
                </a:solidFill>
                <a:latin typeface="Trebuchet MS"/>
              </a:rPr>
              <a:t>device code</a:t>
            </a:r>
            <a:r>
              <a:rPr lang="zh-CN" altLang="en-US" sz="3200" b="0" strike="noStrike" spc="-1" dirty="0">
                <a:solidFill>
                  <a:srgbClr val="000000"/>
                </a:solidFill>
                <a:latin typeface="Trebuchet MS"/>
              </a:rPr>
              <a:t>）同时使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满载</a:t>
            </a:r>
            <a:endParaRPr lang="en-US" sz="3200" b="0" strike="noStrike" spc="-1" dirty="0">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微型基准测试计时</a:t>
            </a:r>
            <a:r>
              <a:rPr lang="en-US" sz="4400" b="0" strike="noStrike" spc="-1" dirty="0">
                <a:solidFill>
                  <a:srgbClr val="000000"/>
                </a:solidFill>
                <a:latin typeface="Trebuchet MS"/>
              </a:rPr>
              <a:t>(C)</a:t>
            </a:r>
            <a:endParaRPr lang="en-US" sz="4400" b="0" strike="noStrike" spc="-1" dirty="0">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dirty="0">
                <a:solidFill>
                  <a:srgbClr val="4F81BD"/>
                </a:solidFill>
                <a:latin typeface="Courier New Bold"/>
              </a:rPr>
              <a:t>for</a:t>
            </a:r>
            <a:r>
              <a:rPr lang="en-US" sz="1800" b="1" strike="noStrike" spc="-1" dirty="0">
                <a:solidFill>
                  <a:srgbClr val="000000"/>
                </a:solidFill>
                <a:latin typeface="Courier New Bold"/>
              </a:rPr>
              <a:t> (</a:t>
            </a:r>
            <a:r>
              <a:rPr lang="en-US" sz="1800" b="1" strike="noStrike" spc="-1" dirty="0">
                <a:solidFill>
                  <a:srgbClr val="C0504D"/>
                </a:solidFill>
                <a:latin typeface="Courier New Bold"/>
              </a:rPr>
              <a:t>int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0;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&lt; </a:t>
            </a:r>
            <a:r>
              <a:rPr lang="en-US" sz="1800" b="1" strike="noStrike" spc="-1" dirty="0" err="1">
                <a:solidFill>
                  <a:srgbClr val="000000"/>
                </a:solidFill>
                <a:latin typeface="Courier New Bold"/>
              </a:rPr>
              <a:t>numDevices</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等待核函数执行完毕 </a:t>
            </a:r>
            <a:r>
              <a:rPr lang="en-US" sz="1800" b="1" strike="noStrike" spc="-1" dirty="0">
                <a:solidFill>
                  <a:srgbClr val="000000"/>
                </a:solidFill>
                <a:latin typeface="Courier New Bold"/>
              </a:rPr>
              <a:t>Wait for the kernel to finish</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clFinish</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].queue);</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更新计时器 </a:t>
            </a:r>
            <a:r>
              <a:rPr lang="en-US" sz="1800" b="1" strike="noStrike" spc="-1" dirty="0">
                <a:solidFill>
                  <a:srgbClr val="000000"/>
                </a:solidFill>
                <a:latin typeface="Courier New Bold"/>
              </a:rPr>
              <a:t>Update timers</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err="1">
                <a:solidFill>
                  <a:srgbClr val="8064A2"/>
                </a:solidFill>
                <a:latin typeface="Courier New Bold"/>
              </a:rPr>
              <a:t>cl_ulong</a:t>
            </a:r>
            <a:r>
              <a:rPr lang="en-US" sz="1800" b="1" strike="noStrike" spc="-1" dirty="0">
                <a:solidFill>
                  <a:srgbClr val="8064A2"/>
                </a:solidFill>
                <a:latin typeface="Courier New Bold"/>
              </a:rPr>
              <a:t> </a:t>
            </a:r>
            <a:r>
              <a:rPr lang="en-US" sz="1800" b="1" strike="noStrike" spc="-1" dirty="0">
                <a:solidFill>
                  <a:srgbClr val="000000"/>
                </a:solidFill>
                <a:latin typeface="Courier New Bold"/>
              </a:rPr>
              <a:t>start, end;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CL_PROFILING_COMMAND_START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&amp;start,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CL_PROFILING_COMMAND_END</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&amp;end,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C0504D"/>
                </a:solidFill>
                <a:latin typeface="Courier New Bold"/>
              </a:rPr>
              <a:t>long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(end - start);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speeds[</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].load;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设备不同则对应的最优工作组规模也不同</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比如，对于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来说，每个工作组一个工作项就比较合适，而对 </a:t>
            </a:r>
            <a:r>
              <a:rPr lang="en-US" altLang="zh-CN" sz="2800" spc="-1" dirty="0">
                <a:solidFill>
                  <a:srgbClr val="000000"/>
                </a:solidFill>
                <a:latin typeface="Trebuchet MS"/>
              </a:rPr>
              <a:t>GPU </a:t>
            </a:r>
            <a:r>
              <a:rPr lang="zh-CN" altLang="en-US" sz="2800" spc="-1" dirty="0">
                <a:solidFill>
                  <a:srgbClr val="000000"/>
                </a:solidFill>
                <a:latin typeface="Trebuchet MS"/>
              </a:rPr>
              <a:t>来说，每个工作组就最好有很多工作项（通常是每个计算单元（</a:t>
            </a:r>
            <a:r>
              <a:rPr lang="en-US" altLang="zh-CN" sz="2800" spc="-1" dirty="0">
                <a:solidFill>
                  <a:srgbClr val="000000"/>
                </a:solidFill>
                <a:latin typeface="Trebuchet MS"/>
              </a:rPr>
              <a:t>CU</a:t>
            </a:r>
            <a:r>
              <a:rPr lang="zh-CN" altLang="en-US" sz="2800" spc="-1" dirty="0">
                <a:solidFill>
                  <a:srgbClr val="000000"/>
                </a:solidFill>
                <a:latin typeface="Trebuchet MS"/>
              </a:rPr>
              <a:t>）上处理元素（</a:t>
            </a:r>
            <a:r>
              <a:rPr lang="en-US" altLang="zh-CN" sz="2800" spc="-1" dirty="0">
                <a:solidFill>
                  <a:srgbClr val="000000"/>
                </a:solidFill>
                <a:latin typeface="Trebuchet MS"/>
              </a:rPr>
              <a:t>PE</a:t>
            </a:r>
            <a:r>
              <a:rPr lang="zh-CN" altLang="en-US" sz="2800" spc="-1" dirty="0">
                <a:solidFill>
                  <a:srgbClr val="000000"/>
                </a:solidFill>
                <a:latin typeface="Trebuchet MS"/>
              </a:rPr>
              <a:t>）的整数倍，比如</a:t>
            </a:r>
            <a:r>
              <a:rPr lang="en-US" altLang="zh-CN" sz="2800" spc="-1" dirty="0">
                <a:solidFill>
                  <a:srgbClr val="000000"/>
                </a:solidFill>
                <a:latin typeface="Trebuchet MS"/>
              </a:rPr>
              <a:t>32/64</a:t>
            </a:r>
            <a:r>
              <a:rPr lang="zh-CN" altLang="en-US" sz="2800" spc="-1" dirty="0">
                <a:solidFill>
                  <a:srgbClr val="000000"/>
                </a:solidFill>
                <a:latin typeface="Trebuchet MS"/>
              </a:rPr>
              <a:t>等等）</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sz="3200" b="0" strike="noStrike" spc="-1" dirty="0">
                <a:solidFill>
                  <a:srgbClr val="000000"/>
                </a:solidFill>
                <a:latin typeface="Trebuchet MS"/>
              </a:rPr>
              <a:t>OpenCL v1.1 </a:t>
            </a:r>
            <a:r>
              <a:rPr lang="zh-CN" altLang="en-US" sz="3200" b="0" strike="noStrike" spc="-1" dirty="0">
                <a:solidFill>
                  <a:srgbClr val="000000"/>
                </a:solidFill>
                <a:latin typeface="Trebuchet MS"/>
              </a:rPr>
              <a:t>开始，一旦一个核函数（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）针对某一个特定设备进行了构建，你就可以</a:t>
            </a:r>
            <a:r>
              <a:rPr lang="zh-CN" altLang="en-US" sz="3200" b="0" strike="noStrike" spc="-1" dirty="0">
                <a:solidFill>
                  <a:srgbClr val="C0504D"/>
                </a:solidFill>
                <a:latin typeface="Trebuchet MS"/>
              </a:rPr>
              <a:t>发现所用的工作组规模（</a:t>
            </a:r>
            <a:r>
              <a:rPr lang="en-US" altLang="zh-CN" sz="3200" spc="-1" dirty="0">
                <a:solidFill>
                  <a:srgbClr val="C0504D"/>
                </a:solidFill>
                <a:latin typeface="Trebuchet MS"/>
              </a:rPr>
              <a:t> preferred Work-Group size </a:t>
            </a:r>
            <a:r>
              <a:rPr lang="zh-CN" altLang="en-US" sz="3200" b="0" strike="noStrike" spc="-1" dirty="0">
                <a:solidFill>
                  <a:srgbClr val="C0504D"/>
                </a:solidFill>
                <a:latin typeface="Trebuchet MS"/>
              </a:rPr>
              <a:t>）</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一定要将工作项的综述精确地填补（</a:t>
            </a:r>
            <a:r>
              <a:rPr lang="en-US" altLang="zh-CN" sz="2800" b="0" strike="noStrike" spc="-1" dirty="0">
                <a:solidFill>
                  <a:srgbClr val="000000"/>
                </a:solidFill>
                <a:latin typeface="Trebuchet MS"/>
              </a:rPr>
              <a:t>pad</a:t>
            </a:r>
            <a:r>
              <a:rPr lang="zh-CN" altLang="en-US" sz="2800" b="0" strike="noStrike" spc="-1" dirty="0">
                <a:solidFill>
                  <a:srgbClr val="000000"/>
                </a:solidFill>
                <a:latin typeface="Trebuchet MS"/>
              </a:rPr>
              <a:t>）到这个数目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再次强调，不同设备就会有差异</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的运行时环境（</a:t>
            </a:r>
            <a:r>
              <a:rPr lang="en-US" altLang="zh-CN" sz="3200" b="0" strike="noStrike" spc="-1" dirty="0">
                <a:solidFill>
                  <a:srgbClr val="000000"/>
                </a:solidFill>
                <a:latin typeface="Trebuchet MS"/>
              </a:rPr>
              <a:t>run-time</a:t>
            </a:r>
            <a:r>
              <a:rPr lang="zh-CN" altLang="en-US" sz="3200" b="0" strike="noStrike" spc="-1" dirty="0">
                <a:solidFill>
                  <a:srgbClr val="000000"/>
                </a:solidFill>
                <a:latin typeface="Trebuchet MS"/>
              </a:rPr>
              <a:t>）会运行一次来替你选择良好的</a:t>
            </a:r>
            <a:r>
              <a:rPr lang="en-US" sz="3200" b="0" strike="noStrike" spc="-1" dirty="0">
                <a:solidFill>
                  <a:srgbClr val="000000"/>
                </a:solidFill>
                <a:latin typeface="Trebuchet MS"/>
              </a:rPr>
              <a:t> </a:t>
            </a:r>
            <a:r>
              <a:rPr lang="en-US" sz="3200" b="0" strike="noStrike" spc="-1" dirty="0" err="1">
                <a:solidFill>
                  <a:srgbClr val="000000"/>
                </a:solidFill>
                <a:latin typeface="Trebuchet MS"/>
              </a:rPr>
              <a:t>EnqueueNDRangeKernel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维度（</a:t>
            </a:r>
            <a:r>
              <a:rPr lang="en-US" altLang="zh-CN" sz="3200" b="0" strike="noStrike" spc="-1" dirty="0">
                <a:solidFill>
                  <a:srgbClr val="000000"/>
                </a:solidFill>
                <a:latin typeface="Trebuchet MS"/>
              </a:rPr>
              <a:t>dimension</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当然会有各种不同结果了</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10000"/>
              </a:lnSpc>
              <a:spcBef>
                <a:spcPts val="760"/>
              </a:spcBef>
              <a:buClr>
                <a:srgbClr val="C0504D"/>
              </a:buClr>
              <a:buFont typeface="Arial"/>
              <a:buChar char="•"/>
            </a:pPr>
            <a:r>
              <a:rPr lang="zh-CN" altLang="en-US" sz="3800" b="1" strike="noStrike" spc="-1" dirty="0">
                <a:solidFill>
                  <a:srgbClr val="C0504D"/>
                </a:solidFill>
                <a:latin typeface="Trebuchet MS"/>
              </a:rPr>
              <a:t>你的开发过程（</a:t>
            </a:r>
            <a:r>
              <a:rPr lang="en-US" altLang="zh-CN" sz="3800" b="1" spc="-1" dirty="0">
                <a:solidFill>
                  <a:srgbClr val="C0504D"/>
                </a:solidFill>
                <a:latin typeface="Trebuchet MS"/>
              </a:rPr>
              <a:t> mileage </a:t>
            </a:r>
            <a:r>
              <a:rPr lang="zh-CN" altLang="en-US" sz="3800" b="1" strike="noStrike" spc="-1" dirty="0">
                <a:solidFill>
                  <a:srgbClr val="C0504D"/>
                </a:solidFill>
                <a:latin typeface="Trebuchet MS"/>
              </a:rPr>
              <a:t>）可能有变化</a:t>
            </a:r>
            <a:r>
              <a:rPr lang="zh-CN" altLang="en-US" sz="3800" b="0" strike="noStrike" spc="-1" dirty="0">
                <a:solidFill>
                  <a:srgbClr val="000000"/>
                </a:solidFill>
                <a:latin typeface="Trebuchet MS"/>
              </a:rPr>
              <a:t>，最好的策略是写具有</a:t>
            </a:r>
            <a:r>
              <a:rPr lang="zh-CN" altLang="en-US" sz="3800" b="1" i="1" spc="-1" dirty="0">
                <a:solidFill>
                  <a:srgbClr val="8064A2"/>
                </a:solidFill>
                <a:latin typeface="Trebuchet MS"/>
              </a:rPr>
              <a:t>适应性（</a:t>
            </a:r>
            <a:r>
              <a:rPr lang="en-US" altLang="zh-CN" sz="3800" b="1" i="1" spc="-1" dirty="0">
                <a:solidFill>
                  <a:srgbClr val="8064A2"/>
                </a:solidFill>
                <a:latin typeface="Trebuchet MS"/>
              </a:rPr>
              <a:t>adaptive</a:t>
            </a:r>
            <a:r>
              <a:rPr lang="zh-CN" altLang="en-US" sz="3800" b="1" i="1" spc="-1" dirty="0">
                <a:solidFill>
                  <a:srgbClr val="8064A2"/>
                </a:solidFill>
                <a:latin typeface="Trebuchet MS"/>
              </a:rPr>
              <a:t>）</a:t>
            </a:r>
            <a:r>
              <a:rPr lang="zh-CN" altLang="en-US" sz="3800" b="0" strike="noStrike" spc="-1" dirty="0">
                <a:solidFill>
                  <a:srgbClr val="000000"/>
                </a:solidFill>
                <a:latin typeface="Trebuchet MS"/>
              </a:rPr>
              <a:t>的代码，使之在运行时（</a:t>
            </a:r>
            <a:r>
              <a:rPr lang="en-US" altLang="zh-CN" sz="3800" b="0" strike="noStrike" spc="-1" dirty="0">
                <a:solidFill>
                  <a:srgbClr val="000000"/>
                </a:solidFill>
                <a:latin typeface="Trebuchet MS"/>
              </a:rPr>
              <a:t>run-time</a:t>
            </a:r>
            <a:r>
              <a:rPr lang="zh-CN" altLang="en-US" sz="3800" b="0" strike="noStrike" spc="-1" dirty="0">
                <a:solidFill>
                  <a:srgbClr val="000000"/>
                </a:solidFill>
                <a:latin typeface="Trebuchet MS"/>
              </a:rPr>
              <a:t>）来作出决定</a:t>
            </a:r>
            <a:endParaRPr lang="en-US" sz="3800" b="0" strike="noStrike" spc="-1" dirty="0">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继续微调优化</a:t>
            </a:r>
            <a:endParaRPr lang="en-US" altLang="zh-CN" sz="4400" b="0" strike="noStrike" spc="-1" dirty="0">
              <a:solidFill>
                <a:srgbClr val="000000"/>
              </a:solidFill>
              <a:latin typeface="Trebuchet MS"/>
            </a:endParaRPr>
          </a:p>
          <a:p>
            <a:pPr algn="ctr">
              <a:lnSpc>
                <a:spcPct val="100000"/>
              </a:lnSpc>
            </a:pPr>
            <a:r>
              <a:rPr lang="zh-CN" altLang="en-US" sz="3000" spc="-1" dirty="0">
                <a:solidFill>
                  <a:srgbClr val="000000"/>
                </a:solidFill>
                <a:latin typeface="Trebuchet MS"/>
              </a:rPr>
              <a:t>一些需要考虑的常见问题</a:t>
            </a:r>
            <a:endParaRPr lang="en-US" sz="3000" b="0" strike="noStrike" spc="-1" dirty="0">
              <a:solidFill>
                <a:srgbClr val="000000"/>
              </a:solidFill>
              <a:latin typeface="Trebuchet MS"/>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分块规模（</a:t>
            </a:r>
            <a:r>
              <a:rPr lang="en-US" altLang="zh-CN" sz="3200" spc="-1" dirty="0">
                <a:solidFill>
                  <a:srgbClr val="000000"/>
                </a:solidFill>
                <a:latin typeface="Trebuchet MS"/>
              </a:rPr>
              <a:t> Tiling size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工作组规模</a:t>
            </a:r>
            <a:r>
              <a:rPr lang="en-US" sz="3200" b="0" strike="noStrike" spc="-1" dirty="0">
                <a:solidFill>
                  <a:srgbClr val="000000"/>
                </a:solidFill>
                <a:latin typeface="Trebuchet MS"/>
              </a:rPr>
              <a:t>work-group sizes,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dimensionality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针对分块算法（</a:t>
            </a:r>
            <a:r>
              <a:rPr lang="en-US" sz="2800" b="0" strike="noStrike" spc="-1" dirty="0">
                <a:solidFill>
                  <a:srgbClr val="000000"/>
                </a:solidFill>
                <a:latin typeface="Trebuchet MS"/>
              </a:rPr>
              <a:t>block-based algorithms</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比如矩阵乘法</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不同设备可能在不同的分块规模上能跑得更快</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latin typeface="Arial"/>
              </a:rPr>
              <a:t>数据布局（</a:t>
            </a:r>
            <a:r>
              <a:rPr lang="en-US" altLang="zh-CN" sz="3200" spc="-1" dirty="0">
                <a:solidFill>
                  <a:srgbClr val="000000"/>
                </a:solidFill>
                <a:latin typeface="Trebuchet MS"/>
              </a:rPr>
              <a:t> Data layout </a:t>
            </a:r>
            <a:r>
              <a:rPr lang="zh-CN" altLang="en-US" sz="3200" b="0" strike="noStrike" spc="-1" dirty="0">
                <a:latin typeface="Arial"/>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结构体的数组</a:t>
            </a:r>
            <a:r>
              <a:rPr lang="en-US" sz="2800" b="0" strike="noStrike" spc="-1" dirty="0">
                <a:solidFill>
                  <a:srgbClr val="000000"/>
                </a:solidFill>
                <a:latin typeface="Trebuchet MS"/>
              </a:rPr>
              <a:t>Array of Structures </a:t>
            </a:r>
            <a:r>
              <a:rPr lang="zh-CN" altLang="en-US" sz="2800" b="0" strike="noStrike" spc="-1" dirty="0">
                <a:solidFill>
                  <a:srgbClr val="000000"/>
                </a:solidFill>
                <a:latin typeface="Trebuchet MS"/>
              </a:rPr>
              <a:t>或者 数组的结构体 </a:t>
            </a:r>
            <a:r>
              <a:rPr lang="en-US" sz="2800" b="0" strike="noStrike" spc="-1" dirty="0">
                <a:solidFill>
                  <a:srgbClr val="000000"/>
                </a:solidFill>
                <a:latin typeface="Trebuchet MS"/>
              </a:rPr>
              <a:t>Structure of Arrays (</a:t>
            </a:r>
            <a:r>
              <a:rPr lang="en-US" sz="2800" b="0" strike="noStrike" spc="-1" dirty="0" err="1">
                <a:solidFill>
                  <a:srgbClr val="000000"/>
                </a:solidFill>
                <a:latin typeface="Trebuchet MS"/>
              </a:rPr>
              <a:t>AoS</a:t>
            </a:r>
            <a:r>
              <a:rPr lang="en-US" sz="2800" b="0" strike="noStrike" spc="-1" dirty="0">
                <a:solidFill>
                  <a:srgbClr val="000000"/>
                </a:solidFill>
                <a:latin typeface="Trebuchet MS"/>
              </a:rPr>
              <a:t> vs. </a:t>
            </a:r>
            <a:r>
              <a:rPr lang="en-US" sz="2800" b="0" strike="noStrike" spc="-1" dirty="0" err="1">
                <a:solidFill>
                  <a:srgbClr val="000000"/>
                </a:solidFill>
                <a:latin typeface="Trebuchet MS"/>
              </a:rPr>
              <a:t>SoA</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按列 </a:t>
            </a:r>
            <a:r>
              <a:rPr lang="en-US" sz="2800" b="0" strike="noStrike" spc="-1" dirty="0">
                <a:solidFill>
                  <a:srgbClr val="000000"/>
                </a:solidFill>
                <a:latin typeface="Trebuchet MS"/>
              </a:rPr>
              <a:t>Column </a:t>
            </a:r>
            <a:r>
              <a:rPr lang="zh-CN" altLang="en-US" sz="2800" b="0" strike="noStrike" spc="-1" dirty="0">
                <a:solidFill>
                  <a:srgbClr val="000000"/>
                </a:solidFill>
                <a:latin typeface="Trebuchet MS"/>
              </a:rPr>
              <a:t>或者按</a:t>
            </a:r>
            <a:r>
              <a:rPr lang="en-US" sz="2800" b="0" strike="noStrike" spc="-1" dirty="0">
                <a:solidFill>
                  <a:srgbClr val="000000"/>
                </a:solidFill>
                <a:latin typeface="Trebuchet MS"/>
              </a:rPr>
              <a:t> Row</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缓存 </a:t>
            </a:r>
            <a:r>
              <a:rPr lang="en-US" sz="3200" b="0" strike="noStrike" spc="-1" dirty="0">
                <a:solidFill>
                  <a:srgbClr val="000000"/>
                </a:solidFill>
                <a:latin typeface="Trebuchet MS"/>
              </a:rPr>
              <a:t>Caching </a:t>
            </a:r>
            <a:r>
              <a:rPr lang="zh-CN" altLang="en-US" sz="3200" b="0" strike="noStrike" spc="-1" dirty="0">
                <a:solidFill>
                  <a:srgbClr val="000000"/>
                </a:solidFill>
                <a:latin typeface="Trebuchet MS"/>
              </a:rPr>
              <a:t>和预读取</a:t>
            </a:r>
            <a:r>
              <a:rPr lang="en-US" sz="3200" b="0" strike="noStrike" spc="-1" dirty="0">
                <a:solidFill>
                  <a:srgbClr val="000000"/>
                </a:solidFill>
                <a:latin typeface="Trebuchet MS"/>
              </a:rPr>
              <a:t>prefetching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是否使用局部内存</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额外的加载存储辅助硬件缓存</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 </a:t>
            </a:r>
            <a:r>
              <a:rPr lang="en-US" sz="3200" b="0" strike="noStrike" spc="-1" dirty="0">
                <a:solidFill>
                  <a:srgbClr val="000000"/>
                </a:solidFill>
                <a:latin typeface="Trebuchet MS"/>
              </a:rPr>
              <a:t>Work-item / </a:t>
            </a:r>
            <a:r>
              <a:rPr lang="zh-CN" altLang="en-US" sz="3200" b="0" strike="noStrike" spc="-1" dirty="0">
                <a:solidFill>
                  <a:srgbClr val="000000"/>
                </a:solidFill>
                <a:latin typeface="Trebuchet MS"/>
              </a:rPr>
              <a:t>工作组 </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的数据映射 </a:t>
            </a:r>
            <a:r>
              <a:rPr lang="en-US" sz="3200" b="0" strike="noStrike" spc="-1" dirty="0">
                <a:solidFill>
                  <a:srgbClr val="000000"/>
                </a:solidFill>
                <a:latin typeface="Trebuchet MS"/>
              </a:rPr>
              <a:t>data mapping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与数据布局相关</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以及如何将工作并行化（</a:t>
            </a:r>
            <a:r>
              <a:rPr lang="en-US" altLang="zh-CN" sz="2800" spc="-1" dirty="0">
                <a:solidFill>
                  <a:srgbClr val="000000"/>
                </a:solidFill>
                <a:latin typeface="Trebuchet MS"/>
              </a:rPr>
              <a:t> parallelize the work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针对特定运算的微调（</a:t>
            </a:r>
            <a:r>
              <a:rPr lang="en-US" altLang="zh-CN" sz="3200" spc="-1" dirty="0">
                <a:solidFill>
                  <a:srgbClr val="000000"/>
                </a:solidFill>
                <a:latin typeface="Trebuchet MS"/>
              </a:rPr>
              <a:t>Operation-specific tuning</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具体硬件差别 </a:t>
            </a:r>
            <a:r>
              <a:rPr lang="en-US" sz="2800" b="0" strike="noStrike" spc="-1" dirty="0">
                <a:solidFill>
                  <a:srgbClr val="000000"/>
                </a:solidFill>
                <a:latin typeface="Trebuchet MS"/>
              </a:rPr>
              <a:t>Specific hardware differences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内置三角函数或者特殊函数的硬件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双精度、单精度、半精度的选择</a:t>
            </a:r>
            <a:endParaRPr lang="en-US" sz="2800" b="0" strike="noStrike" spc="-1" dirty="0">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这部分的内容参考资料 </a:t>
            </a:r>
            <a:r>
              <a:rPr lang="en-US" sz="1600" b="0" strike="noStrike" spc="-1" dirty="0">
                <a:solidFill>
                  <a:srgbClr val="4F81BD"/>
                </a:solidFill>
                <a:latin typeface="Trebuchet MS"/>
                <a:ea typeface="DejaVu Sans"/>
              </a:rPr>
              <a:t>Zhang, Sinclair II and </a:t>
            </a:r>
            <a:r>
              <a:rPr lang="en-US" sz="1600" b="0" strike="noStrike" spc="-1" dirty="0" err="1">
                <a:solidFill>
                  <a:srgbClr val="4F81BD"/>
                </a:solidFill>
                <a:latin typeface="Trebuchet MS"/>
                <a:ea typeface="DejaVu Sans"/>
              </a:rPr>
              <a:t>Chien</a:t>
            </a:r>
            <a:r>
              <a:rPr lang="en-US" sz="1600" b="0" strike="noStrike" spc="-1" dirty="0">
                <a:solidFill>
                  <a:srgbClr val="4F81BD"/>
                </a:solidFill>
                <a:latin typeface="Trebuchet MS"/>
                <a:ea typeface="DejaVu Sans"/>
              </a:rPr>
              <a:t>: Improving Performance Portability in OpenCL Programs – ISC13</a:t>
            </a:r>
            <a:endParaRPr lang="en-US" sz="1600" b="0" strike="noStrike" spc="-1" dirty="0">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自动优化</a:t>
            </a:r>
            <a:endParaRPr lang="en-US" sz="4400" b="0" strike="noStrike" spc="-1" dirty="0">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Q: </a:t>
            </a:r>
            <a:r>
              <a:rPr lang="zh-CN" altLang="en-US" sz="3200" b="0" strike="noStrike" spc="-1" dirty="0">
                <a:solidFill>
                  <a:srgbClr val="000000"/>
                </a:solidFill>
                <a:latin typeface="Trebuchet MS"/>
              </a:rPr>
              <a:t>你怎么知道你的程度的最优参数值是多少呢？</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比如最优的工作组规模是多少？</a:t>
            </a: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 </a:t>
            </a:r>
            <a:r>
              <a:rPr lang="zh-CN" altLang="en-US" sz="3200" b="0" strike="noStrike" spc="-1" dirty="0">
                <a:solidFill>
                  <a:srgbClr val="000000"/>
                </a:solidFill>
                <a:latin typeface="Trebuchet MS"/>
              </a:rPr>
              <a:t>全都试一遍！</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或者选择一个比较仔细挑选过的子集来尝试</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这就是自动优化发挥作用的时候了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遍历各种不同的参数组合，然后优化调整程序的运行时间。</a:t>
            </a:r>
            <a:endParaRPr lang="en-US" sz="2800" b="0" strike="noStrike" spc="-1" dirty="0">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sz="4400" b="0" strike="noStrike" spc="-1" dirty="0">
                <a:solidFill>
                  <a:srgbClr val="000000"/>
                </a:solidFill>
                <a:latin typeface="Trebuchet MS"/>
              </a:rPr>
              <a:t>- Flamingo</a:t>
            </a:r>
            <a:endParaRPr lang="en-US" sz="4400" b="0" strike="noStrike" spc="-1" dirty="0">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u="sng" strike="noStrike" spc="-1" dirty="0">
                <a:solidFill>
                  <a:srgbClr val="0000FF"/>
                </a:solidFill>
                <a:uFillTx/>
                <a:latin typeface="Trebuchet MS"/>
                <a:hlinkClick r:id="rId2"/>
              </a:rPr>
              <a:t>http://mistymountain.co.uk/flamingo/</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Python </a:t>
            </a:r>
            <a:r>
              <a:rPr lang="zh-CN" altLang="en-US" sz="3200" b="0" strike="noStrike" spc="-1" dirty="0">
                <a:solidFill>
                  <a:srgbClr val="000000"/>
                </a:solidFill>
                <a:latin typeface="Trebuchet MS"/>
              </a:rPr>
              <a:t>程序，将你的代码噫不同参数进行编译，计算出最优组合来使用</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写一个简单的配置文件，然后 </a:t>
            </a:r>
            <a:r>
              <a:rPr lang="en-US" altLang="zh-CN" sz="3200" b="0" strike="noStrike" spc="-1" dirty="0">
                <a:solidFill>
                  <a:srgbClr val="000000"/>
                </a:solidFill>
                <a:latin typeface="Trebuchet MS"/>
              </a:rPr>
              <a:t>Flamingo </a:t>
            </a:r>
            <a:r>
              <a:rPr lang="zh-CN" altLang="en-US" sz="3200" b="0" strike="noStrike" spc="-1" dirty="0">
                <a:solidFill>
                  <a:srgbClr val="000000"/>
                </a:solidFill>
                <a:latin typeface="Trebuchet MS"/>
              </a:rPr>
              <a:t>就会使用不同参数值来运行你的代码，返回最佳组合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注意：适当缩放你的问题，避免在坏参数上浪费时间（比如可以更少循环等等）</a:t>
            </a:r>
            <a:endParaRPr lang="en-US" sz="3200" b="0" strike="noStrike" spc="-1" dirty="0">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altLang="zh-CN" sz="4400" spc="-1" dirty="0">
                <a:solidFill>
                  <a:srgbClr val="000000"/>
                </a:solidFill>
                <a:latin typeface="Trebuchet MS"/>
              </a:rPr>
              <a:t>Auto Tuning</a:t>
            </a:r>
            <a:r>
              <a:rPr lang="zh-CN" altLang="en-US" sz="4400" spc="-1" dirty="0">
                <a:solidFill>
                  <a:srgbClr val="000000"/>
                </a:solidFill>
                <a:latin typeface="Trebuchet MS"/>
              </a:rPr>
              <a:t>）</a:t>
            </a:r>
            <a:endParaRPr lang="en-US" altLang="zh-CN" sz="4400" spc="-1" dirty="0"/>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D2Q9 Lattice-Boltzmann </a:t>
            </a:r>
            <a:r>
              <a:rPr lang="zh-CN" altLang="en-US" sz="3200" spc="-1" dirty="0">
                <a:solidFill>
                  <a:srgbClr val="000000"/>
                </a:solidFill>
                <a:latin typeface="Trebuchet MS"/>
              </a:rPr>
              <a:t>晶格玻尔兹曼</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对于一个指定设备</a:t>
            </a:r>
            <a:r>
              <a:rPr lang="en-US" altLang="zh-CN" sz="3200" spc="-1" dirty="0">
                <a:solidFill>
                  <a:srgbClr val="000000"/>
                </a:solidFill>
                <a:latin typeface="Trebuchet MS"/>
              </a:rPr>
              <a:t>(NVIDIA Tesla M2050)?</a:t>
            </a:r>
            <a:r>
              <a:rPr lang="zh-CN" altLang="en-US" sz="3200" b="0" strike="noStrike" spc="-1" dirty="0">
                <a:solidFill>
                  <a:srgbClr val="000000"/>
                </a:solidFill>
                <a:latin typeface="Trebuchet MS"/>
              </a:rPr>
              <a:t>和一个指定的问题规模</a:t>
            </a:r>
            <a:r>
              <a:rPr lang="en-US" altLang="zh-CN" sz="3200" spc="-1" dirty="0">
                <a:solidFill>
                  <a:srgbClr val="000000"/>
                </a:solidFill>
                <a:latin typeface="Trebuchet MS"/>
              </a:rPr>
              <a:t>(3000x2000)</a:t>
            </a:r>
            <a:r>
              <a:rPr lang="zh-CN" altLang="en-US" sz="3200" b="0" strike="noStrike" spc="-1" dirty="0">
                <a:solidFill>
                  <a:srgbClr val="000000"/>
                </a:solidFill>
                <a:latin typeface="Trebuchet MS"/>
              </a:rPr>
              <a:t>来说，什么是最好的工作组规模</a:t>
            </a:r>
            <a:r>
              <a:rPr lang="zh-CN" altLang="en-US" sz="3200" spc="-1" dirty="0">
                <a:solidFill>
                  <a:srgbClr val="000000"/>
                </a:solidFill>
                <a:latin typeface="Trebuchet MS"/>
              </a:rPr>
              <a:t>（</a:t>
            </a:r>
            <a:r>
              <a:rPr lang="en-US" altLang="zh-CN" sz="3200" spc="-1" dirty="0">
                <a:solidFill>
                  <a:srgbClr val="000000"/>
                </a:solidFill>
                <a:latin typeface="Trebuchet MS"/>
              </a:rPr>
              <a:t>work-group size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C0504D"/>
                </a:solidFill>
                <a:latin typeface="Trebuchet MS"/>
                <a:ea typeface="DejaVu Sans"/>
              </a:rPr>
              <a:t>运行时间，越低越好</a:t>
            </a:r>
            <a:endParaRPr lang="en-US" sz="1800" b="0" strike="noStrike" spc="-1" dirty="0">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a:t>
            </a:r>
            <a:r>
              <a:rPr lang="zh-CN" altLang="en-US" sz="3600" b="0" strike="noStrike" spc="-1" dirty="0">
                <a:solidFill>
                  <a:srgbClr val="000000"/>
                </a:solidFill>
                <a:latin typeface="Trebuchet MS"/>
              </a:rPr>
              <a:t>优化矩阵乘法</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a:t>
            </a:r>
            <a:r>
              <a:rPr lang="en-US" altLang="zh-CN" sz="2800" b="0" strike="noStrike" spc="-1" dirty="0">
                <a:solidFill>
                  <a:srgbClr val="000000"/>
                </a:solidFill>
                <a:latin typeface="Trebuchet MS"/>
              </a:rPr>
              <a:t>L </a:t>
            </a:r>
            <a:r>
              <a:rPr lang="zh-CN" altLang="en-US" sz="2800" b="0" strike="noStrike" spc="-1" dirty="0">
                <a:solidFill>
                  <a:srgbClr val="000000"/>
                </a:solidFill>
                <a:latin typeface="Trebuchet MS"/>
              </a:rPr>
              <a:t>中的 可移植性能（</a:t>
            </a:r>
            <a:r>
              <a:rPr lang="en-US" altLang="zh-CN" sz="2800" spc="-1" dirty="0">
                <a:solidFill>
                  <a:srgbClr val="000000"/>
                </a:solidFill>
                <a:latin typeface="Trebuchet MS"/>
              </a:rPr>
              <a:t> portable performance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一步步优化矩阵乘法，保留中间版本，跟踪性能提升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在自行优化完成后，学习一下针对 </a:t>
            </a:r>
            <a:r>
              <a:rPr lang="en-US" altLang="zh-CN" sz="2800" b="0" strike="noStrike" spc="-1" dirty="0">
                <a:solidFill>
                  <a:srgbClr val="000000"/>
                </a:solidFill>
                <a:latin typeface="Trebuchet MS"/>
              </a:rPr>
              <a:t>NVIDIA GPU </a:t>
            </a:r>
            <a:r>
              <a:rPr lang="zh-CN" altLang="en-US" sz="2800" b="0" strike="noStrike" spc="-1" dirty="0">
                <a:solidFill>
                  <a:srgbClr val="000000"/>
                </a:solidFill>
                <a:latin typeface="Trebuchet MS"/>
              </a:rPr>
              <a:t>优化的分块解决方案。将这些技术用到你自己的代码中来优化未来的性能表现。</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最后一步，回头去写一个简单的程序，使之具有可适应性，无论在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还是 </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上运行都能够提供最佳结果。</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一份验证信息证明矩阵乘法计算正确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报告运行时间以及算力表现</a:t>
            </a:r>
            <a:r>
              <a:rPr lang="en-US" altLang="zh-CN" sz="2800" b="0" strike="noStrike" spc="-1">
                <a:solidFill>
                  <a:srgbClr val="000000"/>
                </a:solidFill>
                <a:latin typeface="Trebuchet MS"/>
              </a:rPr>
              <a:t>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下面的内容</a:t>
            </a:r>
            <a:r>
              <a:rPr lang="zh-CN" altLang="en-US" sz="3200" spc="-1" dirty="0">
                <a:solidFill>
                  <a:srgbClr val="000000"/>
                </a:solidFill>
                <a:latin typeface="Trebuchet MS"/>
              </a:rPr>
              <a:t>来自巴塞罗那超级计算中心（</a:t>
            </a:r>
            <a:r>
              <a:rPr lang="en-US" altLang="zh-CN" sz="3200" spc="-1" dirty="0">
                <a:solidFill>
                  <a:srgbClr val="000000"/>
                </a:solidFill>
                <a:latin typeface="Trebuchet MS"/>
              </a:rPr>
              <a:t>Barcelona Supercomputing Center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http://www.bsc.es/computer-sciences/performance-tools/trace-generation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3"/>
              </a:rPr>
              <a:t>http://www.bsc.es/computer-sciences/performance-tools/paraver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程序并分析运行轨迹</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也可以使用</a:t>
            </a:r>
            <a:r>
              <a:rPr lang="en-US" sz="2800" b="0" strike="noStrike" spc="-1" dirty="0">
                <a:solidFill>
                  <a:srgbClr val="000000"/>
                </a:solidFill>
                <a:latin typeface="Trebuchet MS"/>
              </a:rPr>
              <a:t> MPI, OpenMP</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版本需求</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v2.3.5rc</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Paraver</a:t>
            </a:r>
            <a:r>
              <a:rPr lang="en-US" sz="2800" b="0" strike="noStrike" spc="-1" dirty="0">
                <a:solidFill>
                  <a:srgbClr val="000000"/>
                </a:solidFill>
                <a:latin typeface="Trebuchet MS"/>
              </a:rPr>
              <a:t> 4.4.5</a:t>
            </a:r>
            <a:endParaRPr lang="en-US" sz="2800" b="0" strike="noStrike" spc="-1" dirty="0">
              <a:latin typeface="Arial"/>
            </a:endParaRPr>
          </a:p>
          <a:p>
            <a:pPr>
              <a:lnSpc>
                <a:spcPct val="100000"/>
              </a:lnSpc>
            </a:pPr>
            <a:endParaRPr lang="en-US" sz="2800" b="0" strike="noStrike" spc="-1" dirty="0">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检测（</a:t>
            </a:r>
            <a:r>
              <a:rPr lang="en-US" altLang="zh-CN" sz="3200" i="1" spc="-1" dirty="0">
                <a:solidFill>
                  <a:srgbClr val="000000"/>
                </a:solidFill>
                <a:latin typeface="Trebuchet MS"/>
              </a:rPr>
              <a:t> instruments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y</a:t>
            </a:r>
            <a:r>
              <a:rPr lang="zh-CN" altLang="en-US" sz="3200" b="0" strike="noStrike" spc="-1" dirty="0">
                <a:solidFill>
                  <a:srgbClr val="000000"/>
                </a:solidFill>
                <a:latin typeface="Trebuchet MS"/>
              </a:rPr>
              <a:t>你的应用，然后生成运行调用（</a:t>
            </a:r>
            <a:r>
              <a:rPr lang="en-US" altLang="zh-CN" sz="3200" b="0" strike="noStrike" spc="-1" dirty="0">
                <a:solidFill>
                  <a:srgbClr val="000000"/>
                </a:solidFill>
                <a:latin typeface="Trebuchet MS"/>
              </a:rPr>
              <a:t>runtime call</a:t>
            </a:r>
            <a:r>
              <a:rPr lang="zh-CN" altLang="en-US" sz="3200" b="0" strike="noStrike" spc="-1" dirty="0">
                <a:solidFill>
                  <a:srgbClr val="000000"/>
                </a:solidFill>
                <a:latin typeface="Trebuchet MS"/>
              </a:rPr>
              <a:t>）、性能计数（</a:t>
            </a:r>
            <a:r>
              <a:rPr lang="en-US" altLang="zh-CN" sz="3200" b="0" strike="noStrike" spc="-1" dirty="0">
                <a:solidFill>
                  <a:srgbClr val="000000"/>
                </a:solidFill>
                <a:latin typeface="Trebuchet MS"/>
              </a:rPr>
              <a:t>performance counters</a:t>
            </a:r>
            <a:r>
              <a:rPr lang="zh-CN" altLang="en-US" sz="3200" b="0" strike="noStrike" spc="-1" dirty="0">
                <a:solidFill>
                  <a:srgbClr val="000000"/>
                </a:solidFill>
                <a:latin typeface="Trebuchet MS"/>
              </a:rPr>
              <a:t>）以及源代码索引（</a:t>
            </a:r>
            <a:r>
              <a:rPr lang="en-US" altLang="zh-CN" sz="3200" b="0" strike="noStrike" spc="-1" dirty="0">
                <a:solidFill>
                  <a:srgbClr val="000000"/>
                </a:solidFill>
                <a:latin typeface="Trebuchet MS"/>
              </a:rPr>
              <a:t>source code references</a:t>
            </a:r>
            <a:r>
              <a:rPr lang="zh-CN" altLang="en-US" sz="3200" spc="-1" dirty="0">
                <a:solidFill>
                  <a:srgbClr val="000000"/>
                </a:solidFill>
                <a:latin typeface="Trebuchet MS"/>
              </a:rPr>
              <a:t>）的时间戳事件（</a:t>
            </a:r>
            <a:r>
              <a:rPr lang="en-US" altLang="zh-CN" sz="3200" spc="-1" dirty="0">
                <a:solidFill>
                  <a:srgbClr val="000000"/>
                </a:solidFill>
                <a:latin typeface="Trebuchet MS"/>
              </a:rPr>
              <a:t>timestamped events</a:t>
            </a:r>
            <a:r>
              <a:rPr lang="zh-CN" altLang="en-US" sz="3200" spc="-1" dirty="0">
                <a:solidFill>
                  <a:srgbClr val="000000"/>
                </a:solidFill>
                <a:latin typeface="Trebuchet MS"/>
              </a:rPr>
              <a:t>）</a:t>
            </a:r>
            <a:endParaRPr lang="en-US" sz="3200" b="0" strike="noStrike" spc="-1" dirty="0">
              <a:latin typeface="Arial"/>
            </a:endParaRPr>
          </a:p>
          <a:p>
            <a:pPr marL="914400" lvl="1" indent="-5137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允许你衡量你的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 和 核函数调用（</a:t>
            </a:r>
            <a:r>
              <a:rPr lang="en-US" altLang="zh-CN" sz="2800" b="0" strike="noStrike" spc="-1" dirty="0">
                <a:solidFill>
                  <a:srgbClr val="000000"/>
                </a:solidFill>
                <a:latin typeface="Trebuchet MS"/>
              </a:rPr>
              <a:t>kernel call</a:t>
            </a:r>
            <a:r>
              <a:rPr lang="zh-CN" altLang="en-US" sz="2800" b="0" strike="noStrike" spc="-1" dirty="0">
                <a:solidFill>
                  <a:srgbClr val="000000"/>
                </a:solidFill>
                <a:latin typeface="Trebuchet MS"/>
              </a:rPr>
              <a:t>）的运行时间</a:t>
            </a:r>
            <a:endParaRPr lang="en-US" altLang="zh-CN" sz="2800" b="0" strike="noStrike" spc="-1" dirty="0">
              <a:solidFill>
                <a:srgbClr val="000000"/>
              </a:solidFill>
              <a:latin typeface="Trebuchet MS"/>
            </a:endParaRPr>
          </a:p>
          <a:p>
            <a:pPr marL="914400" lvl="1" indent="-513720">
              <a:lnSpc>
                <a:spcPct val="100000"/>
              </a:lnSpc>
              <a:spcBef>
                <a:spcPts val="561"/>
              </a:spcBef>
              <a:buClr>
                <a:srgbClr val="000000"/>
              </a:buClr>
              <a:buFont typeface="Arial"/>
              <a:buChar char="–"/>
            </a:pPr>
            <a:endParaRPr lang="en-US" sz="2800" b="0" strike="noStrike" spc="-1" dirty="0">
              <a:latin typeface="Arial"/>
            </a:endParaRPr>
          </a:p>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是将上述踪迹进行可视化分析的</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4" name="CustomShape 1">
            <a:extLst>
              <a:ext uri="{FF2B5EF4-FFF2-40B4-BE49-F238E27FC236}">
                <a16:creationId xmlns:a16="http://schemas.microsoft.com/office/drawing/2014/main" id="{2FDC64B7-DF74-48CC-9AE6-096240025B48}"/>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重要内容！</a:t>
            </a:r>
            <a:endParaRPr lang="en-US" sz="4400" b="0" strike="noStrike" spc="-1" dirty="0">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目前</a:t>
            </a:r>
            <a:r>
              <a:rPr lang="zh-CN" altLang="en-US" b="0" strike="noStrike" spc="-1" dirty="0">
                <a:solidFill>
                  <a:srgbClr val="000000"/>
                </a:solidFill>
                <a:latin typeface="Trebuchet MS"/>
              </a:rPr>
              <a:t>（译者注：指的是</a:t>
            </a:r>
            <a:r>
              <a:rPr lang="en-US" altLang="zh-CN" b="0" strike="noStrike" spc="-1" dirty="0">
                <a:solidFill>
                  <a:srgbClr val="000000"/>
                </a:solidFill>
                <a:latin typeface="Trebuchet MS"/>
              </a:rPr>
              <a:t>2014</a:t>
            </a:r>
            <a:r>
              <a:rPr lang="zh-CN" altLang="en-US" b="0" strike="noStrike" spc="-1" dirty="0">
                <a:solidFill>
                  <a:srgbClr val="000000"/>
                </a:solidFill>
                <a:latin typeface="Trebuchet MS"/>
              </a:rPr>
              <a:t>年）</a:t>
            </a: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的 </a:t>
            </a:r>
            <a:r>
              <a:rPr lang="en-US" altLang="zh-CN" sz="3200" b="0" strike="noStrike" spc="-1" dirty="0">
                <a:solidFill>
                  <a:srgbClr val="000000"/>
                </a:solidFill>
                <a:latin typeface="Trebuchet MS"/>
              </a:rPr>
              <a:t>GPU </a:t>
            </a:r>
            <a:r>
              <a:rPr lang="zh-CN" altLang="en-US" sz="3200" b="0" strike="noStrike" spc="-1" dirty="0">
                <a:solidFill>
                  <a:srgbClr val="000000"/>
                </a:solidFill>
                <a:latin typeface="Trebuchet MS"/>
              </a:rPr>
              <a:t>支持的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版本 是</a:t>
            </a:r>
            <a:r>
              <a:rPr lang="en-US" altLang="zh-CN" sz="3200" b="0" strike="noStrike" spc="-1" dirty="0">
                <a:solidFill>
                  <a:srgbClr val="000000"/>
                </a:solidFill>
                <a:latin typeface="Trebuchet MS"/>
              </a:rPr>
              <a:t>1.1</a:t>
            </a:r>
            <a:r>
              <a:rPr lang="zh-CN" altLang="en-US" sz="3200" b="0" strike="noStrike" spc="-1" dirty="0">
                <a:solidFill>
                  <a:srgbClr val="000000"/>
                </a:solidFill>
                <a:latin typeface="Trebuchet MS"/>
              </a:rPr>
              <a:t>，而 </a:t>
            </a:r>
            <a:r>
              <a:rPr lang="en-US" altLang="zh-CN" sz="3200" b="0" strike="noStrike" spc="-1" dirty="0">
                <a:solidFill>
                  <a:srgbClr val="000000"/>
                </a:solidFill>
                <a:latin typeface="Trebuchet MS"/>
              </a:rPr>
              <a:t>AMD</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和</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已经支持到</a:t>
            </a:r>
            <a:r>
              <a:rPr lang="en-US" sz="3200" b="0" strike="noStrike" spc="-1" dirty="0">
                <a:solidFill>
                  <a:srgbClr val="000000"/>
                </a:solidFill>
                <a:latin typeface="Trebuchet MS"/>
              </a:rPr>
              <a:t> 1.2 </a:t>
            </a:r>
            <a:r>
              <a:rPr lang="zh-CN" altLang="en-US" sz="3200" b="0" strike="noStrike" spc="-1" dirty="0">
                <a:solidFill>
                  <a:srgbClr val="000000"/>
                </a:solidFill>
                <a:latin typeface="Trebuchet MS"/>
              </a:rPr>
              <a:t>版本的 </a:t>
            </a:r>
            <a:r>
              <a:rPr lang="en-US" altLang="zh-CN" sz="3200" b="0" strike="noStrike" spc="-1" dirty="0">
                <a:solidFill>
                  <a:srgbClr val="000000"/>
                </a:solidFill>
                <a:latin typeface="Trebuchet MS"/>
              </a:rPr>
              <a:t>OpenCL</a:t>
            </a:r>
            <a:r>
              <a:rPr lang="zh-CN" altLang="en-US" sz="3200" b="0" strike="noStrike" spc="-1" dirty="0">
                <a:solidFill>
                  <a:srgbClr val="000000"/>
                </a:solidFill>
                <a:latin typeface="Trebuchet MS"/>
              </a:rPr>
              <a:t>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如果你要分析</a:t>
            </a:r>
            <a:r>
              <a:rPr lang="en-US" altLang="zh-CN" sz="3200" b="0" strike="noStrike" spc="-1" dirty="0">
                <a:solidFill>
                  <a:srgbClr val="000000"/>
                </a:solidFill>
                <a:latin typeface="Trebuchet MS"/>
              </a:rPr>
              <a:t>NVIDIA</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公司的设备，你必须要指定针对 </a:t>
            </a:r>
            <a:r>
              <a:rPr lang="en-US" altLang="zh-CN" sz="3200" b="0" strike="noStrike" spc="-1" dirty="0">
                <a:solidFill>
                  <a:srgbClr val="000000"/>
                </a:solidFill>
                <a:latin typeface="Trebuchet MS"/>
              </a:rPr>
              <a:t>NVIDIA </a:t>
            </a:r>
            <a:r>
              <a:rPr lang="zh-CN" altLang="en-US" sz="3200" b="0" strike="noStrike" spc="-1" dirty="0">
                <a:solidFill>
                  <a:srgbClr val="000000"/>
                </a:solidFill>
                <a:latin typeface="Trebuchet MS"/>
              </a:rPr>
              <a:t>公司的头文件进行编译和运行，否则 </a:t>
            </a:r>
            <a:r>
              <a:rPr lang="en-US" altLang="zh-CN" sz="3200" b="0" strike="noStrike" spc="-1" dirty="0" err="1">
                <a:solidFill>
                  <a:srgbClr val="000000"/>
                </a:solidFill>
                <a:latin typeface="Trebuchet MS"/>
              </a:rPr>
              <a:t>Extrae</a:t>
            </a:r>
            <a:r>
              <a:rPr lang="zh-CN" altLang="en-US" sz="3200" spc="-1" dirty="0">
                <a:solidFill>
                  <a:srgbClr val="000000"/>
                </a:solidFill>
                <a:latin typeface="Trebuchet MS"/>
              </a:rPr>
              <a:t>默认使用 </a:t>
            </a:r>
            <a:r>
              <a:rPr lang="en-US" altLang="zh-CN" sz="3200" b="0" strike="noStrike" spc="-1" dirty="0">
                <a:solidFill>
                  <a:srgbClr val="000000"/>
                </a:solidFill>
                <a:latin typeface="Trebuchet MS"/>
              </a:rPr>
              <a:t>1.2 </a:t>
            </a:r>
            <a:r>
              <a:rPr lang="zh-CN" altLang="en-US" sz="3200" b="0" strike="noStrike" spc="-1" dirty="0">
                <a:solidFill>
                  <a:srgbClr val="000000"/>
                </a:solidFill>
                <a:latin typeface="Trebuchet MS"/>
              </a:rPr>
              <a:t>版本代码来编译，就会遇到</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段错误（</a:t>
            </a:r>
            <a:r>
              <a:rPr lang="en-US" altLang="zh-CN" sz="3200" b="0" strike="noStrike" spc="-1" dirty="0" err="1">
                <a:solidFill>
                  <a:srgbClr val="000000"/>
                </a:solidFill>
                <a:latin typeface="Trebuchet MS"/>
              </a:rPr>
              <a:t>segfault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安装</a:t>
            </a:r>
            <a:r>
              <a:rPr lang="en-US" sz="4400" b="0" strike="noStrike" spc="-1" dirty="0">
                <a:solidFill>
                  <a:srgbClr val="000000"/>
                </a:solidFill>
                <a:latin typeface="Trebuchet MS"/>
              </a:rPr>
              <a:t> </a:t>
            </a: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和</a:t>
            </a:r>
            <a:r>
              <a:rPr 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Linux </a:t>
            </a:r>
            <a:r>
              <a:rPr lang="zh-CN" altLang="en-US" sz="3200" b="0" strike="noStrike" spc="-1" dirty="0">
                <a:solidFill>
                  <a:srgbClr val="000000"/>
                </a:solidFill>
                <a:latin typeface="Trebuchet MS"/>
              </a:rPr>
              <a:t>下安装很简单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下载之后解压缩出来的就是能运行的二进制文件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有一些依赖包，所以需要先将下面的依赖包从代码或者包管理器上进行安装：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libxml2</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binutils</a:t>
            </a:r>
            <a:r>
              <a:rPr lang="en-US" sz="2800" b="0" strike="noStrike" spc="-1" dirty="0">
                <a:solidFill>
                  <a:srgbClr val="000000"/>
                </a:solidFill>
                <a:latin typeface="Trebuchet MS"/>
              </a:rPr>
              <a:t>-dev</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libunwind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PAPI</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MPI (optional)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在运行安装命令之前需要使用下面的命令来进行配置，然后再去</a:t>
            </a:r>
            <a:r>
              <a:rPr lang="en-US" sz="3200" b="0" strike="noStrike" spc="-1" dirty="0">
                <a:solidFill>
                  <a:srgbClr val="000000"/>
                </a:solidFill>
                <a:latin typeface="Trebuchet MS"/>
              </a:rPr>
              <a:t> “make &amp;&amp; make install”:</a:t>
            </a:r>
            <a:br>
              <a:rPr dirty="0"/>
            </a:br>
            <a:r>
              <a:rPr lang="en-US" sz="1800" b="0" strike="noStrike" spc="-1" dirty="0">
                <a:solidFill>
                  <a:srgbClr val="000000"/>
                </a:solidFill>
                <a:latin typeface="Trebuchet MS"/>
              </a:rPr>
              <a:t> </a:t>
            </a:r>
            <a:endParaRPr lang="en-US" sz="1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./configure –-prefix=$HOME/</a:t>
            </a:r>
            <a:r>
              <a:rPr lang="en-US" sz="2800" b="0" strike="noStrike" spc="-1" dirty="0" err="1">
                <a:solidFill>
                  <a:srgbClr val="000000"/>
                </a:solidFill>
                <a:latin typeface="Courier New Bold"/>
              </a:rPr>
              <a:t>extrae</a:t>
            </a:r>
            <a:r>
              <a:rPr lang="en-US" sz="2800" b="0" strike="noStrike" spc="-1" dirty="0">
                <a:solidFill>
                  <a:srgbClr val="000000"/>
                </a:solidFill>
                <a:latin typeface="Courier New Bold"/>
              </a:rPr>
              <a:t> --with-</a:t>
            </a:r>
            <a:r>
              <a:rPr lang="en-US" sz="2800" b="0" strike="noStrike" spc="-1" dirty="0" err="1">
                <a:solidFill>
                  <a:srgbClr val="000000"/>
                </a:solidFill>
                <a:latin typeface="Courier New Bold"/>
              </a:rPr>
              <a:t>binutils</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papi</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mpi</a:t>
            </a:r>
            <a:r>
              <a:rPr lang="en-US" sz="2800" b="0" strike="noStrike" spc="-1" dirty="0">
                <a:solidFill>
                  <a:srgbClr val="000000"/>
                </a:solidFill>
                <a:latin typeface="Courier New Bold"/>
              </a:rPr>
              <a:t>=$HOME --without-</a:t>
            </a:r>
            <a:r>
              <a:rPr lang="en-US" sz="2800" b="0" strike="noStrike" spc="-1" dirty="0" err="1">
                <a:solidFill>
                  <a:srgbClr val="000000"/>
                </a:solidFill>
                <a:latin typeface="Courier New Bold"/>
              </a:rPr>
              <a:t>dyninst</a:t>
            </a:r>
            <a:r>
              <a:rPr lang="en-US" sz="2800" b="0" strike="noStrike" spc="-1" dirty="0">
                <a:solidFill>
                  <a:srgbClr val="000000"/>
                </a:solidFill>
                <a:latin typeface="Courier New Bold"/>
              </a:rPr>
              <a:t> --with-unwind=$HOME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/local/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-libs=/</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/lib64</a:t>
            </a:r>
            <a:endParaRPr lang="en-US" sz="2800" b="0" strike="noStrike" spc="-1" dirty="0">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1 – </a:t>
            </a:r>
            <a:r>
              <a:rPr lang="zh-CN" altLang="en-US" sz="4400" b="0" strike="noStrike" spc="-1" dirty="0">
                <a:solidFill>
                  <a:srgbClr val="000000"/>
                </a:solidFill>
                <a:latin typeface="Trebuchet MS"/>
              </a:rPr>
              <a:t>追踪你的代码</a:t>
            </a:r>
            <a:endParaRPr lang="en-US" sz="4400" b="0" strike="noStrike" spc="-1" dirty="0">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复制 </a:t>
            </a:r>
            <a:r>
              <a:rPr lang="en-US" sz="3200" b="0" strike="noStrike" spc="-1" dirty="0">
                <a:solidFill>
                  <a:srgbClr val="000000"/>
                </a:solidFill>
                <a:latin typeface="Trebuchet MS"/>
              </a:rPr>
              <a:t>trace.sh </a:t>
            </a:r>
            <a:r>
              <a:rPr lang="zh-CN" altLang="en-US" sz="3200" b="0" strike="noStrike" spc="-1" dirty="0">
                <a:solidFill>
                  <a:srgbClr val="000000"/>
                </a:solidFill>
                <a:latin typeface="Trebuchet MS"/>
              </a:rPr>
              <a:t>脚本，原来的位置在 </a:t>
            </a:r>
            <a:r>
              <a:rPr lang="en-US" sz="3200" b="0" strike="noStrike" spc="-1" dirty="0" err="1">
                <a:solidFill>
                  <a:srgbClr val="000000"/>
                </a:solidFill>
                <a:latin typeface="Trebuchet MS"/>
              </a:rPr>
              <a:t>extrae</a:t>
            </a:r>
            <a:r>
              <a:rPr lang="en-US" sz="3200" b="0" strike="noStrike" spc="-1" dirty="0">
                <a:solidFill>
                  <a:srgbClr val="000000"/>
                </a:solidFill>
                <a:latin typeface="Trebuchet MS"/>
              </a:rPr>
              <a:t>/share/example/OPENCL </a:t>
            </a:r>
            <a:r>
              <a:rPr lang="zh-CN" altLang="en-US" sz="3200" b="0" strike="noStrike" spc="-1" dirty="0">
                <a:solidFill>
                  <a:srgbClr val="000000"/>
                </a:solidFill>
                <a:latin typeface="Trebuchet MS"/>
              </a:rPr>
              <a:t>，复制到你的项目所在的目录下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这个脚本设置一些环境变量，然后运行你编译好的二进制文件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再把 </a:t>
            </a:r>
            <a:r>
              <a:rPr lang="en-US" sz="3200" b="0" strike="noStrike" spc="-1" dirty="0">
                <a:solidFill>
                  <a:srgbClr val="000000"/>
                </a:solidFill>
                <a:latin typeface="Trebuchet MS"/>
              </a:rPr>
              <a:t>extrae.xml </a:t>
            </a:r>
            <a:r>
              <a:rPr lang="zh-CN" altLang="en-US" sz="3200" b="0" strike="noStrike" spc="-1" dirty="0">
                <a:solidFill>
                  <a:srgbClr val="000000"/>
                </a:solidFill>
                <a:latin typeface="Trebuchet MS"/>
              </a:rPr>
              <a:t>这个文件从同样位置也复制到你的项目目录内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这个文件是配置文件，告诉 </a:t>
            </a: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如何追踪分析你的代码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有很多可选的选项啦，这就去看他们的官方文档吧</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默认的配置就足够用了</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开始追踪</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./trace.sh ./</a:t>
            </a:r>
            <a:r>
              <a:rPr lang="en-US" sz="2800" b="1" strike="noStrike" spc="-1" dirty="0" err="1">
                <a:solidFill>
                  <a:srgbClr val="000000"/>
                </a:solidFill>
                <a:latin typeface="Courier New"/>
              </a:rPr>
              <a:t>a.out</a:t>
            </a:r>
            <a:endParaRPr lang="en-US" sz="2800" b="0" strike="noStrike" spc="-1" dirty="0">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2 – </a:t>
            </a:r>
            <a:r>
              <a:rPr lang="zh-CN" altLang="en-US" sz="4400" b="0" strike="noStrike" spc="-1" dirty="0">
                <a:solidFill>
                  <a:srgbClr val="000000"/>
                </a:solidFill>
                <a:latin typeface="Trebuchet MS"/>
              </a:rPr>
              <a:t>将追踪过程可视化</a:t>
            </a:r>
            <a:endParaRPr lang="en-US" sz="4400" b="0" strike="noStrike" spc="-1" dirty="0">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生成很多文件，扩展名如下所示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a:t>
            </a:r>
            <a:r>
              <a:rPr lang="en-US" sz="2800" b="0" strike="noStrike" spc="-1" dirty="0" err="1">
                <a:solidFill>
                  <a:srgbClr val="000000"/>
                </a:solidFill>
                <a:latin typeface="Trebuchet MS"/>
              </a:rPr>
              <a:t>pcf</a:t>
            </a:r>
            <a:r>
              <a:rPr lang="en-US" sz="2800" b="0" strike="noStrike" spc="-1" dirty="0">
                <a:solidFill>
                  <a:srgbClr val="000000"/>
                </a:solidFill>
                <a:latin typeface="Trebuchet MS"/>
              </a:rPr>
              <a:t>, .row, </a:t>
            </a:r>
            <a:r>
              <a:rPr lang="zh-CN" altLang="en-US" sz="2800"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然后运行 </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a:t>
            </a:r>
            <a:r>
              <a:rPr lang="en-US" sz="2800" b="1" strike="noStrike" spc="-1" dirty="0" err="1">
                <a:solidFill>
                  <a:srgbClr val="000000"/>
                </a:solidFill>
                <a:latin typeface="Courier New"/>
              </a:rPr>
              <a:t>wxparaver</a:t>
            </a:r>
            <a:r>
              <a:rPr lang="en-US" sz="2800" b="1" strike="noStrike" spc="-1" dirty="0">
                <a:solidFill>
                  <a:srgbClr val="000000"/>
                </a:solidFill>
                <a:latin typeface="Courier New"/>
              </a:rPr>
              <a:t>-&lt;version&gt;/bin/</a:t>
            </a:r>
            <a:r>
              <a:rPr lang="en-US" sz="2800" b="1" strike="noStrike" spc="-1" dirty="0" err="1">
                <a:solidFill>
                  <a:srgbClr val="000000"/>
                </a:solidFill>
                <a:latin typeface="Courier New"/>
              </a:rPr>
              <a:t>wxparaver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加载刚才的追踪结果</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Trace -&gt; Select the .</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file</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加载提供的 </a:t>
            </a:r>
            <a:r>
              <a:rPr lang="en-US" sz="3200" b="0" strike="noStrike" spc="-1" dirty="0">
                <a:solidFill>
                  <a:srgbClr val="000000"/>
                </a:solidFill>
                <a:latin typeface="Trebuchet MS"/>
              </a:rPr>
              <a:t>OpenCL </a:t>
            </a:r>
            <a:r>
              <a:rPr lang="zh-CN" altLang="en-US" sz="3200" spc="-1" dirty="0">
                <a:solidFill>
                  <a:srgbClr val="000000"/>
                </a:solidFill>
                <a:latin typeface="Trebuchet MS"/>
              </a:rPr>
              <a:t>视图配置文件（</a:t>
            </a:r>
            <a:r>
              <a:rPr lang="en-US" altLang="zh-CN" sz="3200" spc="-1" dirty="0">
                <a:solidFill>
                  <a:srgbClr val="000000"/>
                </a:solidFill>
                <a:latin typeface="Trebuchet MS"/>
              </a:rPr>
              <a:t>view config file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configuration -&gt; </a:t>
            </a:r>
            <a:r>
              <a:rPr lang="en-US" sz="2800" b="0" strike="noStrike" spc="-1" dirty="0" err="1">
                <a:solidFill>
                  <a:srgbClr val="000000"/>
                </a:solidFill>
                <a:latin typeface="Trebuchet MS"/>
              </a:rPr>
              <a:t>wxparaver</a:t>
            </a:r>
            <a:r>
              <a:rPr lang="en-US" sz="2800" b="0" strike="noStrike" spc="-1" dirty="0">
                <a:solidFill>
                  <a:srgbClr val="000000"/>
                </a:solidFill>
                <a:latin typeface="Trebuchet MS"/>
              </a:rPr>
              <a:t>-&lt;version&gt;/</a:t>
            </a:r>
            <a:r>
              <a:rPr lang="en-US" sz="2800" b="0" strike="noStrike" spc="-1" dirty="0" err="1">
                <a:solidFill>
                  <a:srgbClr val="000000"/>
                </a:solidFill>
                <a:latin typeface="Trebuchet MS"/>
              </a:rPr>
              <a:t>cfgs</a:t>
            </a:r>
            <a:r>
              <a:rPr lang="en-US" sz="2800" b="0" strike="noStrike" spc="-1" dirty="0">
                <a:solidFill>
                  <a:srgbClr val="000000"/>
                </a:solidFill>
                <a:latin typeface="Trebuchet MS"/>
              </a:rPr>
              <a:t>/OpenCL/views/</a:t>
            </a:r>
            <a:r>
              <a:rPr lang="en-US" sz="2800" b="0" strike="noStrike" spc="-1" dirty="0" err="1">
                <a:solidFill>
                  <a:srgbClr val="000000"/>
                </a:solidFill>
                <a:latin typeface="Trebuchet MS"/>
              </a:rPr>
              <a:t>opencl_call.cfg</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追踪结果就会出现三个窗口了</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宿主中的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 </a:t>
            </a:r>
            <a:r>
              <a:rPr lang="en-US" altLang="zh-CN" sz="2800" spc="-1" dirty="0">
                <a:solidFill>
                  <a:srgbClr val="000000"/>
                </a:solidFill>
                <a:latin typeface="Trebuchet MS"/>
              </a:rPr>
              <a:t>– </a:t>
            </a:r>
            <a:r>
              <a:rPr lang="zh-CN" altLang="en-US" sz="2800" b="0" strike="noStrike" spc="-1" dirty="0">
                <a:solidFill>
                  <a:srgbClr val="000000"/>
                </a:solidFill>
                <a:latin typeface="Trebuchet MS"/>
              </a:rPr>
              <a:t>记录的是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调用花费的时间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核函数名字（</a:t>
            </a:r>
            <a:r>
              <a:rPr lang="en-US" altLang="zh-CN" sz="2800" b="0" strike="noStrike" spc="-1" dirty="0">
                <a:solidFill>
                  <a:srgbClr val="000000"/>
                </a:solidFill>
                <a:latin typeface="Trebuchet MS"/>
              </a:rPr>
              <a:t>kernel </a:t>
            </a:r>
            <a:r>
              <a:rPr lang="en-US" altLang="zh-CN" sz="2800" spc="-1" dirty="0" err="1">
                <a:solidFill>
                  <a:srgbClr val="000000"/>
                </a:solidFill>
                <a:latin typeface="Trebuchet MS"/>
              </a:rPr>
              <a:t>nbame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函数执行的运行时间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加速器（</a:t>
            </a:r>
            <a:r>
              <a:rPr lang="en-US" altLang="zh-CN" sz="2800" b="0" strike="noStrike" spc="-1" dirty="0">
                <a:solidFill>
                  <a:srgbClr val="000000"/>
                </a:solidFill>
                <a:latin typeface="Trebuchet MS"/>
              </a:rPr>
              <a:t>accelerator</a:t>
            </a:r>
            <a:r>
              <a:rPr lang="zh-CN" altLang="en-US" sz="2800" b="0" strike="noStrike" spc="-1" dirty="0">
                <a:solidFill>
                  <a:srgbClr val="000000"/>
                </a:solidFill>
                <a:latin typeface="Trebuchet MS"/>
              </a:rPr>
              <a:t>）中的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关于全部</a:t>
            </a:r>
            <a:r>
              <a:rPr lang="zh-CN" altLang="en-US" sz="2800" spc="-1" dirty="0">
                <a:solidFill>
                  <a:srgbClr val="000000"/>
                </a:solidFill>
                <a:latin typeface="Trebuchet MS"/>
              </a:rPr>
              <a:t>的计算的信息以及内存操作时间</a:t>
            </a:r>
            <a:endParaRPr lang="en-US" sz="2800" b="0" strike="noStrike" spc="-1" dirty="0">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使用贴士</a:t>
            </a:r>
            <a:endParaRPr lang="en-US" sz="4400" b="0" strike="noStrike" spc="-1" dirty="0">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显示每个颜色对应的意义：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右键 </a:t>
            </a:r>
            <a:r>
              <a:rPr lang="en-US" sz="2800" b="0" strike="noStrike" spc="-1" dirty="0">
                <a:solidFill>
                  <a:srgbClr val="000000"/>
                </a:solidFill>
                <a:latin typeface="Trebuchet MS"/>
              </a:rPr>
              <a:t>-&gt; Info Panel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缩放到特定的兴趣区域</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追踪结果中的一部分可以突出显示填充时间轴窗口</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数据制表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将 </a:t>
            </a:r>
            <a:r>
              <a:rPr lang="en-US" altLang="zh-CN" sz="3200" b="0" strike="noStrike" spc="-1" dirty="0">
                <a:solidFill>
                  <a:srgbClr val="000000"/>
                </a:solidFill>
                <a:latin typeface="Trebuchet MS"/>
              </a:rPr>
              <a:t>API </a:t>
            </a:r>
            <a:r>
              <a:rPr lang="zh-CN" altLang="en-US" sz="3200" b="0" strike="noStrike" spc="-1" dirty="0">
                <a:solidFill>
                  <a:srgbClr val="000000"/>
                </a:solidFill>
                <a:latin typeface="Trebuchet MS"/>
              </a:rPr>
              <a:t>调用时间进行数值纪录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err="1">
                <a:solidFill>
                  <a:srgbClr val="000000"/>
                </a:solidFill>
                <a:latin typeface="Trebuchet MS"/>
              </a:rPr>
              <a:t>Paraver</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的主窗口中选择一个时间线，然后点击</a:t>
            </a:r>
            <a:r>
              <a:rPr lang="en-US" sz="2800" b="0" strike="noStrike" spc="-1" dirty="0">
                <a:solidFill>
                  <a:srgbClr val="000000"/>
                </a:solidFill>
                <a:latin typeface="Trebuchet MS"/>
              </a:rPr>
              <a:t>  ‘New Histogram’ </a:t>
            </a:r>
            <a:r>
              <a:rPr lang="zh-CN" altLang="en-US" sz="2800" b="0" strike="noStrike" spc="-1" dirty="0">
                <a:solidFill>
                  <a:srgbClr val="000000"/>
                </a:solidFill>
                <a:latin typeface="Trebuchet MS"/>
              </a:rPr>
              <a:t>按钮并点击 </a:t>
            </a:r>
            <a:r>
              <a:rPr lang="en-US" altLang="zh-CN" sz="2800" b="0" strike="noStrike" spc="-1" dirty="0">
                <a:solidFill>
                  <a:srgbClr val="000000"/>
                </a:solidFill>
                <a:latin typeface="Trebuchet MS"/>
              </a:rPr>
              <a:t>OK</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这个软件很强大</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还可以读取你的 </a:t>
            </a:r>
            <a:r>
              <a:rPr lang="en-US" altLang="zh-CN" sz="3200" b="0" strike="noStrike" spc="-1" dirty="0">
                <a:solidFill>
                  <a:srgbClr val="000000"/>
                </a:solidFill>
                <a:latin typeface="Trebuchet MS"/>
              </a:rPr>
              <a:t>MPI</a:t>
            </a:r>
            <a:r>
              <a:rPr lang="zh-CN" altLang="en-US" sz="3200" b="0" strike="noStrike" spc="-1" dirty="0">
                <a:solidFill>
                  <a:srgbClr val="000000"/>
                </a:solidFill>
                <a:latin typeface="Trebuchet MS"/>
              </a:rPr>
              <a:t>通信（</a:t>
            </a:r>
            <a:r>
              <a:rPr lang="en-US" altLang="zh-CN" sz="3200" spc="-1" dirty="0">
                <a:solidFill>
                  <a:srgbClr val="000000"/>
                </a:solidFill>
                <a:latin typeface="Trebuchet MS"/>
              </a:rPr>
              <a:t> communications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利用数据进行计算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参考</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r>
              <a:rPr lang="en-US" sz="3200" spc="-1" dirty="0">
                <a:solidFill>
                  <a:srgbClr val="000000"/>
                </a:solidFill>
                <a:latin typeface="Trebuchet MS"/>
              </a:rPr>
              <a:t> </a:t>
            </a:r>
            <a:r>
              <a:rPr lang="zh-CN" altLang="en-US" sz="3200" spc="-1" dirty="0">
                <a:solidFill>
                  <a:srgbClr val="000000"/>
                </a:solidFill>
                <a:latin typeface="Trebuchet MS"/>
              </a:rPr>
              <a:t>文档吧</a:t>
            </a:r>
            <a:endParaRPr lang="en-US" sz="3200" b="0" strike="noStrike" spc="-1" dirty="0">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平台专用分析器</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Platform specific profilers</a:t>
            </a:r>
            <a:endParaRPr lang="en-US" sz="2800" b="0" strike="noStrike" spc="-1" dirty="0">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程序的更多信息，可以通过使用硬件厂商提供的专用的分析工具来获得</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的分析可以通过 </a:t>
            </a:r>
            <a:r>
              <a:rPr lang="en-US" altLang="zh-CN" sz="3200" spc="-1" dirty="0">
                <a:solidFill>
                  <a:srgbClr val="000000"/>
                </a:solidFill>
                <a:latin typeface="Trebuchet MS"/>
              </a:rPr>
              <a:t>API </a:t>
            </a:r>
            <a:r>
              <a:rPr lang="zh-CN" altLang="en-US" sz="3200" spc="-1" dirty="0">
                <a:solidFill>
                  <a:srgbClr val="000000"/>
                </a:solidFill>
                <a:latin typeface="Trebuchet MS"/>
              </a:rPr>
              <a:t>自身用于特定分析的事件（</a:t>
            </a:r>
            <a:r>
              <a:rPr lang="en-US" altLang="zh-CN" sz="3200" spc="-1" dirty="0">
                <a:solidFill>
                  <a:srgbClr val="000000"/>
                </a:solidFill>
                <a:latin typeface="Trebuchet MS"/>
              </a:rPr>
              <a:t>Events</a:t>
            </a:r>
            <a:r>
              <a:rPr lang="zh-CN" altLang="en-US" sz="3200" spc="-1" dirty="0">
                <a:solidFill>
                  <a:srgbClr val="000000"/>
                </a:solidFill>
                <a:latin typeface="Trebuchet MS"/>
              </a:rPr>
              <a:t>）来分析命令队列和核函数调用的性能</a:t>
            </a:r>
            <a:endParaRPr lang="en-US" sz="3200" b="0" strike="noStrike" spc="-1" dirty="0">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NVIDIA Visual Profiler®</a:t>
            </a:r>
            <a:endParaRPr lang="en-US" sz="4400" b="0" strike="noStrike" spc="-1" dirty="0">
              <a:latin typeface="Arial"/>
            </a:endParaRPr>
          </a:p>
        </p:txBody>
      </p:sp>
      <p:graphicFrame>
        <p:nvGraphicFramePr>
          <p:cNvPr id="1935" name="Table 2"/>
          <p:cNvGraphicFramePr/>
          <p:nvPr>
            <p:extLst>
              <p:ext uri="{D42A27DB-BD31-4B8C-83A1-F6EECF244321}">
                <p14:modId xmlns:p14="http://schemas.microsoft.com/office/powerpoint/2010/main" val="3051485345"/>
              </p:ext>
            </p:extLst>
          </p:nvPr>
        </p:nvGraphicFramePr>
        <p:xfrm>
          <a:off x="107640" y="1484640"/>
          <a:ext cx="8928720" cy="2526792"/>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zh-CN" altLang="en-US" sz="2480" b="0" strike="noStrike" spc="-1" dirty="0">
                          <a:solidFill>
                            <a:srgbClr val="000000"/>
                          </a:solidFill>
                          <a:latin typeface="Trebuchet MS"/>
                        </a:rPr>
                        <a:t>这个软件提供的信息包括</a:t>
                      </a:r>
                      <a:r>
                        <a:rPr lang="en-US" sz="2480" b="0" strike="noStrike" spc="-1" dirty="0">
                          <a:solidFill>
                            <a:srgbClr val="000000"/>
                          </a:solidFill>
                          <a:latin typeface="Trebuchet MS"/>
                        </a:rPr>
                        <a:t>:</a:t>
                      </a:r>
                      <a:endParaRPr lang="en-US" sz="248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设备占用率 </a:t>
                      </a:r>
                      <a:r>
                        <a:rPr lang="en-US" sz="2400" b="0" strike="noStrike" spc="-1" dirty="0">
                          <a:solidFill>
                            <a:srgbClr val="000000"/>
                          </a:solidFill>
                          <a:latin typeface="Trebuchet MS"/>
                        </a:rPr>
                        <a:t>Device occupancy</a:t>
                      </a:r>
                      <a:endParaRPr lang="en-US" sz="24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内存带宽 </a:t>
                      </a:r>
                      <a:r>
                        <a:rPr lang="en-US" sz="2400" b="0" strike="noStrike" spc="-1" dirty="0">
                          <a:solidFill>
                            <a:srgbClr val="000000"/>
                          </a:solidFill>
                          <a:latin typeface="Trebuchet MS"/>
                        </a:rPr>
                        <a:t>Memory bandwidth(</a:t>
                      </a:r>
                      <a:r>
                        <a:rPr lang="zh-CN" altLang="en-US" sz="2400" b="0" strike="noStrike" spc="-1" dirty="0">
                          <a:solidFill>
                            <a:srgbClr val="000000"/>
                          </a:solidFill>
                          <a:latin typeface="Trebuchet MS"/>
                        </a:rPr>
                        <a:t>宿主与设备之间</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21"/>
                        </a:spcBef>
                      </a:pPr>
                      <a:endParaRPr lang="en-US" sz="2400" b="0" strike="noStrike" spc="-1" dirty="0">
                        <a:latin typeface="Arial"/>
                      </a:endParaRPr>
                    </a:p>
                  </a:txBody>
                  <a:tcPr>
                    <a:noFill/>
                  </a:tcPr>
                </a:tc>
                <a:tc>
                  <a:txBody>
                    <a:bodyPr/>
                    <a:lstStyle/>
                    <a:p>
                      <a:pPr>
                        <a:lnSpc>
                          <a:spcPct val="100000"/>
                        </a:lnSpc>
                        <a:spcBef>
                          <a:spcPts val="621"/>
                        </a:spcBef>
                      </a:pPr>
                      <a:endParaRPr lang="en-US" sz="18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寄存器使用数量</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核函数执行和内存复制的时间线</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等等</a:t>
                      </a:r>
                      <a:endParaRPr lang="en-US" sz="2400" b="0" strike="noStrike" spc="-1" dirty="0">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107640" y="402984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开始一个新的对话（</a:t>
            </a:r>
            <a:r>
              <a:rPr lang="en-US" altLang="zh-CN" sz="2000" b="0" strike="noStrike" spc="-1" dirty="0">
                <a:solidFill>
                  <a:srgbClr val="000000"/>
                </a:solidFill>
                <a:latin typeface="Trebuchet MS"/>
                <a:ea typeface="DejaVu Sans"/>
              </a:rPr>
              <a:t>session</a:t>
            </a:r>
            <a:r>
              <a:rPr lang="zh-CN" altLang="en-US" sz="2000" b="0" strike="noStrike" spc="-1" dirty="0">
                <a:solidFill>
                  <a:srgbClr val="000000"/>
                </a:solidFill>
                <a:latin typeface="Trebuchet MS"/>
                <a:ea typeface="DejaVu Sans"/>
              </a:rPr>
              <a:t>）</a:t>
            </a:r>
            <a:r>
              <a:rPr lang="en-US" sz="2000" b="0" strike="noStrike" spc="-1" dirty="0">
                <a:solidFill>
                  <a:srgbClr val="000000"/>
                </a:solidFill>
                <a:latin typeface="Trebuchet MS"/>
                <a:ea typeface="DejaVu Sans"/>
              </a:rPr>
              <a:t>:</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跟随向导，在文件选择的时候选择你编译好的二进制文件（不需要任何的代码修改或者编译调整）</a:t>
            </a:r>
            <a:r>
              <a:rPr lang="zh-CN" altLang="en-US" sz="2000" spc="-1" dirty="0">
                <a:solidFill>
                  <a:srgbClr val="000000"/>
                </a:solidFill>
                <a:latin typeface="Trebuchet MS"/>
                <a:ea typeface="DejaVu Sans"/>
              </a:rPr>
              <a:t>，其他选项都留作默认设置即可。</a:t>
            </a: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spc="-1" dirty="0">
                <a:solidFill>
                  <a:srgbClr val="000000"/>
                </a:solidFill>
                <a:latin typeface="Trebuchet MS"/>
                <a:ea typeface="DejaVu Sans"/>
              </a:rPr>
              <a:t>然后程序就会运行，测试结果就会显示出来了。</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 </a:t>
            </a:r>
            <a:r>
              <a:rPr lang="en-US" sz="4400" b="0" strike="noStrike" spc="-1" dirty="0" err="1">
                <a:solidFill>
                  <a:srgbClr val="000000"/>
                </a:solidFill>
                <a:latin typeface="Trebuchet MS"/>
              </a:rPr>
              <a:t>nvvp</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进行分析</a:t>
            </a:r>
            <a:endParaRPr lang="en-US" sz="4400" b="0" strike="noStrike" spc="-1" dirty="0">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时间线告诉的是在程序执行的过程中发生了什么</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关于优化的一些内容在 </a:t>
            </a:r>
            <a:r>
              <a:rPr lang="en-US" altLang="zh-CN" sz="3200" b="0" strike="noStrike" spc="-1" dirty="0">
                <a:solidFill>
                  <a:srgbClr val="000000"/>
                </a:solidFill>
                <a:latin typeface="Trebuchet MS"/>
              </a:rPr>
              <a:t>Analysis </a:t>
            </a:r>
            <a:r>
              <a:rPr lang="zh-CN" altLang="en-US" sz="3200" b="0" strike="noStrike" spc="-1" dirty="0">
                <a:solidFill>
                  <a:srgbClr val="000000"/>
                </a:solidFill>
                <a:latin typeface="Trebuchet MS"/>
              </a:rPr>
              <a:t>选项卡中显示</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4F81BD"/>
                </a:solidFill>
                <a:latin typeface="Trebuchet MS"/>
                <a:ea typeface="DejaVu Sans"/>
              </a:rPr>
              <a:t>核函数</a:t>
            </a:r>
            <a:endParaRPr lang="en-US" altLang="zh-CN" sz="2000" b="0" strike="noStrike" spc="-1" dirty="0">
              <a:solidFill>
                <a:srgbClr val="4F81BD"/>
              </a:solidFill>
              <a:latin typeface="Trebuchet MS"/>
              <a:ea typeface="DejaVu Sans"/>
            </a:endParaRPr>
          </a:p>
          <a:p>
            <a:pPr>
              <a:lnSpc>
                <a:spcPct val="100000"/>
              </a:lnSpc>
            </a:pPr>
            <a:r>
              <a:rPr lang="en-US" sz="2000" b="0" strike="noStrike" spc="-1" dirty="0">
                <a:solidFill>
                  <a:srgbClr val="4F81BD"/>
                </a:solidFill>
                <a:latin typeface="Trebuchet MS"/>
                <a:ea typeface="DejaVu Sans"/>
              </a:rPr>
              <a:t>Kernels</a:t>
            </a:r>
            <a:endParaRPr lang="en-US" sz="2000" b="0" strike="noStrike" spc="-1" dirty="0">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4F81BD"/>
                </a:solidFill>
                <a:latin typeface="Trebuchet MS"/>
                <a:ea typeface="DejaVu Sans"/>
              </a:rPr>
              <a:t>核函数的每次调用都被表示为一个小盒子</a:t>
            </a:r>
            <a:endParaRPr lang="en-US" sz="2000" b="0" strike="noStrike" spc="-1" dirty="0">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使用 </a:t>
            </a:r>
            <a:r>
              <a:rPr lang="en-US" altLang="zh-CN" sz="4400" spc="-1" dirty="0" err="1">
                <a:solidFill>
                  <a:srgbClr val="000000"/>
                </a:solidFill>
                <a:latin typeface="Trebuchet MS"/>
              </a:rPr>
              <a:t>nvvp</a:t>
            </a:r>
            <a:r>
              <a:rPr lang="en-US" altLang="zh-CN" sz="4400" spc="-1" dirty="0">
                <a:solidFill>
                  <a:srgbClr val="000000"/>
                </a:solidFill>
                <a:latin typeface="Trebuchet MS"/>
              </a:rPr>
              <a:t> </a:t>
            </a:r>
            <a:r>
              <a:rPr lang="zh-CN" altLang="en-US" sz="4400" spc="-1" dirty="0">
                <a:solidFill>
                  <a:srgbClr val="000000"/>
                </a:solidFill>
                <a:latin typeface="Trebuchet MS"/>
              </a:rPr>
              <a:t>进行分析</a:t>
            </a:r>
            <a:endParaRPr lang="en-US" altLang="zh-CN" sz="4400" spc="-1" dirty="0"/>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Details </a:t>
            </a:r>
            <a:r>
              <a:rPr lang="zh-CN" altLang="en-US" sz="3200" b="0" strike="noStrike" spc="-1" dirty="0">
                <a:solidFill>
                  <a:srgbClr val="000000"/>
                </a:solidFill>
                <a:latin typeface="Trebuchet MS"/>
              </a:rPr>
              <a:t>选项卡显示的是每个核调用以及内存复制的信息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使用的寄存器数量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工作组规模</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内存吞吐量（</a:t>
            </a:r>
            <a:r>
              <a:rPr lang="en-US" altLang="zh-CN" sz="2800" spc="-1" dirty="0">
                <a:solidFill>
                  <a:srgbClr val="000000"/>
                </a:solidFill>
                <a:latin typeface="Trebuchet MS"/>
              </a:rPr>
              <a:t> memory throughput </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内存传输量（</a:t>
            </a:r>
            <a:r>
              <a:rPr lang="en-US" altLang="zh-CN" sz="2800" spc="-1" dirty="0">
                <a:solidFill>
                  <a:srgbClr val="000000"/>
                </a:solidFill>
                <a:latin typeface="Trebuchet MS"/>
              </a:rPr>
              <a:t>amount of memory transferred</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不会有</a:t>
            </a:r>
            <a:r>
              <a:rPr lang="zh-CN" altLang="en-US" sz="3200" spc="-1" dirty="0">
                <a:solidFill>
                  <a:srgbClr val="000000"/>
                </a:solidFill>
                <a:latin typeface="Trebuchet MS"/>
              </a:rPr>
              <a:t>相关信息特别提示核函数运行速度慢的部分，但可视化的图像会提供一些线索让我们去寻找这样的部位</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学习的最好方法：自己动手拿一个程序来试试</a:t>
            </a:r>
            <a:endParaRPr lang="en-US" sz="3200" b="0" strike="noStrike" spc="-1" dirty="0">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从命令行进行分析</a:t>
            </a:r>
            <a:endParaRPr lang="en-US" sz="4400" b="0" strike="noStrike" spc="-1" dirty="0">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还提供了 </a:t>
            </a:r>
            <a:r>
              <a:rPr lang="en-US" sz="3200" b="0" strike="noStrike" spc="-1" dirty="0" err="1">
                <a:solidFill>
                  <a:srgbClr val="9BBB59"/>
                </a:solidFill>
                <a:latin typeface="Letter Gothic Std"/>
              </a:rPr>
              <a:t>nvprof</a:t>
            </a:r>
            <a:r>
              <a:rPr lang="en-US" sz="3200" b="0" strike="noStrike" spc="-1" dirty="0">
                <a:solidFill>
                  <a:srgbClr val="9BBB59"/>
                </a:solidFill>
                <a:latin typeface="Trebuchet MS"/>
              </a:rPr>
              <a:t> </a:t>
            </a:r>
            <a:r>
              <a:rPr lang="zh-CN" altLang="en-US" sz="3200" b="0" strike="noStrike" spc="-1" dirty="0">
                <a:solidFill>
                  <a:srgbClr val="000000"/>
                </a:solidFill>
                <a:latin typeface="Trebuchet MS"/>
              </a:rPr>
              <a:t>以及</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命令行分析工具 </a:t>
            </a:r>
            <a:r>
              <a:rPr lang="en-US" sz="3200" b="0" strike="noStrike" spc="-1" dirty="0">
                <a:solidFill>
                  <a:srgbClr val="000000"/>
                </a:solidFill>
                <a:latin typeface="Trebuchet MS"/>
              </a:rPr>
              <a:t>Command Line Profiler’</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en-US" sz="3200" b="0" strike="noStrike" spc="-1" dirty="0" err="1">
                <a:solidFill>
                  <a:srgbClr val="000000"/>
                </a:solidFill>
                <a:latin typeface="Trebuchet MS"/>
              </a:rPr>
              <a:t>nvprof</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自 </a:t>
            </a:r>
            <a:r>
              <a:rPr lang="en-US" sz="3200" b="0" strike="noStrike" spc="-1" dirty="0">
                <a:solidFill>
                  <a:srgbClr val="000000"/>
                </a:solidFill>
                <a:latin typeface="Trebuchet MS"/>
              </a:rPr>
              <a:t>CUDA™ 5.0 </a:t>
            </a:r>
            <a:r>
              <a:rPr lang="zh-CN" altLang="en-US" sz="3200" b="0" strike="noStrike" spc="-1" dirty="0">
                <a:solidFill>
                  <a:srgbClr val="000000"/>
                </a:solidFill>
                <a:latin typeface="Trebuchet MS"/>
              </a:rPr>
              <a:t>以后的版本都提供支持，不过目前对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的分析还缺乏驱动支持</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传统的命令行分析器 </a:t>
            </a:r>
            <a:r>
              <a:rPr lang="en-US" sz="3200" b="0" strike="noStrike" spc="-1" dirty="0">
                <a:solidFill>
                  <a:srgbClr val="000000"/>
                </a:solidFill>
                <a:latin typeface="Trebuchet MS"/>
              </a:rPr>
              <a:t>command-line </a:t>
            </a:r>
            <a:r>
              <a:rPr lang="zh-CN" altLang="en-US" sz="3200" b="0" strike="noStrike" spc="-1" dirty="0">
                <a:solidFill>
                  <a:srgbClr val="000000"/>
                </a:solidFill>
                <a:latin typeface="Trebuchet MS"/>
              </a:rPr>
              <a:t>可以使用环境变量来调用</a:t>
            </a:r>
            <a:r>
              <a:rPr lang="en-US" sz="3200" b="0" strike="noStrike" spc="-1" dirty="0">
                <a:solidFill>
                  <a:srgbClr val="000000"/>
                </a:solidFill>
                <a:latin typeface="Trebuchet MS"/>
              </a:rPr>
              <a: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COMPUTE_PROFILE=1</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COMPUTE_PROFILE_LOG=&lt;output file&gt;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COMPUTE_PROFILE_CONFIG=&lt;config file&gt;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配置文件控制着收集的时间</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运行</a:t>
            </a:r>
            <a:r>
              <a:rPr lang="en-US" sz="3200" b="0" strike="noStrike" spc="-1" dirty="0">
                <a:solidFill>
                  <a:srgbClr val="000000"/>
                </a:solidFill>
                <a:latin typeface="Trebuchet MS"/>
              </a:rPr>
              <a:t>n </a:t>
            </a:r>
            <a:r>
              <a:rPr lang="en-US" sz="3200" b="0" strike="noStrike" spc="-1" dirty="0" err="1">
                <a:solidFill>
                  <a:srgbClr val="1F497D"/>
                </a:solidFill>
                <a:latin typeface="Courier New Bold"/>
              </a:rPr>
              <a:t>nvprof</a:t>
            </a:r>
            <a:r>
              <a:rPr lang="en-US" sz="3200" b="0" strike="noStrike" spc="-1" dirty="0">
                <a:solidFill>
                  <a:srgbClr val="1F497D"/>
                </a:solidFill>
                <a:latin typeface="Courier New Bold"/>
              </a:rPr>
              <a:t> --query-events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查看详细列表</a:t>
            </a:r>
            <a:r>
              <a:rPr lang="en-US" sz="3200" b="0" strike="noStrike" spc="-1" dirty="0">
                <a:solidFill>
                  <a:srgbClr val="000000"/>
                </a:solidFill>
                <a:latin typeface="Trebuchet MS"/>
              </a:rPr>
              <a:t>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运行你的程序来收集事件信息，然后使用编辑器就可以查看分析结果</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设置 </a:t>
            </a:r>
            <a:r>
              <a:rPr lang="en-US" sz="3200" b="0" strike="noStrike" spc="-1" dirty="0">
                <a:solidFill>
                  <a:srgbClr val="000000"/>
                </a:solidFill>
                <a:latin typeface="Trebuchet MS"/>
              </a:rPr>
              <a:t>(</a:t>
            </a:r>
            <a:r>
              <a:rPr lang="en-US" sz="3200" b="0" strike="noStrike" spc="-1" dirty="0">
                <a:solidFill>
                  <a:srgbClr val="000000"/>
                </a:solidFill>
                <a:latin typeface="Courier New Bold"/>
              </a:rPr>
              <a:t>COMPUTE_PROFILE_CSV=1</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还可以使得输出结果保存成 </a:t>
            </a:r>
            <a:r>
              <a:rPr lang="en-US" altLang="zh-CN" sz="3200" b="0" strike="noStrike" spc="-1" dirty="0">
                <a:solidFill>
                  <a:srgbClr val="000000"/>
                </a:solidFill>
                <a:latin typeface="Trebuchet MS"/>
              </a:rPr>
              <a:t>CSV </a:t>
            </a:r>
            <a:r>
              <a:rPr lang="zh-CN" altLang="en-US" sz="3200" b="0" strike="noStrike" spc="-1" dirty="0">
                <a:solidFill>
                  <a:srgbClr val="000000"/>
                </a:solidFill>
                <a:latin typeface="Trebuchet MS"/>
              </a:rPr>
              <a:t>格式，然后可以使用表格工具查看，或者也可以导入到</a:t>
            </a:r>
            <a:r>
              <a:rPr lang="en-US" sz="3200" b="0" strike="noStrike" spc="-1" dirty="0">
                <a:solidFill>
                  <a:srgbClr val="000000"/>
                </a:solidFill>
                <a:latin typeface="Trebuchet MS"/>
              </a:rPr>
              <a:t> </a:t>
            </a:r>
            <a:r>
              <a:rPr lang="en-US" sz="3200" b="0" strike="noStrike" spc="-1" dirty="0" err="1">
                <a:solidFill>
                  <a:srgbClr val="000000"/>
                </a:solidFill>
                <a:latin typeface="Trebuchet MS"/>
              </a:rPr>
              <a:t>nvvp</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当中查看（支持的程度有限）</a:t>
            </a:r>
            <a:endParaRPr lang="en-US" sz="3200" b="0" strike="noStrike" spc="-1" dirty="0">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zh-CN" altLang="en-US" sz="3200" b="0" strike="noStrike" spc="-1" dirty="0">
                <a:solidFill>
                  <a:srgbClr val="000000"/>
                </a:solidFill>
                <a:latin typeface="Trebuchet MS"/>
              </a:rPr>
              <a:t>提供的一个图形化分析器和调试器，针对</a:t>
            </a:r>
            <a:r>
              <a:rPr lang="en-US" sz="3200" b="0" strike="noStrike" spc="-1" dirty="0">
                <a:solidFill>
                  <a:srgbClr val="000000"/>
                </a:solidFill>
                <a:latin typeface="Trebuchet MS"/>
              </a:rPr>
              <a:t> AMD Radeon™ </a:t>
            </a:r>
            <a:r>
              <a:rPr lang="en-US" altLang="zh-CN" sz="3200" b="0" strike="noStrike" spc="-1" dirty="0">
                <a:solidFill>
                  <a:srgbClr val="000000"/>
                </a:solidFill>
                <a:latin typeface="Trebuchet MS"/>
              </a:rPr>
              <a:t>GPU</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可以提供下列相关信息</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和核函数（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）运行计时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内存转移信息（</a:t>
            </a:r>
            <a:r>
              <a:rPr lang="en-US" altLang="zh-CN" sz="2800" spc="-1" dirty="0">
                <a:solidFill>
                  <a:srgbClr val="000000"/>
                </a:solidFill>
                <a:latin typeface="Trebuchet MS"/>
              </a:rPr>
              <a:t> Memory transfer information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寄存器的使用（</a:t>
            </a:r>
            <a:r>
              <a:rPr lang="en-US" altLang="zh-CN" sz="2800" spc="-1" dirty="0">
                <a:solidFill>
                  <a:srgbClr val="000000"/>
                </a:solidFill>
                <a:latin typeface="Trebuchet MS"/>
              </a:rPr>
              <a:t> Register use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局部内存的使用（</a:t>
            </a:r>
            <a:r>
              <a:rPr lang="en-US" altLang="zh-CN" sz="2800" spc="-1" dirty="0">
                <a:solidFill>
                  <a:srgbClr val="000000"/>
                </a:solidFill>
                <a:latin typeface="Trebuchet MS"/>
              </a:rPr>
              <a:t>Local memory use</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的使用</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对限制性能的因素的提示</a:t>
            </a:r>
            <a:endParaRPr lang="en-US" sz="2800" b="0" strike="noStrike" spc="-1" dirty="0">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创建一个新项目，插入二进制文件</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点击 </a:t>
            </a:r>
            <a:r>
              <a:rPr lang="en-US" sz="3200" b="0" strike="noStrike" spc="-1" dirty="0">
                <a:solidFill>
                  <a:srgbClr val="000000"/>
                </a:solidFill>
                <a:latin typeface="Trebuchet MS"/>
              </a:rPr>
              <a:t>Profiling </a:t>
            </a:r>
            <a:r>
              <a:rPr lang="zh-CN" altLang="en-US" sz="3200" b="0" strike="noStrike" spc="-1" dirty="0">
                <a:solidFill>
                  <a:srgbClr val="000000"/>
                </a:solidFill>
                <a:latin typeface="Trebuchet MS"/>
              </a:rPr>
              <a:t>按钮然后点击绿色箭头来运行你的程序</a:t>
            </a:r>
            <a:endParaRPr lang="en-US" sz="3200" b="0" strike="noStrike" spc="-1" dirty="0">
              <a:solidFill>
                <a:srgbClr val="000000"/>
              </a:solidFill>
              <a:latin typeface="Trebuchet MS"/>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选择不同轨迹来跟踪相关信息</a:t>
            </a:r>
            <a:endParaRPr lang="en-US" sz="3200" b="0" strike="noStrike" spc="-1" dirty="0">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性能计数器</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关于核函数的信息，包括工作组规模，寄存器等等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查看核函数指令代码（</a:t>
            </a:r>
            <a:r>
              <a:rPr lang="en-US" altLang="zh-CN" sz="2800" spc="-1" dirty="0">
                <a:solidFill>
                  <a:srgbClr val="000000"/>
                </a:solidFill>
                <a:latin typeface="Trebuchet MS"/>
              </a:rPr>
              <a:t> kernel instruction code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左侧列中点击核函数名称</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查看相关图表和提示</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点击</a:t>
            </a:r>
            <a:r>
              <a:rPr lang="zh-CN" altLang="en-US" sz="2400" spc="-1" dirty="0">
                <a:solidFill>
                  <a:srgbClr val="000000"/>
                </a:solidFill>
                <a:latin typeface="Trebuchet MS"/>
              </a:rPr>
              <a:t>占用率结果（</a:t>
            </a:r>
            <a:r>
              <a:rPr lang="en-US" altLang="zh-CN" sz="2400" spc="-1" dirty="0">
                <a:solidFill>
                  <a:srgbClr val="000000"/>
                </a:solidFill>
                <a:latin typeface="Trebuchet MS"/>
              </a:rPr>
              <a:t> Occupancy result </a:t>
            </a:r>
            <a:r>
              <a:rPr lang="zh-CN" altLang="en-US" sz="2400" spc="-1" dirty="0">
                <a:solidFill>
                  <a:srgbClr val="000000"/>
                </a:solidFill>
                <a:latin typeface="Trebuchet MS"/>
              </a:rPr>
              <a:t>）</a:t>
            </a:r>
            <a:endParaRPr lang="en-US" sz="2400" b="0" strike="noStrike" spc="-1" dirty="0">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应用追踪</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查看 </a:t>
            </a:r>
            <a:r>
              <a:rPr lang="en-US" altLang="zh-CN" sz="2800" b="0" strike="noStrike" spc="-1" dirty="0">
                <a:solidFill>
                  <a:srgbClr val="000000"/>
                </a:solidFill>
                <a:latin typeface="Trebuchet MS"/>
              </a:rPr>
              <a:t>API</a:t>
            </a:r>
            <a:r>
              <a:rPr lang="zh-CN" altLang="en-US" sz="2800" spc="-1" dirty="0">
                <a:solidFill>
                  <a:srgbClr val="000000"/>
                </a:solidFill>
                <a:latin typeface="Trebuchet MS"/>
              </a:rPr>
              <a:t> 调用的时间追踪</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内存移动的时间追踪</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核函数执行（</a:t>
            </a:r>
            <a:r>
              <a:rPr lang="en-US" altLang="zh-CN" sz="2800" spc="-1" dirty="0">
                <a:solidFill>
                  <a:srgbClr val="000000"/>
                </a:solidFill>
                <a:latin typeface="Trebuchet MS"/>
              </a:rPr>
              <a:t>kernel execution</a:t>
            </a:r>
            <a:r>
              <a:rPr lang="zh-CN" altLang="en-US" sz="2800" spc="-1" dirty="0">
                <a:solidFill>
                  <a:srgbClr val="000000"/>
                </a:solidFill>
                <a:latin typeface="Trebuchet MS"/>
              </a:rPr>
              <a:t>）的时间追踪</a:t>
            </a:r>
            <a:endParaRPr lang="en-US" sz="2800" b="0" strike="noStrike" spc="-1" dirty="0">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a:t>
            </a:r>
            <a:r>
              <a:rPr lang="zh-CN" altLang="en-US" sz="3600" b="0" strike="noStrike" spc="-1" dirty="0">
                <a:solidFill>
                  <a:srgbClr val="000000"/>
                </a:solidFill>
                <a:latin typeface="Trebuchet MS"/>
              </a:rPr>
              <a:t>分析 </a:t>
            </a:r>
            <a:r>
              <a:rPr lang="en-US" altLang="zh-CN" sz="3600" b="0" strike="noStrike" spc="-1" dirty="0">
                <a:solidFill>
                  <a:srgbClr val="000000"/>
                </a:solidFill>
                <a:latin typeface="Trebuchet MS"/>
              </a:rPr>
              <a:t>OpenCL </a:t>
            </a:r>
            <a:r>
              <a:rPr lang="zh-CN" altLang="en-US" sz="3600" b="0" strike="noStrike" spc="-1" dirty="0">
                <a:solidFill>
                  <a:srgbClr val="000000"/>
                </a:solidFill>
                <a:latin typeface="Trebuchet MS"/>
              </a:rPr>
              <a:t>程序</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试验一下本章提到的分析工具</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从你的</a:t>
            </a:r>
            <a:r>
              <a:rPr lang="en-US" altLang="zh-CN" sz="2800" b="0" strike="noStrike" spc="-1" dirty="0">
                <a:solidFill>
                  <a:srgbClr val="000000"/>
                </a:solidFill>
                <a:latin typeface="Trebuchet MS"/>
              </a:rPr>
              <a:t>OpenCL</a:t>
            </a:r>
            <a:r>
              <a:rPr lang="zh-CN" altLang="en-US" sz="2800" b="0" strike="noStrike" spc="-1" dirty="0">
                <a:solidFill>
                  <a:srgbClr val="000000"/>
                </a:solidFill>
                <a:latin typeface="Trebuchet MS"/>
              </a:rPr>
              <a:t>程序中选择一个作为分析对象，比如矩阵乘法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在分析工具中运行程序并且检查分析结果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修改程序，以某种方法改进性能，然后观察分析器中的对应变化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有时间的话还可以对其他程序重复上面的过程</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通过分析界面应该得到与实际情况基本相符的宿主代码的</a:t>
            </a:r>
            <a:r>
              <a:rPr lang="zh-CN" altLang="en-US" sz="2800" b="0" strike="noStrike" spc="-1">
                <a:solidFill>
                  <a:srgbClr val="000000"/>
                </a:solidFill>
                <a:latin typeface="Trebuchet MS"/>
              </a:rPr>
              <a:t>时间报告</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altLang="zh-CN" sz="4400" b="0" strike="noStrike" spc="-1" dirty="0">
                <a:solidFill>
                  <a:srgbClr val="000000"/>
                </a:solidFill>
                <a:latin typeface="Trebuchet MS"/>
              </a:rPr>
              <a:t>OpenCL</a:t>
            </a:r>
            <a:endParaRPr lang="en-US" sz="4400" b="0" strike="noStrike" spc="-1" dirty="0">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并行程序（</a:t>
            </a:r>
            <a:r>
              <a:rPr lang="en-US" altLang="zh-CN" sz="3200" b="0" strike="noStrike" spc="-1" dirty="0">
                <a:solidFill>
                  <a:srgbClr val="000000"/>
                </a:solidFill>
                <a:latin typeface="Trebuchet MS"/>
              </a:rPr>
              <a:t>parallel programs</a:t>
            </a:r>
            <a:r>
              <a:rPr lang="zh-CN" altLang="en-US" sz="3200" b="0" strike="noStrike" spc="-1" dirty="0">
                <a:solidFill>
                  <a:srgbClr val="000000"/>
                </a:solidFill>
                <a:latin typeface="Trebuchet MS"/>
              </a:rPr>
              <a:t>）调试起来是很有挑战性的</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好在有一些现成的工具可以帮忙</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首先，如果你运行的是 </a:t>
            </a:r>
            <a:r>
              <a:rPr lang="en-US" altLang="zh-CN" sz="3200" b="0" strike="noStrike" spc="-1" dirty="0">
                <a:solidFill>
                  <a:srgbClr val="000000"/>
                </a:solidFill>
                <a:latin typeface="Trebuchet MS"/>
              </a:rPr>
              <a:t>OpenCL 1.2 </a:t>
            </a:r>
            <a:r>
              <a:rPr lang="zh-CN" altLang="en-US" sz="3200" b="0" strike="noStrike" spc="-1" dirty="0">
                <a:solidFill>
                  <a:srgbClr val="000000"/>
                </a:solidFill>
                <a:latin typeface="Trebuchet MS"/>
              </a:rPr>
              <a:t>版本，你就可以从 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）中直接用 </a:t>
            </a:r>
            <a:r>
              <a:rPr lang="en-US" altLang="zh-CN" sz="3200" b="0" strike="noStrike" spc="-1" dirty="0" err="1">
                <a:solidFill>
                  <a:srgbClr val="000000"/>
                </a:solidFill>
                <a:latin typeface="Trebuchet MS"/>
              </a:rPr>
              <a:t>printf</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输出信息：</a:t>
            </a: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上面的代码中，每个工作项（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）就都会打印到 </a:t>
            </a:r>
            <a:r>
              <a:rPr lang="en-US" altLang="zh-CN" sz="3200" b="0" strike="noStrike" spc="-1" dirty="0" err="1">
                <a:solidFill>
                  <a:srgbClr val="000000"/>
                </a:solidFill>
                <a:latin typeface="Trebuchet MS"/>
              </a:rPr>
              <a:t>stdout</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注意：在设备和输出中间存在某种缓存，但可以通过调用 </a:t>
            </a:r>
            <a:r>
              <a:rPr lang="en-US" altLang="zh-CN" sz="3200" spc="-1" dirty="0" err="1">
                <a:solidFill>
                  <a:srgbClr val="000000"/>
                </a:solidFill>
                <a:latin typeface="Trebuchet MS"/>
              </a:rPr>
              <a:t>clFinish</a:t>
            </a:r>
            <a:r>
              <a:rPr lang="en-US" altLang="zh-CN" sz="3200" spc="-1" dirty="0">
                <a:solidFill>
                  <a:srgbClr val="000000"/>
                </a:solidFill>
                <a:latin typeface="Trebuchet MS"/>
              </a:rPr>
              <a:t> </a:t>
            </a:r>
            <a:r>
              <a:rPr lang="zh-CN" altLang="en-US" sz="3200" spc="-1" dirty="0">
                <a:solidFill>
                  <a:srgbClr val="000000"/>
                </a:solidFill>
                <a:latin typeface="Trebuchet MS"/>
              </a:rPr>
              <a:t>来刷新缓存（或者使用其他类似函数）</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1.1</a:t>
            </a:r>
            <a:endParaRPr lang="en-US" sz="4400" b="0" strike="noStrike" spc="-1" dirty="0">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重要提示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）内部写数据到全局缓存（</a:t>
            </a:r>
            <a:r>
              <a:rPr lang="en-US" altLang="zh-CN" sz="2800" b="0" strike="noStrike" spc="-1" dirty="0">
                <a:solidFill>
                  <a:srgbClr val="000000"/>
                </a:solidFill>
                <a:latin typeface="Trebuchet MS"/>
              </a:rPr>
              <a:t>global buffer</a:t>
            </a:r>
            <a:r>
              <a:rPr lang="zh-CN" altLang="en-US" sz="2800" b="0" strike="noStrike" spc="-1" dirty="0">
                <a:solidFill>
                  <a:srgbClr val="000000"/>
                </a:solidFill>
                <a:latin typeface="Trebuchet MS"/>
              </a:rPr>
              <a:t>）</a:t>
            </a:r>
            <a:endParaRPr lang="en-US" sz="2800" b="0" strike="noStrike" spc="-1" dirty="0">
              <a:latin typeface="Arial"/>
            </a:endParaRPr>
          </a:p>
          <a:p>
            <a:pPr marL="914400">
              <a:lnSpc>
                <a:spcPct val="100000"/>
              </a:lnSpc>
              <a:spcBef>
                <a:spcPts val="479"/>
              </a:spcBef>
            </a:pPr>
            <a:r>
              <a:rPr lang="en-US" sz="2400" b="1" strike="noStrike" spc="-1" dirty="0">
                <a:solidFill>
                  <a:srgbClr val="F79646"/>
                </a:solidFill>
                <a:latin typeface="Courier New Bold"/>
              </a:rPr>
              <a:t>result[ </a:t>
            </a:r>
            <a:r>
              <a:rPr lang="en-US" sz="2400" b="1" strike="noStrike" spc="-1" dirty="0" err="1">
                <a:solidFill>
                  <a:srgbClr val="F79646"/>
                </a:solidFill>
                <a:latin typeface="Courier New Bold"/>
              </a:rPr>
              <a:t>get_global_id</a:t>
            </a:r>
            <a:r>
              <a:rPr lang="en-US" sz="2400" b="1" strike="noStrike" spc="-1" dirty="0">
                <a:solidFill>
                  <a:srgbClr val="F79646"/>
                </a:solidFill>
                <a:latin typeface="Courier New Bold"/>
              </a:rPr>
              <a:t>(0) ] = …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复制回宿主（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）中然后打印输出或者作为一个串行应用进行调试</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这个思路适用于任何的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设备和平台</a:t>
            </a:r>
            <a:endParaRPr lang="en-US" sz="3200" b="0" strike="noStrike" spc="-1" dirty="0">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sz="4400" b="0" strike="noStrike" spc="-1" dirty="0">
                <a:solidFill>
                  <a:srgbClr val="000000"/>
                </a:solidFill>
                <a:latin typeface="Trebuchet MS"/>
              </a:rPr>
              <a:t>OpenCL – </a:t>
            </a:r>
            <a:r>
              <a:rPr lang="zh-CN" altLang="en-US" sz="4400" b="0" strike="noStrike" spc="-1" dirty="0">
                <a:solidFill>
                  <a:srgbClr val="000000"/>
                </a:solidFill>
                <a:latin typeface="Trebuchet MS"/>
              </a:rPr>
              <a:t>更多提示</a:t>
            </a:r>
            <a:endParaRPr lang="en-US" sz="4400" b="0" strike="noStrike" spc="-1" dirty="0">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检查你的出错信息（</a:t>
            </a:r>
            <a:r>
              <a:rPr lang="en-US" altLang="zh-CN" sz="3200" b="1" strike="noStrike" spc="-1" dirty="0">
                <a:solidFill>
                  <a:srgbClr val="C0504D"/>
                </a:solidFill>
                <a:latin typeface="Trebuchet MS"/>
              </a:rPr>
              <a:t>error messages</a:t>
            </a:r>
            <a:r>
              <a:rPr lang="zh-CN" altLang="en-US" sz="3200" b="1" strike="noStrike" spc="-1" dirty="0">
                <a:solidFill>
                  <a:srgbClr val="C0504D"/>
                </a:solidFill>
                <a:latin typeface="Trebuchet MS"/>
              </a:rPr>
              <a:t>）</a:t>
            </a:r>
            <a:r>
              <a:rPr lang="en-US" sz="3200" b="1"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如果你在 </a:t>
            </a:r>
            <a:r>
              <a:rPr lang="en-US" altLang="zh-CN" sz="2800" b="0" strike="noStrike" spc="-1" dirty="0">
                <a:solidFill>
                  <a:srgbClr val="000000"/>
                </a:solidFill>
                <a:latin typeface="Trebuchet MS"/>
              </a:rPr>
              <a:t>C++</a:t>
            </a:r>
            <a:r>
              <a:rPr lang="zh-CN" altLang="en-US" sz="2800" b="0" strike="noStrike" spc="-1" dirty="0">
                <a:solidFill>
                  <a:srgbClr val="000000"/>
                </a:solidFill>
                <a:latin typeface="Trebuchet MS"/>
              </a:rPr>
              <a:t>里面启用了异常接收（</a:t>
            </a:r>
            <a:r>
              <a:rPr lang="en-US" altLang="zh-CN" sz="2800" b="0" strike="noStrike" spc="-1" dirty="0">
                <a:solidFill>
                  <a:srgbClr val="000000"/>
                </a:solidFill>
                <a:latin typeface="Trebuchet MS"/>
              </a:rPr>
              <a:t>Exceptions</a:t>
            </a:r>
            <a:r>
              <a:rPr lang="zh-CN" altLang="en-US" sz="2800" b="0" strike="noStrike" spc="-1" dirty="0">
                <a:solidFill>
                  <a:srgbClr val="000000"/>
                </a:solidFill>
                <a:latin typeface="Trebuchet MS"/>
              </a:rPr>
              <a:t>），一定要确保打印错误信息。</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不要忘了，根据指南中的 </a:t>
            </a:r>
            <a:r>
              <a:rPr lang="en-US" sz="3200" b="0" strike="noStrike" spc="-1" dirty="0" err="1">
                <a:solidFill>
                  <a:srgbClr val="000000"/>
                </a:solidFill>
                <a:latin typeface="Trebuchet MS"/>
              </a:rPr>
              <a:t>err_code.c</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来将错误信息打印成字符串而不是数值，或者检查设备上提供的包含路径内的 </a:t>
            </a:r>
            <a:r>
              <a:rPr lang="en-US" sz="3200" b="0" strike="noStrike" spc="-1" dirty="0" err="1">
                <a:solidFill>
                  <a:srgbClr val="000000"/>
                </a:solidFill>
                <a:latin typeface="Trebuchet MS"/>
              </a:rPr>
              <a:t>cl.h</a:t>
            </a:r>
            <a:r>
              <a:rPr lang="en-US" sz="3200" b="0" strike="noStrike" spc="-1" dirty="0">
                <a:solidFill>
                  <a:srgbClr val="000000"/>
                </a:solidFill>
                <a:latin typeface="Trebuchet MS"/>
              </a:rPr>
              <a:t> file </a:t>
            </a:r>
            <a:r>
              <a:rPr lang="zh-CN" altLang="en-US" sz="3200" b="0" strike="noStrike" spc="-1" dirty="0">
                <a:solidFill>
                  <a:srgbClr val="000000"/>
                </a:solidFill>
                <a:latin typeface="Trebuchet MS"/>
              </a:rPr>
              <a:t>来查看错误信息</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检查工作组规模（</a:t>
            </a:r>
            <a:r>
              <a:rPr lang="en-US" altLang="zh-CN" sz="3200" spc="-1" dirty="0">
                <a:solidFill>
                  <a:srgbClr val="000000"/>
                </a:solidFill>
                <a:latin typeface="Trebuchet MS"/>
              </a:rPr>
              <a:t> work-group sizes </a:t>
            </a:r>
            <a:r>
              <a:rPr lang="zh-CN" altLang="en-US" sz="3200" b="0" strike="noStrike" spc="-1" dirty="0">
                <a:solidFill>
                  <a:srgbClr val="000000"/>
                </a:solidFill>
                <a:latin typeface="Trebuchet MS"/>
              </a:rPr>
              <a:t>）以及索引（</a:t>
            </a:r>
            <a:r>
              <a:rPr lang="en-US" altLang="zh-CN" sz="3200" b="0" strike="noStrike" spc="-1" dirty="0">
                <a:solidFill>
                  <a:srgbClr val="000000"/>
                </a:solidFill>
                <a:latin typeface="Trebuchet MS"/>
              </a:rPr>
              <a:t>indexing</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也可以使用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来在</a:t>
            </a:r>
            <a:r>
              <a:rPr lang="en-US" sz="3200" b="0" strike="noStrike" spc="-1" dirty="0">
                <a:solidFill>
                  <a:srgbClr val="000000"/>
                </a:solidFill>
                <a:latin typeface="Trebuchet MS"/>
              </a:rPr>
              <a:t> CPU </a:t>
            </a:r>
            <a:r>
              <a:rPr lang="zh-CN" altLang="en-US" sz="3200" b="0" strike="noStrike" spc="-1" dirty="0">
                <a:solidFill>
                  <a:srgbClr val="000000"/>
                </a:solidFill>
                <a:latin typeface="Trebuchet MS"/>
              </a:rPr>
              <a:t>调试你的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这也有利于检验内存管理系统</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能够更精确地捕获非法的内存</a:t>
            </a:r>
            <a:r>
              <a:rPr lang="zh-CN" altLang="en-US" sz="2400" spc="-1" dirty="0">
                <a:solidFill>
                  <a:srgbClr val="000000"/>
                </a:solidFill>
                <a:latin typeface="Trebuchet MS"/>
              </a:rPr>
              <a:t>取消</a:t>
            </a:r>
            <a:r>
              <a:rPr lang="zh-CN" altLang="en-US" sz="2400" b="0" strike="noStrike" spc="-1" dirty="0">
                <a:solidFill>
                  <a:srgbClr val="000000"/>
                </a:solidFill>
                <a:latin typeface="Trebuchet MS"/>
              </a:rPr>
              <a:t>引用</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不过在不同的加速设备上可能有不同效果，所以 </a:t>
            </a:r>
            <a:r>
              <a:rPr lang="en-US" altLang="zh-CN" sz="2800" b="0" strike="noStrike" spc="-1" dirty="0">
                <a:solidFill>
                  <a:srgbClr val="000000"/>
                </a:solidFill>
                <a:latin typeface="Trebuchet MS"/>
              </a:rPr>
              <a:t>bug </a:t>
            </a:r>
            <a:r>
              <a:rPr lang="zh-CN" altLang="en-US" sz="2800" b="0" strike="noStrike" spc="-1" dirty="0">
                <a:solidFill>
                  <a:srgbClr val="000000"/>
                </a:solidFill>
                <a:latin typeface="Trebuchet MS"/>
              </a:rPr>
              <a:t>可能也有不同表现</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为了调试的目的，编译你的 </a:t>
            </a:r>
            <a:r>
              <a:rPr lang="en-US" altLang="zh-CN" sz="3200" b="0" strike="noStrike" spc="-1" dirty="0">
                <a:solidFill>
                  <a:srgbClr val="000000"/>
                </a:solidFill>
                <a:latin typeface="Trebuchet MS"/>
              </a:rPr>
              <a:t>C</a:t>
            </a:r>
            <a:r>
              <a:rPr lang="zh-CN" altLang="en-US" sz="3200" spc="-1" dirty="0">
                <a:solidFill>
                  <a:srgbClr val="000000"/>
                </a:solidFill>
                <a:latin typeface="Trebuchet MS"/>
              </a:rPr>
              <a:t> 或者 </a:t>
            </a:r>
            <a:r>
              <a:rPr lang="en-US" altLang="zh-CN" sz="3200" spc="-1" dirty="0">
                <a:solidFill>
                  <a:srgbClr val="000000"/>
                </a:solidFill>
                <a:latin typeface="Trebuchet MS"/>
              </a:rPr>
              <a:t>C++ </a:t>
            </a:r>
            <a:r>
              <a:rPr lang="zh-CN" altLang="en-US" sz="3200" spc="-1" dirty="0">
                <a:solidFill>
                  <a:srgbClr val="000000"/>
                </a:solidFill>
                <a:latin typeface="Trebuchet MS"/>
              </a:rPr>
              <a:t>代码的时候添加上</a:t>
            </a:r>
            <a:r>
              <a:rPr lang="en-US" sz="3200" b="0" strike="noStrike" spc="-1" dirty="0">
                <a:solidFill>
                  <a:srgbClr val="000000"/>
                </a:solidFill>
                <a:latin typeface="Trebuchet MS"/>
              </a:rPr>
              <a:t> </a:t>
            </a:r>
            <a:r>
              <a:rPr lang="en-US" sz="3200" b="1" strike="noStrike" spc="-1" dirty="0">
                <a:solidFill>
                  <a:srgbClr val="F79646"/>
                </a:solidFill>
                <a:latin typeface="Courier New Bold"/>
              </a:rPr>
              <a:t>–g</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的标记（</a:t>
            </a:r>
            <a:r>
              <a:rPr lang="en-US" altLang="zh-CN" sz="3200" b="0" strike="noStrike" spc="-1" dirty="0">
                <a:solidFill>
                  <a:srgbClr val="000000"/>
                </a:solidFill>
                <a:latin typeface="Trebuchet MS"/>
              </a:rPr>
              <a:t>flag</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是否需要特定的平台指令取决于你使用的是 </a:t>
            </a:r>
            <a:r>
              <a:rPr lang="en-US" sz="3200" b="0" strike="noStrike" spc="-1" dirty="0">
                <a:solidFill>
                  <a:srgbClr val="000000"/>
                </a:solidFill>
                <a:latin typeface="Trebuchet MS"/>
              </a:rPr>
              <a:t>  AMD® </a:t>
            </a:r>
            <a:r>
              <a:rPr lang="zh-CN" altLang="en-US" sz="3200" spc="-1" dirty="0">
                <a:solidFill>
                  <a:srgbClr val="000000"/>
                </a:solidFill>
                <a:latin typeface="Trebuchet MS"/>
              </a:rPr>
              <a:t>还是</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平台</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一定程度上是由于 </a:t>
            </a:r>
            <a:r>
              <a:rPr lang="en-US" sz="2800" b="0" strike="noStrike" spc="-1" dirty="0">
                <a:solidFill>
                  <a:srgbClr val="000000"/>
                </a:solidFill>
                <a:latin typeface="Trebuchet MS"/>
              </a:rPr>
              <a:t>ICD (Installable Client Driver </a:t>
            </a:r>
            <a:r>
              <a:rPr lang="zh-CN" altLang="en-US" sz="2800" b="0" strike="noStrike" spc="-1" dirty="0">
                <a:solidFill>
                  <a:srgbClr val="000000"/>
                </a:solidFill>
                <a:latin typeface="Trebuchet MS"/>
              </a:rPr>
              <a:t>可安装客户端驱动程序</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确保要加载</a:t>
            </a:r>
            <a:r>
              <a:rPr lang="zh-CN" altLang="en-US" sz="2800" spc="-1" dirty="0">
                <a:solidFill>
                  <a:srgbClr val="000000"/>
                </a:solidFill>
                <a:latin typeface="Trebuchet MS"/>
              </a:rPr>
              <a:t>适用于选定平台的</a:t>
            </a:r>
            <a:r>
              <a:rPr lang="zh-CN" altLang="en-US" sz="2800" b="0" strike="noStrike" spc="-1" dirty="0">
                <a:solidFill>
                  <a:srgbClr val="000000"/>
                </a:solidFill>
                <a:latin typeface="Trebuchet MS"/>
              </a:rPr>
              <a:t>正确的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运行时环境（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不同的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实现 要求和接收的核函数（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a:t>
            </a:r>
            <a:r>
              <a:rPr lang="zh-CN" altLang="en-US" sz="2800" b="0" strike="noStrike" spc="-1" dirty="0">
                <a:solidFill>
                  <a:srgbClr val="000000"/>
                </a:solidFill>
                <a:latin typeface="Trebuchet MS"/>
              </a:rPr>
              <a:t>编译标识符（</a:t>
            </a:r>
            <a:r>
              <a:rPr lang="en-US" altLang="zh-CN" sz="2800" b="0" strike="noStrike" spc="-1" dirty="0">
                <a:solidFill>
                  <a:srgbClr val="000000"/>
                </a:solidFill>
                <a:latin typeface="Trebuchet MS"/>
              </a:rPr>
              <a:t>flag</a:t>
            </a:r>
            <a:r>
              <a:rPr lang="zh-CN" altLang="en-US" sz="2800" b="0" strike="noStrike" spc="-1" dirty="0">
                <a:solidFill>
                  <a:srgbClr val="000000"/>
                </a:solidFill>
                <a:latin typeface="Trebuchet MS"/>
              </a:rPr>
              <a:t>）也是不同的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记住：你的</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可能会出现在每个平台的列表中，要保证你选择的调试方法是适用于该平台的正确选项</a:t>
            </a:r>
            <a:endParaRPr lang="en-US" sz="3200" b="0" strike="noStrike" spc="-1" dirty="0">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AMD® </a:t>
            </a:r>
            <a:r>
              <a:rPr lang="zh-CN" altLang="en-US" sz="4400" spc="-1" dirty="0">
                <a:solidFill>
                  <a:srgbClr val="000000"/>
                </a:solidFill>
                <a:latin typeface="Trebuchet MS"/>
              </a:rPr>
              <a:t>平台使用</a:t>
            </a:r>
            <a:r>
              <a:rPr lang="en-US" sz="4400" b="0" strike="noStrike" spc="-1" dirty="0">
                <a:solidFill>
                  <a:srgbClr val="000000"/>
                </a:solidFill>
                <a:latin typeface="Trebuchet MS"/>
              </a:rPr>
              <a:t> GDB </a:t>
            </a:r>
            <a:r>
              <a:rPr lang="zh-CN" altLang="en-US" sz="4400" b="0" strike="noStrike" spc="-1" dirty="0">
                <a:solidFill>
                  <a:srgbClr val="000000"/>
                </a:solidFill>
                <a:latin typeface="Trebuchet MS"/>
              </a:rPr>
              <a:t>调试</a:t>
            </a:r>
            <a:endParaRPr lang="en-US" sz="4400" b="0" strike="noStrike" spc="-1" dirty="0">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确保你选择的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设备是</a:t>
            </a:r>
            <a:r>
              <a:rPr lang="en-US" sz="3200" b="0" strike="noStrike" spc="-1" dirty="0">
                <a:solidFill>
                  <a:srgbClr val="000000"/>
                </a:solidFill>
                <a:latin typeface="Trebuchet MS"/>
              </a:rPr>
              <a:t> AMD®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构建核函数的时候确保使用 </a:t>
            </a:r>
            <a:r>
              <a:rPr lang="en-US" sz="3200" b="0" strike="noStrike" spc="-1" dirty="0">
                <a:solidFill>
                  <a:srgbClr val="000000"/>
                </a:solidFill>
                <a:latin typeface="Trebuchet MS"/>
              </a:rPr>
              <a:t>–g </a:t>
            </a:r>
            <a:r>
              <a:rPr lang="zh-CN" altLang="en-US" sz="3200" b="0" strike="noStrike" spc="-1" dirty="0">
                <a:solidFill>
                  <a:srgbClr val="000000"/>
                </a:solidFill>
                <a:latin typeface="Trebuchet MS"/>
              </a:rPr>
              <a:t>标识符，并且关闭所有的优化选项</a:t>
            </a:r>
            <a:r>
              <a:rPr lang="en-US" sz="3200" b="0" strike="noStrike" spc="-1" dirty="0">
                <a:solidFill>
                  <a:srgbClr val="000000"/>
                </a:solidFill>
                <a:latin typeface="Trebuchet MS"/>
              </a:rPr>
              <a:t>:</a:t>
            </a:r>
            <a:endParaRPr lang="en-US" sz="3200" b="0" strike="noStrike" spc="-1" dirty="0">
              <a:latin typeface="Arial"/>
            </a:endParaRPr>
          </a:p>
          <a:p>
            <a:pPr marL="457200">
              <a:lnSpc>
                <a:spcPct val="11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–O0"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b="0" strike="noStrike"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__</a:t>
            </a:r>
            <a:r>
              <a:rPr lang="en-US" sz="3200" b="1" strike="noStrike" spc="-1" dirty="0" err="1">
                <a:solidFill>
                  <a:srgbClr val="4F81BD"/>
                </a:solidFill>
                <a:latin typeface="Trebuchet MS"/>
              </a:rPr>
              <a:t>OpenCL_foo_kernel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在内核条目（</a:t>
            </a:r>
            <a:r>
              <a:rPr lang="en-US" altLang="zh-CN" sz="2800" b="0" strike="noStrike" spc="-1" dirty="0">
                <a:solidFill>
                  <a:srgbClr val="000000"/>
                </a:solidFill>
                <a:latin typeface="Trebuchet MS"/>
              </a:rPr>
              <a:t>kernel entry</a:t>
            </a:r>
            <a:r>
              <a:rPr lang="zh-CN" altLang="en-US" sz="2800" b="0" strike="noStrike"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b="0" strike="noStrike" spc="-1" dirty="0">
                <a:solidFill>
                  <a:srgbClr val="000000"/>
                </a:solidFill>
                <a:latin typeface="Trebuchet MS"/>
              </a:rPr>
              <a:t>），可以再 </a:t>
            </a:r>
            <a:r>
              <a:rPr lang="en-US" altLang="zh-CN" sz="2800" b="0" strike="noStrike" spc="-1" dirty="0">
                <a:solidFill>
                  <a:srgbClr val="000000"/>
                </a:solidFill>
                <a:latin typeface="Trebuchet MS"/>
              </a:rPr>
              <a:t>GDB </a:t>
            </a:r>
            <a:r>
              <a:rPr lang="zh-CN" altLang="en-US" sz="2800" b="0" strike="noStrike" spc="-1" dirty="0">
                <a:solidFill>
                  <a:srgbClr val="000000"/>
                </a:solidFill>
                <a:latin typeface="Trebuchet MS"/>
              </a:rPr>
              <a:t>的提示符下输入：</a:t>
            </a:r>
            <a:endParaRPr lang="en-US" sz="2800" b="0" strike="noStrike" spc="-1" dirty="0">
              <a:latin typeface="Arial"/>
            </a:endParaRPr>
          </a:p>
          <a:p>
            <a:pPr marL="457200">
              <a:lnSpc>
                <a:spcPct val="11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__</a:t>
            </a:r>
            <a:r>
              <a:rPr lang="en-US" sz="2800" b="1" strike="noStrike" spc="-1" dirty="0" err="1">
                <a:solidFill>
                  <a:srgbClr val="C0504D"/>
                </a:solidFill>
                <a:latin typeface="Courier New Bold"/>
              </a:rPr>
              <a:t>OpenCL_foo_kernel</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spc="-1" dirty="0">
                <a:solidFill>
                  <a:srgbClr val="000000"/>
                </a:solidFill>
                <a:latin typeface="Trebuchet MS"/>
              </a:rPr>
              <a:t> </a:t>
            </a:r>
            <a:r>
              <a:rPr lang="zh-CN" altLang="en-US" sz="3200" spc="-1" dirty="0">
                <a:solidFill>
                  <a:srgbClr val="000000"/>
                </a:solidFill>
                <a:latin typeface="Trebuchet MS"/>
              </a:rPr>
              <a:t>推荐设置环境变量</a:t>
            </a:r>
            <a:r>
              <a:rPr lang="en-US" sz="3200" b="0" strike="noStrike" spc="-1" dirty="0">
                <a:solidFill>
                  <a:srgbClr val="000000"/>
                </a:solidFill>
                <a:latin typeface="Trebuchet MS"/>
              </a:rPr>
              <a:t> </a:t>
            </a:r>
            <a:r>
              <a:rPr lang="en-US" sz="3200" b="0" strike="noStrike" spc="-1" dirty="0">
                <a:solidFill>
                  <a:srgbClr val="F79646"/>
                </a:solidFill>
                <a:latin typeface="Courier New Bold"/>
              </a:rPr>
              <a:t>CPU_MAX_COMPUTE_UNITS=1 </a:t>
            </a:r>
            <a:r>
              <a:rPr lang="zh-CN" altLang="en-US" sz="3200" b="0" strike="noStrike" spc="-1" dirty="0">
                <a:solidFill>
                  <a:srgbClr val="000000"/>
                </a:solidFill>
                <a:latin typeface="Trebuchet MS"/>
              </a:rPr>
              <a:t>来确保确定性的核函数行为（</a:t>
            </a:r>
            <a:r>
              <a:rPr lang="en-US" altLang="zh-CN" sz="3200" spc="-1" dirty="0">
                <a:solidFill>
                  <a:srgbClr val="000000"/>
                </a:solidFill>
                <a:latin typeface="Trebuchet MS"/>
              </a:rPr>
              <a:t>deterministic  kernel </a:t>
            </a:r>
            <a:r>
              <a:rPr lang="en-US" altLang="zh-CN" sz="3200" b="0" strike="noStrike" spc="-1" dirty="0">
                <a:solidFill>
                  <a:srgbClr val="000000"/>
                </a:solidFill>
                <a:latin typeface="Trebuchet MS"/>
              </a:rPr>
              <a:t>behavior</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Intel®</a:t>
            </a:r>
            <a:r>
              <a:rPr lang="zh-CN" altLang="en-US" sz="4400" spc="-1" dirty="0">
                <a:solidFill>
                  <a:srgbClr val="000000"/>
                </a:solidFill>
                <a:latin typeface="Trebuchet MS"/>
              </a:rPr>
              <a:t>平台使用</a:t>
            </a:r>
            <a:r>
              <a:rPr lang="en-US" altLang="zh-CN" sz="4400" spc="-1" dirty="0">
                <a:solidFill>
                  <a:srgbClr val="000000"/>
                </a:solidFill>
                <a:latin typeface="Trebuchet MS"/>
              </a:rPr>
              <a:t> GDB </a:t>
            </a:r>
            <a:r>
              <a:rPr lang="zh-CN" altLang="en-US" sz="4400" spc="-1" dirty="0">
                <a:solidFill>
                  <a:srgbClr val="000000"/>
                </a:solidFill>
                <a:latin typeface="Trebuchet MS"/>
              </a:rPr>
              <a:t>调试</a:t>
            </a:r>
            <a:endParaRPr lang="en-US" sz="4400" b="0" strike="noStrike" spc="-1" dirty="0">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确保你选择的 </a:t>
            </a:r>
            <a:r>
              <a:rPr lang="en-US" altLang="zh-CN" sz="3200" spc="-1" dirty="0">
                <a:solidFill>
                  <a:srgbClr val="000000"/>
                </a:solidFill>
                <a:latin typeface="Trebuchet MS"/>
              </a:rPr>
              <a:t>CPU </a:t>
            </a:r>
            <a:r>
              <a:rPr lang="zh-CN" altLang="en-US" sz="3200" spc="-1" dirty="0">
                <a:solidFill>
                  <a:srgbClr val="000000"/>
                </a:solidFill>
                <a:latin typeface="Trebuchet MS"/>
              </a:rPr>
              <a:t>设备是</a:t>
            </a:r>
            <a:r>
              <a:rPr lang="en-US" altLang="zh-CN" sz="3200" spc="-1" dirty="0">
                <a:solidFill>
                  <a:srgbClr val="000000"/>
                </a:solidFill>
                <a:latin typeface="Trebuchet MS"/>
              </a:rPr>
              <a:t> </a:t>
            </a:r>
            <a:r>
              <a:rPr lang="en-US" sz="3200" b="0" strike="noStrike" spc="-1" dirty="0">
                <a:solidFill>
                  <a:srgbClr val="000000"/>
                </a:solidFill>
                <a:latin typeface="Trebuchet MS"/>
              </a:rPr>
              <a:t>Intel®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构建核函数的时候确保使用 </a:t>
            </a:r>
            <a:r>
              <a:rPr lang="en-US" altLang="zh-CN" sz="3200" spc="-1" dirty="0">
                <a:solidFill>
                  <a:srgbClr val="000000"/>
                </a:solidFill>
                <a:latin typeface="Trebuchet MS"/>
              </a:rPr>
              <a:t>–g </a:t>
            </a:r>
            <a:r>
              <a:rPr lang="zh-CN" altLang="en-US" sz="3200" spc="-1" dirty="0">
                <a:solidFill>
                  <a:srgbClr val="000000"/>
                </a:solidFill>
                <a:latin typeface="Trebuchet MS"/>
              </a:rPr>
              <a:t>标识符，并且指定核函数代码源文件</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–s /full/path/to/kernel.cl" )</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foo</a:t>
            </a:r>
            <a:r>
              <a:rPr lang="en-US" sz="3200" b="0" strike="noStrike" spc="-1" dirty="0">
                <a:solidFill>
                  <a:srgbClr val="000000"/>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在内核条目（</a:t>
            </a:r>
            <a:r>
              <a:rPr lang="en-US" altLang="zh-CN" sz="2800" spc="-1" dirty="0">
                <a:solidFill>
                  <a:srgbClr val="000000"/>
                </a:solidFill>
                <a:latin typeface="Trebuchet MS"/>
              </a:rPr>
              <a:t>kernel entry</a:t>
            </a:r>
            <a:r>
              <a:rPr lang="zh-CN" altLang="en-US" sz="2800"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spc="-1" dirty="0">
                <a:solidFill>
                  <a:srgbClr val="000000"/>
                </a:solidFill>
                <a:latin typeface="Trebuchet MS"/>
              </a:rPr>
              <a:t>），可以再 </a:t>
            </a:r>
            <a:r>
              <a:rPr lang="en-US" altLang="zh-CN" sz="2800" spc="-1" dirty="0">
                <a:solidFill>
                  <a:srgbClr val="000000"/>
                </a:solidFill>
                <a:latin typeface="Trebuchet MS"/>
              </a:rPr>
              <a:t>GDB </a:t>
            </a:r>
            <a:r>
              <a:rPr lang="zh-CN" altLang="en-US" sz="2800" spc="-1" dirty="0">
                <a:solidFill>
                  <a:srgbClr val="000000"/>
                </a:solidFill>
                <a:latin typeface="Trebuchet MS"/>
              </a:rPr>
              <a:t>的提示符下输入</a:t>
            </a:r>
            <a:r>
              <a:rPr 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foo</a:t>
            </a:r>
            <a:endParaRPr lang="en-US" sz="28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GDB</a:t>
            </a:r>
            <a:endParaRPr lang="en-US" sz="4400" b="0" strike="noStrike" spc="-1" dirty="0">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n</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来移动到执行的下一行</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来进入函数</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如果遇到了段错误（</a:t>
            </a:r>
            <a:r>
              <a:rPr lang="en-US" altLang="zh-CN" sz="3200" spc="-1" dirty="0">
                <a:solidFill>
                  <a:srgbClr val="000000"/>
                </a:solidFill>
                <a:latin typeface="Trebuchet MS"/>
              </a:rPr>
              <a:t> segmentation fault</a:t>
            </a:r>
            <a:r>
              <a:rPr lang="zh-CN" altLang="en-US" sz="3200" b="0" strike="noStrike" spc="-1" dirty="0">
                <a:solidFill>
                  <a:srgbClr val="000000"/>
                </a:solidFill>
                <a:latin typeface="Trebuchet MS"/>
              </a:rPr>
              <a:t>），</a:t>
            </a:r>
            <a:r>
              <a:rPr lang="en-US" sz="3200" b="1" i="1" strike="noStrike" spc="-1" dirty="0" err="1">
                <a:solidFill>
                  <a:srgbClr val="E46C0A"/>
                </a:solidFill>
                <a:latin typeface="Trebuchet MS"/>
              </a:rPr>
              <a:t>backtrace</a:t>
            </a:r>
            <a:r>
              <a:rPr lang="en-US" sz="3200" b="0" strike="noStrike" spc="-1" dirty="0">
                <a:solidFill>
                  <a:srgbClr val="E46C0A"/>
                </a:solidFill>
                <a:latin typeface="Trebuchet MS"/>
              </a:rPr>
              <a:t> </a:t>
            </a:r>
            <a:r>
              <a:rPr lang="zh-CN" altLang="en-US" sz="3200" b="0" strike="noStrike" spc="-1" dirty="0">
                <a:solidFill>
                  <a:srgbClr val="E46C0A"/>
                </a:solidFill>
                <a:latin typeface="Trebuchet MS"/>
              </a:rPr>
              <a:t>会列出前几个执行帧</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execution frames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输入</a:t>
            </a:r>
            <a:r>
              <a:rPr lang="en-US" sz="2800" b="0" strike="noStrike" spc="-1" dirty="0">
                <a:solidFill>
                  <a:srgbClr val="000000"/>
                </a:solidFill>
                <a:latin typeface="Trebuchet MS"/>
              </a:rPr>
              <a:t> </a:t>
            </a:r>
            <a:r>
              <a:rPr lang="en-US" sz="2800" b="1" i="1" strike="noStrike" spc="-1" dirty="0">
                <a:solidFill>
                  <a:srgbClr val="E46C0A"/>
                </a:solidFill>
                <a:latin typeface="Trebuchet MS"/>
              </a:rPr>
              <a:t>frame 5</a:t>
            </a:r>
            <a:r>
              <a:rPr lang="en-US" sz="2800" b="0" strike="noStrike" spc="-1" dirty="0">
                <a:solidFill>
                  <a:srgbClr val="E46C0A"/>
                </a:solidFill>
                <a:latin typeface="Trebuchet MS"/>
              </a:rPr>
              <a:t> </a:t>
            </a:r>
            <a:r>
              <a:rPr lang="zh-CN" altLang="en-US" sz="2800" b="0" strike="noStrike" spc="-1" dirty="0">
                <a:solidFill>
                  <a:srgbClr val="000000"/>
                </a:solidFill>
                <a:latin typeface="Trebuchet MS"/>
              </a:rPr>
              <a:t>就可以检查第五帧</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print </a:t>
            </a:r>
            <a:r>
              <a:rPr lang="en-US" sz="3200" b="1" i="1" strike="noStrike" spc="-1" dirty="0" err="1">
                <a:solidFill>
                  <a:srgbClr val="E46C0A"/>
                </a:solidFill>
                <a:latin typeface="Trebuchet MS"/>
              </a:rPr>
              <a:t>varname</a:t>
            </a:r>
            <a:r>
              <a:rPr lang="en-US" sz="3200" b="0" strike="noStrike" spc="-1" dirty="0">
                <a:solidFill>
                  <a:srgbClr val="E46C0A"/>
                </a:solidFill>
                <a:latin typeface="Trebuchet MS"/>
              </a:rPr>
              <a:t> </a:t>
            </a:r>
            <a:r>
              <a:rPr lang="zh-CN" altLang="en-US" sz="3200" b="0" strike="noStrike" spc="-1" dirty="0">
                <a:solidFill>
                  <a:srgbClr val="000000"/>
                </a:solidFill>
                <a:latin typeface="Trebuchet MS"/>
              </a:rPr>
              <a:t>可以输出当前的变量值</a:t>
            </a:r>
            <a:endParaRPr lang="en-US" altLang="zh-CN" sz="3200" b="0" strike="noStrike" spc="-1" dirty="0">
              <a:solidFill>
                <a:srgbClr val="000000"/>
              </a:solidFill>
              <a:latin typeface="Trebuchet MS"/>
            </a:endParaRPr>
          </a:p>
          <a:p>
            <a:pPr marL="720">
              <a:lnSpc>
                <a:spcPct val="100000"/>
              </a:lnSpc>
              <a:spcBef>
                <a:spcPts val="641"/>
              </a:spcBef>
              <a:buClr>
                <a:srgbClr val="000000"/>
              </a:buClr>
            </a:pPr>
            <a:r>
              <a:rPr lang="zh-CN" altLang="en-US" sz="2000" spc="-1" dirty="0">
                <a:solidFill>
                  <a:srgbClr val="000000"/>
                </a:solidFill>
                <a:latin typeface="Trebuchet MS"/>
              </a:rPr>
              <a:t>译者注：</a:t>
            </a:r>
            <a:r>
              <a:rPr lang="en-US" altLang="zh-CN" sz="2000" b="0" strike="noStrike" spc="-1" dirty="0" err="1">
                <a:solidFill>
                  <a:srgbClr val="000000"/>
                </a:solidFill>
                <a:latin typeface="Trebuchet MS"/>
              </a:rPr>
              <a:t>varname</a:t>
            </a:r>
            <a:r>
              <a:rPr lang="en-US" altLang="zh-CN" sz="2000" b="0" strike="noStrike" spc="-1" dirty="0">
                <a:solidFill>
                  <a:srgbClr val="000000"/>
                </a:solidFill>
                <a:latin typeface="Trebuchet MS"/>
              </a:rPr>
              <a:t> </a:t>
            </a:r>
            <a:r>
              <a:rPr lang="zh-CN" altLang="en-US" sz="2000" b="0" strike="noStrike" spc="-1" dirty="0">
                <a:solidFill>
                  <a:srgbClr val="000000"/>
                </a:solidFill>
                <a:latin typeface="Trebuchet MS"/>
              </a:rPr>
              <a:t>就是变量名，输入哪个变量就可以显示哪个变量的名字</a:t>
            </a:r>
            <a:endParaRPr lang="en-US" sz="20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Oclgrind</a:t>
            </a:r>
            <a:endParaRPr lang="en-US" sz="4400" b="0" strike="noStrike" spc="-1" dirty="0">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 </a:t>
            </a:r>
            <a:r>
              <a:rPr lang="en-US" sz="3200" b="0" strike="noStrike" spc="-1" dirty="0">
                <a:solidFill>
                  <a:srgbClr val="000000"/>
                </a:solidFill>
                <a:latin typeface="Trebuchet MS"/>
              </a:rPr>
              <a:t>SPIR </a:t>
            </a:r>
            <a:r>
              <a:rPr lang="zh-CN" altLang="en-US" sz="3200" b="0" strike="noStrike" spc="-1" dirty="0">
                <a:solidFill>
                  <a:srgbClr val="000000"/>
                </a:solidFill>
                <a:latin typeface="Trebuchet MS"/>
              </a:rPr>
              <a:t>解释器（</a:t>
            </a:r>
            <a:r>
              <a:rPr lang="en-US" altLang="zh-CN" sz="3200" b="0" strike="noStrike" spc="-1" dirty="0">
                <a:solidFill>
                  <a:srgbClr val="000000"/>
                </a:solidFill>
                <a:latin typeface="Trebuchet MS"/>
              </a:rPr>
              <a:t>interpreter</a:t>
            </a:r>
            <a:r>
              <a:rPr lang="zh-CN" altLang="en-US" sz="3200" b="0" strike="noStrike" spc="-1" dirty="0">
                <a:solidFill>
                  <a:srgbClr val="000000"/>
                </a:solidFill>
                <a:latin typeface="Trebuchet MS"/>
              </a:rPr>
              <a:t>）和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模拟器（</a:t>
            </a:r>
            <a:r>
              <a:rPr lang="en-US" altLang="zh-CN" sz="3200" b="0" strike="noStrike" spc="-1" dirty="0">
                <a:solidFill>
                  <a:srgbClr val="000000"/>
                </a:solidFill>
                <a:latin typeface="Trebuchet MS"/>
              </a:rPr>
              <a:t>simulator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由布里斯托尔大学（</a:t>
            </a:r>
            <a:r>
              <a:rPr lang="en-US" altLang="zh-CN" sz="3200" spc="-1" dirty="0">
                <a:solidFill>
                  <a:srgbClr val="000000"/>
                </a:solidFill>
                <a:latin typeface="Trebuchet MS"/>
              </a:rPr>
              <a:t> University of Bristol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在模拟环境中运行</a:t>
            </a:r>
            <a:r>
              <a:rPr lang="en-US" sz="3200" b="0" strike="noStrike" spc="-1" dirty="0">
                <a:solidFill>
                  <a:srgbClr val="000000"/>
                </a:solidFill>
                <a:latin typeface="Trebuchet MS"/>
              </a:rPr>
              <a:t> OpenCL </a:t>
            </a:r>
            <a:r>
              <a:rPr lang="zh-CN" altLang="en-US" sz="3200" b="0" strike="noStrike" spc="-1" dirty="0">
                <a:solidFill>
                  <a:srgbClr val="000000"/>
                </a:solidFill>
                <a:latin typeface="Trebuchet MS"/>
              </a:rPr>
              <a:t>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）来捕获各种</a:t>
            </a:r>
            <a:r>
              <a:rPr lang="en-US" sz="3200" b="0" strike="noStrike" spc="-1" dirty="0">
                <a:solidFill>
                  <a:srgbClr val="000000"/>
                </a:solidFill>
                <a:latin typeface="Trebuchet MS"/>
              </a:rPr>
              <a:t> bugs:</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./application</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无效内存访问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数据竞争</a:t>
            </a:r>
            <a:r>
              <a:rPr lang="en-US" sz="2800" b="0" strike="noStrike" spc="-1" dirty="0">
                <a:solidFill>
                  <a:srgbClr val="000000"/>
                </a:solidFill>
                <a:latin typeface="Trebuchet MS"/>
              </a:rPr>
              <a:t> (</a:t>
            </a:r>
            <a:r>
              <a:rPr lang="en-US" sz="2800" b="1" strike="noStrike" spc="-1" dirty="0">
                <a:solidFill>
                  <a:srgbClr val="3366FF"/>
                </a:solidFill>
                <a:latin typeface="Courier New"/>
              </a:rPr>
              <a:t>--data-races</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工作组拆散（</a:t>
            </a:r>
            <a:r>
              <a:rPr lang="en-US" altLang="zh-CN" sz="2800" spc="-1" dirty="0">
                <a:solidFill>
                  <a:srgbClr val="000000"/>
                </a:solidFill>
                <a:latin typeface="Trebuchet MS"/>
              </a:rPr>
              <a:t> Work-group divergence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运行时接口错误信息（</a:t>
            </a:r>
            <a:r>
              <a:rPr lang="en-US" altLang="zh-CN" sz="2800" spc="-1" dirty="0">
                <a:solidFill>
                  <a:srgbClr val="000000"/>
                </a:solidFill>
                <a:latin typeface="Trebuchet MS"/>
              </a:rPr>
              <a:t> Runtime API errors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800" b="1" strike="noStrike" spc="-1" dirty="0">
                <a:solidFill>
                  <a:srgbClr val="3366FF"/>
                </a:solidFill>
                <a:latin typeface="Courier New"/>
              </a:rPr>
              <a:t>--check-</a:t>
            </a:r>
            <a:r>
              <a:rPr lang="en-US" sz="2800" b="1" strike="noStrike" spc="-1" dirty="0" err="1">
                <a:solidFill>
                  <a:srgbClr val="3366FF"/>
                </a:solidFill>
                <a:latin typeface="Courier New"/>
              </a:rPr>
              <a:t>api</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同时提供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风格的交互式调试器（</a:t>
            </a:r>
            <a:r>
              <a:rPr lang="en-US" altLang="zh-CN" sz="3200" spc="-1" dirty="0">
                <a:solidFill>
                  <a:srgbClr val="000000"/>
                </a:solidFill>
                <a:latin typeface="Trebuchet MS"/>
              </a:rPr>
              <a:t>interactive debugger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t>
            </a:r>
            <a:r>
              <a:rPr lang="en-US" sz="2800" b="1" strike="noStrike" spc="-1" dirty="0" err="1">
                <a:solidFill>
                  <a:srgbClr val="3366FF"/>
                </a:solidFill>
                <a:latin typeface="Courier New"/>
              </a:rPr>
              <a:t>i</a:t>
            </a:r>
            <a:r>
              <a:rPr lang="en-US" sz="2800" b="1" strike="noStrike" spc="-1" dirty="0">
                <a:solidFill>
                  <a:srgbClr val="3366FF"/>
                </a:solidFill>
                <a:latin typeface="Courier New"/>
              </a:rPr>
              <a:t> ./application</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更多信息请访问 </a:t>
            </a:r>
            <a:r>
              <a:rPr lang="en-US" sz="3200" b="0" u="sng" strike="noStrike" spc="-1" dirty="0" err="1">
                <a:solidFill>
                  <a:srgbClr val="0000FF"/>
                </a:solidFill>
                <a:uFillTx/>
                <a:latin typeface="Trebuchet MS"/>
                <a:hlinkClick r:id="rId2"/>
              </a:rPr>
              <a:t>Oclgrind</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hlinkClick r:id="rId2"/>
              </a:rPr>
              <a:t>官方网站</a:t>
            </a:r>
            <a:endParaRPr lang="en-US" sz="3200" b="0" strike="noStrike" spc="-1" dirty="0">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检测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程序中的数据竞争（</a:t>
            </a:r>
            <a:r>
              <a:rPr lang="en-US" altLang="zh-CN" sz="3200" b="0" strike="noStrike" spc="-1" dirty="0">
                <a:solidFill>
                  <a:srgbClr val="000000"/>
                </a:solidFill>
                <a:latin typeface="Trebuchet MS"/>
              </a:rPr>
              <a:t>data-races</a:t>
            </a:r>
            <a:r>
              <a:rPr lang="zh-CN" altLang="en-US" sz="3200" b="0" strike="noStrike" spc="-1" dirty="0">
                <a:solidFill>
                  <a:srgbClr val="000000"/>
                </a:solidFill>
                <a:latin typeface="Trebuchet MS"/>
              </a:rPr>
              <a:t>）的有用工具</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帝国理工学院（</a:t>
            </a:r>
            <a:r>
              <a:rPr lang="en-US" altLang="zh-CN" sz="3200" spc="-1" dirty="0">
                <a:solidFill>
                  <a:srgbClr val="000000"/>
                </a:solidFill>
                <a:latin typeface="Trebuchet MS"/>
              </a:rPr>
              <a:t> Imperial College </a:t>
            </a:r>
            <a:r>
              <a:rPr lang="zh-CN" altLang="en-US" sz="3200" b="0" strike="noStrike" spc="-1" dirty="0">
                <a:solidFill>
                  <a:srgbClr val="000000"/>
                </a:solidFill>
                <a:latin typeface="Trebuchet MS"/>
              </a:rPr>
              <a:t>）开发，</a:t>
            </a:r>
            <a:r>
              <a:rPr lang="en-US" altLang="zh-CN" sz="3200" b="0" strike="noStrike" spc="-1" dirty="0">
                <a:solidFill>
                  <a:srgbClr val="000000"/>
                </a:solidFill>
                <a:latin typeface="Trebuchet MS"/>
              </a:rPr>
              <a:t>CARP </a:t>
            </a:r>
            <a:r>
              <a:rPr lang="zh-CN" altLang="en-US" sz="3200" b="0" strike="noStrike" spc="-1" dirty="0">
                <a:solidFill>
                  <a:srgbClr val="000000"/>
                </a:solidFill>
                <a:latin typeface="Trebuchet MS"/>
              </a:rPr>
              <a:t>计划的一部分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利用统计分析来验证核函数（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）中不存在争用（</a:t>
            </a:r>
            <a:r>
              <a:rPr lang="en-US" altLang="zh-CN" sz="3200" b="0" strike="noStrike" spc="-1" dirty="0">
                <a:solidFill>
                  <a:srgbClr val="000000"/>
                </a:solidFill>
                <a:latin typeface="Trebuchet MS"/>
              </a:rPr>
              <a:t>races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也可以检测工作组拆散（</a:t>
            </a:r>
            <a:r>
              <a:rPr lang="en-US" altLang="zh-CN" sz="3200" spc="-1" dirty="0">
                <a:solidFill>
                  <a:srgbClr val="000000"/>
                </a:solidFill>
                <a:latin typeface="Trebuchet MS"/>
              </a:rPr>
              <a:t> work-group divergence </a:t>
            </a:r>
            <a:r>
              <a:rPr lang="zh-CN" altLang="en-US" sz="3200" b="0" strike="noStrike" spc="-1" dirty="0">
                <a:solidFill>
                  <a:srgbClr val="000000"/>
                </a:solidFill>
                <a:latin typeface="Trebuchet MS"/>
              </a:rPr>
              <a:t>）的问题</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更多信息参考 </a:t>
            </a:r>
            <a:r>
              <a:rPr lang="en-US" sz="3200" b="0" u="sng" strike="noStrike" spc="-1" dirty="0" err="1">
                <a:solidFill>
                  <a:srgbClr val="0000FF"/>
                </a:solidFill>
                <a:uFillTx/>
                <a:latin typeface="Trebuchet MS"/>
                <a:hlinkClick r:id="rId2"/>
              </a:rPr>
              <a:t>GPUVerify</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rPr>
              <a:t>官方网站</a:t>
            </a:r>
            <a:endParaRPr lang="en-US" sz="3200" b="0" strike="noStrike" spc="-1" dirty="0">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其他调试工具</a:t>
            </a:r>
            <a:endParaRPr lang="en-US" sz="4400" b="0" strike="noStrike" spc="-1" dirty="0">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b="0" strike="noStrike" spc="-1" dirty="0" err="1">
                <a:solidFill>
                  <a:srgbClr val="000000"/>
                </a:solidFill>
                <a:latin typeface="Trebuchet MS"/>
              </a:rPr>
              <a:t>CodeXL</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AMD® APU</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GPU</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图形化分析器和调试器（</a:t>
            </a:r>
            <a:r>
              <a:rPr lang="en-US" altLang="zh-CN" sz="2400" spc="-1" dirty="0">
                <a:solidFill>
                  <a:srgbClr val="000000"/>
                </a:solidFill>
                <a:latin typeface="Trebuchet MS"/>
              </a:rPr>
              <a:t> Graphical Profiler and Debugger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NVIDIA® </a:t>
            </a:r>
            <a:r>
              <a:rPr lang="en-US" sz="3200" b="0" strike="noStrike" spc="-1" dirty="0" err="1">
                <a:solidFill>
                  <a:srgbClr val="000000"/>
                </a:solidFill>
                <a:latin typeface="Trebuchet MS"/>
              </a:rPr>
              <a:t>Nsight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开发平台</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NVIDIA® GPUs</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集成开发环境（</a:t>
            </a:r>
            <a:r>
              <a:rPr lang="en-US" altLang="zh-CN" sz="2400" b="0" strike="noStrike" spc="-1" dirty="0">
                <a:solidFill>
                  <a:srgbClr val="000000"/>
                </a:solidFill>
                <a:latin typeface="Trebuchet MS"/>
              </a:rPr>
              <a:t>IDE</a:t>
            </a:r>
            <a:r>
              <a:rPr lang="zh-CN" altLang="en-US" sz="2400" b="0" strike="noStrike" spc="-1" dirty="0">
                <a:solidFill>
                  <a:srgbClr val="000000"/>
                </a:solidFill>
                <a:latin typeface="Trebuchet MS"/>
              </a:rPr>
              <a:t>），包含分析器和调试器</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GPUVerify</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核函数格式化分析（</a:t>
            </a:r>
            <a:r>
              <a:rPr lang="en-US" altLang="zh-CN" sz="2800" spc="-1" dirty="0">
                <a:solidFill>
                  <a:srgbClr val="000000"/>
                </a:solidFill>
                <a:latin typeface="Trebuchet MS"/>
              </a:rPr>
              <a:t>Formal analysis of kernels</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http://multicore.doc.ic.ac.uk/tools/GPUVerify/</a:t>
            </a:r>
            <a:endParaRPr lang="en-US" sz="2800" b="0" strike="noStrike" spc="-1" dirty="0">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从 </a:t>
            </a:r>
            <a:r>
              <a:rPr lang="en-US" altLang="zh-CN" sz="4400" b="0" strike="noStrike" spc="-1" dirty="0">
                <a:solidFill>
                  <a:srgbClr val="000000"/>
                </a:solidFill>
                <a:latin typeface="Trebuchet MS"/>
              </a:rPr>
              <a:t>CUDA </a:t>
            </a:r>
            <a:r>
              <a:rPr lang="zh-CN" altLang="en-US" sz="4400" b="0" strike="noStrike" spc="-1" dirty="0">
                <a:solidFill>
                  <a:srgbClr val="000000"/>
                </a:solidFill>
                <a:latin typeface="Trebuchet MS"/>
              </a:rPr>
              <a:t>到 </a:t>
            </a:r>
            <a:r>
              <a:rPr lang="en-US" altLang="zh-CN" sz="4400" b="0" strike="noStrike" spc="-1" dirty="0">
                <a:solidFill>
                  <a:srgbClr val="000000"/>
                </a:solidFill>
                <a:latin typeface="Trebuchet MS"/>
              </a:rPr>
              <a:t>OpenCL</a:t>
            </a:r>
            <a:endParaRPr lang="en-US" sz="4400" b="0" strike="noStrike" spc="-1" dirty="0">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如果你已经有 </a:t>
            </a:r>
            <a:r>
              <a:rPr lang="en-US" sz="3200" b="0" strike="noStrike" spc="-1" dirty="0">
                <a:solidFill>
                  <a:srgbClr val="000000"/>
                </a:solidFill>
                <a:latin typeface="Trebuchet MS"/>
              </a:rPr>
              <a:t>CUDA </a:t>
            </a:r>
            <a:r>
              <a:rPr lang="zh-CN" altLang="en-US" sz="3200" b="0" strike="noStrike" spc="-1" dirty="0">
                <a:solidFill>
                  <a:srgbClr val="000000"/>
                </a:solidFill>
                <a:latin typeface="Trebuchet MS"/>
              </a:rPr>
              <a:t>代码，恭喜你已经啃过硬骨头了！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也就是说你已经</a:t>
            </a:r>
            <a:r>
              <a:rPr lang="zh-CN" altLang="en-US" sz="2800" b="0" strike="noStrike" spc="-1" dirty="0">
                <a:solidFill>
                  <a:srgbClr val="000000"/>
                </a:solidFill>
                <a:latin typeface="Trebuchet MS"/>
              </a:rPr>
              <a:t>研究过如何分割问题，以便在多核设备上高效率运行。</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altLang="zh-CN" sz="3200" b="0" strike="noStrike" spc="-1" dirty="0">
                <a:solidFill>
                  <a:srgbClr val="000000"/>
                </a:solidFill>
                <a:latin typeface="Trebuchet MS"/>
              </a:rPr>
              <a:t>CUDA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的切换，主要就是修改宿主代码语法（</a:t>
            </a:r>
            <a:r>
              <a:rPr lang="en-US" altLang="zh-CN" sz="3200" b="0" strike="noStrike" spc="-1" dirty="0">
                <a:solidFill>
                  <a:srgbClr val="000000"/>
                </a:solidFill>
                <a:latin typeface="Trebuchet MS"/>
              </a:rPr>
              <a:t>host code syntax</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另外还要在核函数代码（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）中的索引和命名转换（这些也很好修改）</a:t>
            </a:r>
            <a:endParaRPr lang="en-US" sz="2800" b="0" strike="noStrike" spc="-1" dirty="0">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内存层次结构术语</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Hierarchy Terminology</a:t>
            </a:r>
            <a:endParaRPr lang="en-US" sz="2400" b="0" strike="noStrike" spc="-1" dirty="0">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F79646"/>
                </a:solidFill>
                <a:latin typeface="Trebuchet MS"/>
                <a:ea typeface="DejaVu Sans"/>
              </a:rPr>
              <a:t>私有 </a:t>
            </a:r>
            <a:r>
              <a:rPr lang="en-US" sz="1800" b="1" strike="noStrike" spc="-1" dirty="0">
                <a:solidFill>
                  <a:srgbClr val="F79646"/>
                </a:solidFill>
                <a:latin typeface="Trebuchet MS"/>
                <a:ea typeface="DejaVu Sans"/>
              </a:rPr>
              <a:t>Private</a:t>
            </a:r>
            <a:r>
              <a:rPr lang="en-US" sz="1800" b="0" strike="noStrike" spc="-1" dirty="0">
                <a:solidFill>
                  <a:srgbClr val="F79646"/>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工作项（</a:t>
            </a:r>
            <a:r>
              <a:rPr lang="en-US" altLang="zh-CN" sz="1800" b="0" strike="noStrike" spc="-1" dirty="0">
                <a:solidFill>
                  <a:srgbClr val="000000"/>
                </a:solidFill>
                <a:latin typeface="Trebuchet MS"/>
                <a:ea typeface="DejaVu Sans"/>
              </a:rPr>
              <a:t>work-item</a:t>
            </a:r>
            <a:r>
              <a:rPr lang="zh-CN" altLang="en-US" sz="1800" b="0" strike="noStrike" spc="-1" dirty="0">
                <a:solidFill>
                  <a:srgbClr val="000000"/>
                </a:solidFill>
                <a:latin typeface="Trebuchet MS"/>
                <a:ea typeface="DejaVu Sans"/>
              </a:rPr>
              <a:t>）内</a:t>
            </a:r>
            <a:endParaRPr lang="en-US" sz="1800" b="0" strike="noStrike" spc="-1" dirty="0">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F79646"/>
                </a:solidFill>
                <a:latin typeface="Trebuchet MS"/>
                <a:ea typeface="DejaVu Sans"/>
              </a:rPr>
              <a:t>局部 </a:t>
            </a:r>
            <a:r>
              <a:rPr lang="en-US" altLang="zh-CN" sz="1800" b="1" strike="noStrike" spc="-1" dirty="0">
                <a:solidFill>
                  <a:srgbClr val="F79646"/>
                </a:solidFill>
                <a:latin typeface="Trebuchet MS"/>
                <a:ea typeface="DejaVu Sans"/>
              </a:rPr>
              <a:t>L</a:t>
            </a:r>
            <a:r>
              <a:rPr lang="en-US" sz="1800" b="1" strike="noStrike" spc="-1" dirty="0">
                <a:solidFill>
                  <a:srgbClr val="F79646"/>
                </a:solidFill>
                <a:latin typeface="Trebuchet MS"/>
                <a:ea typeface="DejaVu Sans"/>
              </a:rPr>
              <a:t>ocal</a:t>
            </a:r>
            <a:r>
              <a:rPr lang="en-US" sz="1800" b="0" strike="noStrike" spc="-1" dirty="0">
                <a:solidFill>
                  <a:srgbClr val="F79646"/>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一个线程（</a:t>
            </a:r>
            <a:r>
              <a:rPr lang="en-US" altLang="zh-CN" sz="1800" b="0" strike="noStrike" spc="-1" dirty="0">
                <a:solidFill>
                  <a:srgbClr val="000000"/>
                </a:solidFill>
                <a:latin typeface="Trebuchet MS"/>
                <a:ea typeface="DejaVu Sans"/>
              </a:rPr>
              <a:t>thread</a:t>
            </a:r>
            <a:r>
              <a:rPr lang="zh-CN" altLang="en-US" sz="1800" b="0" strike="noStrike" spc="-1" dirty="0">
                <a:solidFill>
                  <a:srgbClr val="000000"/>
                </a:solidFill>
                <a:latin typeface="Trebuchet MS"/>
                <a:ea typeface="DejaVu Sans"/>
              </a:rPr>
              <a:t>）内</a:t>
            </a:r>
            <a:endParaRPr lang="en-US" sz="1800" b="0" strike="noStrike" spc="-1" dirty="0">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8064A2"/>
                </a:solidFill>
                <a:latin typeface="Trebuchet MS"/>
                <a:ea typeface="DejaVu Sans"/>
              </a:rPr>
              <a:t>局部 </a:t>
            </a:r>
            <a:r>
              <a:rPr lang="en-US" sz="1800" b="1" strike="noStrike" spc="-1" dirty="0">
                <a:solidFill>
                  <a:srgbClr val="8064A2"/>
                </a:solidFill>
                <a:latin typeface="Trebuchet MS"/>
                <a:ea typeface="DejaVu Sans"/>
              </a:rPr>
              <a:t>Local</a:t>
            </a:r>
            <a:r>
              <a:rPr lang="en-US" sz="1800" b="0" strike="noStrike" spc="-1" dirty="0">
                <a:solidFill>
                  <a:srgbClr val="8064A2"/>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一个工作组（</a:t>
            </a:r>
            <a:r>
              <a:rPr lang="en-US" altLang="zh-CN" sz="1800" b="0" strike="noStrike" spc="-1" dirty="0">
                <a:solidFill>
                  <a:srgbClr val="000000"/>
                </a:solidFill>
                <a:latin typeface="Trebuchet MS"/>
                <a:ea typeface="DejaVu Sans"/>
              </a:rPr>
              <a:t>work-group</a:t>
            </a:r>
            <a:r>
              <a:rPr lang="zh-CN" altLang="en-US" sz="1800" b="0" strike="noStrike" spc="-1" dirty="0">
                <a:solidFill>
                  <a:srgbClr val="000000"/>
                </a:solidFill>
                <a:latin typeface="Trebuchet MS"/>
                <a:ea typeface="DejaVu Sans"/>
              </a:rPr>
              <a:t>）内的工作项（</a:t>
            </a:r>
            <a:r>
              <a:rPr lang="en-US" altLang="zh-CN" sz="1800" b="0" strike="noStrike" spc="-1" dirty="0">
                <a:solidFill>
                  <a:srgbClr val="000000"/>
                </a:solidFill>
                <a:latin typeface="Trebuchet MS"/>
                <a:ea typeface="DejaVu Sans"/>
              </a:rPr>
              <a:t>work-item</a:t>
            </a:r>
            <a:r>
              <a:rPr lang="zh-CN" altLang="en-US" sz="1800" b="0" strike="noStrike" spc="-1" dirty="0">
                <a:solidFill>
                  <a:srgbClr val="000000"/>
                </a:solidFill>
                <a:latin typeface="Trebuchet MS"/>
                <a:ea typeface="DejaVu Sans"/>
              </a:rPr>
              <a:t>）之间共享</a:t>
            </a:r>
            <a:endParaRPr lang="en-US" sz="1800" b="0" strike="noStrike" spc="-1" dirty="0">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1" strike="noStrike" spc="-1" dirty="0">
                <a:solidFill>
                  <a:srgbClr val="8064A2"/>
                </a:solidFill>
                <a:latin typeface="Trebuchet MS"/>
                <a:ea typeface="DejaVu Sans"/>
              </a:rPr>
              <a:t>共享 </a:t>
            </a:r>
            <a:r>
              <a:rPr lang="en-US" sz="1800" b="1" strike="noStrike" spc="-1" dirty="0">
                <a:solidFill>
                  <a:srgbClr val="8064A2"/>
                </a:solidFill>
                <a:latin typeface="Trebuchet MS"/>
                <a:ea typeface="DejaVu Sans"/>
              </a:rPr>
              <a:t>Shared</a:t>
            </a:r>
            <a:r>
              <a:rPr lang="en-US" sz="1800" b="0" strike="noStrike" spc="-1" dirty="0">
                <a:solidFill>
                  <a:srgbClr val="8064A2"/>
                </a:solidFill>
                <a:latin typeface="Trebuchet MS"/>
                <a:ea typeface="DejaVu Sans"/>
              </a:rPr>
              <a:t> </a:t>
            </a:r>
            <a:r>
              <a:rPr lang="en-US" sz="1800" b="0" strike="noStrike" spc="-1" dirty="0">
                <a:solidFill>
                  <a:srgbClr val="000000"/>
                </a:solidFill>
                <a:latin typeface="Trebuchet MS"/>
                <a:ea typeface="DejaVu Sans"/>
              </a:rPr>
              <a:t>–</a:t>
            </a:r>
            <a:r>
              <a:rPr lang="zh-CN" altLang="en-US" dirty="0"/>
              <a:t>在线程块（</a:t>
            </a:r>
            <a:r>
              <a:rPr lang="en-US" altLang="zh-CN" spc="-1" dirty="0">
                <a:solidFill>
                  <a:srgbClr val="000000"/>
                </a:solidFill>
                <a:latin typeface="Trebuchet MS"/>
              </a:rPr>
              <a:t>thread block</a:t>
            </a:r>
            <a:r>
              <a:rPr lang="zh-CN" altLang="en-US" dirty="0"/>
              <a:t>）中的线程（</a:t>
            </a:r>
            <a:r>
              <a:rPr lang="en-US" altLang="zh-CN" spc="-1" dirty="0">
                <a:solidFill>
                  <a:srgbClr val="000000"/>
                </a:solidFill>
                <a:latin typeface="Trebuchet MS"/>
              </a:rPr>
              <a:t>thread</a:t>
            </a:r>
            <a:r>
              <a:rPr lang="zh-CN" altLang="en-US" dirty="0"/>
              <a:t>）之间共享</a:t>
            </a: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9BBB59"/>
                </a:solidFill>
                <a:latin typeface="Trebuchet MS"/>
                <a:ea typeface="DejaVu Sans"/>
              </a:rPr>
              <a:t>恒定 </a:t>
            </a:r>
            <a:r>
              <a:rPr lang="en-US" sz="1800" b="1" strike="noStrike" spc="-1" dirty="0">
                <a:solidFill>
                  <a:srgbClr val="9BBB59"/>
                </a:solidFill>
                <a:latin typeface="Trebuchet MS"/>
                <a:ea typeface="DejaVu Sans"/>
              </a:rPr>
              <a:t>Constant</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用于恒定内存的缓存</a:t>
            </a:r>
            <a:endParaRPr lang="en-US" sz="1800" b="0" strike="noStrike" spc="-1" dirty="0">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9BBB59"/>
                </a:solidFill>
                <a:latin typeface="Trebuchet MS"/>
                <a:ea typeface="DejaVu Sans"/>
              </a:rPr>
              <a:t>恒定 </a:t>
            </a:r>
            <a:r>
              <a:rPr lang="en-US" sz="1800" b="1" strike="noStrike" spc="-1" dirty="0">
                <a:solidFill>
                  <a:srgbClr val="9BBB59"/>
                </a:solidFill>
                <a:latin typeface="Trebuchet MS"/>
                <a:ea typeface="DejaVu Sans"/>
              </a:rPr>
              <a:t>Constant</a:t>
            </a:r>
            <a:r>
              <a:rPr lang="en-US" sz="1800" b="0" strike="noStrike" spc="-1" dirty="0">
                <a:solidFill>
                  <a:srgbClr val="000000"/>
                </a:solidFill>
                <a:latin typeface="Trebuchet MS"/>
                <a:ea typeface="DejaVu Sans"/>
              </a:rPr>
              <a:t> – </a:t>
            </a:r>
            <a:r>
              <a:rPr lang="zh-CN" altLang="en-US" spc="-1" dirty="0">
                <a:solidFill>
                  <a:srgbClr val="000000"/>
                </a:solidFill>
                <a:latin typeface="Trebuchet MS"/>
              </a:rPr>
              <a:t>用于恒定内存的缓存</a:t>
            </a:r>
            <a:endParaRPr lang="en-US" sz="1800" b="0" strike="noStrike" spc="-1" dirty="0">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1" strike="noStrike" spc="-1" dirty="0">
                <a:solidFill>
                  <a:srgbClr val="C0504D"/>
                </a:solidFill>
                <a:latin typeface="Trebuchet MS"/>
                <a:ea typeface="DejaVu Sans"/>
              </a:rPr>
              <a:t>设备 </a:t>
            </a:r>
            <a:r>
              <a:rPr lang="en-US" sz="1800" b="1" strike="noStrike" spc="-1" dirty="0">
                <a:solidFill>
                  <a:srgbClr val="C0504D"/>
                </a:solidFill>
                <a:latin typeface="Trebuchet MS"/>
                <a:ea typeface="DejaVu Sans"/>
              </a:rPr>
              <a:t>Device</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所有线程块（</a:t>
            </a:r>
            <a:r>
              <a:rPr lang="en-US" altLang="zh-CN" spc="-1" dirty="0">
                <a:solidFill>
                  <a:srgbClr val="000000"/>
                </a:solidFill>
                <a:latin typeface="Trebuchet MS"/>
              </a:rPr>
              <a:t>thread blocks</a:t>
            </a:r>
            <a:r>
              <a:rPr lang="zh-CN" altLang="en-US" sz="1800" b="0" strike="noStrike" spc="-1" dirty="0">
                <a:solidFill>
                  <a:srgbClr val="000000"/>
                </a:solidFill>
                <a:latin typeface="Trebuchet MS"/>
                <a:ea typeface="DejaVu Sans"/>
              </a:rPr>
              <a:t>）之间共享</a:t>
            </a:r>
            <a:endParaRPr lang="en-US" sz="1800" b="0" strike="noStrike" spc="-1" dirty="0">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C0504D"/>
                </a:solidFill>
                <a:latin typeface="Trebuchet MS"/>
                <a:ea typeface="DejaVu Sans"/>
              </a:rPr>
              <a:t>全局 </a:t>
            </a:r>
            <a:r>
              <a:rPr lang="en-US" sz="1800" b="1" strike="noStrike" spc="-1" dirty="0">
                <a:solidFill>
                  <a:srgbClr val="C0504D"/>
                </a:solidFill>
                <a:latin typeface="Trebuchet MS"/>
                <a:ea typeface="DejaVu Sans"/>
              </a:rPr>
              <a:t>Global</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所有工作组之间共享</a:t>
            </a:r>
            <a:endParaRPr lang="en-US" sz="1800" b="0" strike="noStrike" spc="-1" dirty="0">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分配和复制内存</a:t>
            </a:r>
            <a:endParaRPr lang="en-US" sz="4400" b="0" strike="noStrike" spc="-1" dirty="0">
              <a:latin typeface="Arial"/>
            </a:endParaRPr>
          </a:p>
        </p:txBody>
      </p:sp>
      <p:graphicFrame>
        <p:nvGraphicFramePr>
          <p:cNvPr id="2022" name="Table 2"/>
          <p:cNvGraphicFramePr/>
          <p:nvPr>
            <p:extLst>
              <p:ext uri="{D42A27DB-BD31-4B8C-83A1-F6EECF244321}">
                <p14:modId xmlns:p14="http://schemas.microsoft.com/office/powerpoint/2010/main" val="484076041"/>
              </p:ext>
            </p:extLst>
          </p:nvPr>
        </p:nvGraphicFramePr>
        <p:xfrm>
          <a:off x="107640" y="1815840"/>
          <a:ext cx="8928720" cy="384048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zh-CN" altLang="en-US" sz="1800" b="0" strike="noStrike" spc="-1" dirty="0">
                          <a:solidFill>
                            <a:srgbClr val="000000"/>
                          </a:solidFill>
                          <a:latin typeface="Trebuchet MS"/>
                        </a:rPr>
                        <a:t>分配 </a:t>
                      </a:r>
                      <a:r>
                        <a:rPr lang="en-US" sz="1800" b="0" strike="noStrike" spc="-1" dirty="0">
                          <a:solidFill>
                            <a:srgbClr val="000000"/>
                          </a:solidFill>
                          <a:latin typeface="Trebuchet MS"/>
                        </a:rPr>
                        <a:t>Allocate</a:t>
                      </a:r>
                      <a:endParaRPr lang="en-US" sz="1800" b="0" strike="noStrike" spc="-1" dirty="0">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zh-CN" altLang="en-US" sz="1800" b="0" strike="noStrike" spc="-1" dirty="0">
                          <a:solidFill>
                            <a:srgbClr val="000000"/>
                          </a:solidFill>
                          <a:latin typeface="Trebuchet MS"/>
                        </a:rPr>
                        <a:t>从宿主复制到设备</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Host to Device</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zh-CN" altLang="en-US" sz="1800" b="0" strike="noStrike" spc="-1" dirty="0">
                          <a:solidFill>
                            <a:srgbClr val="000000"/>
                          </a:solidFill>
                          <a:latin typeface="Trebuchet MS"/>
                        </a:rPr>
                        <a:t>从设备复制到宿主</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Device to Host</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dirty="0" err="1">
                          <a:solidFill>
                            <a:srgbClr val="17375E"/>
                          </a:solidFill>
                          <a:latin typeface="Courier New Bold"/>
                        </a:rPr>
                        <a:t>clEnqueueReadBuffer</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d_x</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a:t>
                      </a:r>
                      <a:r>
                        <a:rPr lang="en-US" sz="1400" b="1" strike="noStrike" spc="-1" dirty="0">
                          <a:solidFill>
                            <a:srgbClr val="8064A2"/>
                          </a:solidFill>
                          <a:latin typeface="Courier New Bold"/>
                        </a:rPr>
                        <a:t>CL_TRUE</a:t>
                      </a:r>
                      <a:r>
                        <a:rPr lang="en-US" sz="1400" b="1" strike="noStrike" spc="-1" dirty="0">
                          <a:solidFill>
                            <a:srgbClr val="000000"/>
                          </a:solidFill>
                          <a:latin typeface="Courier New Bold"/>
                        </a:rPr>
                        <a:t>, 0, </a:t>
                      </a:r>
                      <a:endParaRPr lang="en-US" sz="1400" b="0" strike="noStrike" spc="-1" dirty="0">
                        <a:latin typeface="Arial"/>
                      </a:endParaRPr>
                    </a:p>
                    <a:p>
                      <a:pPr>
                        <a:lnSpc>
                          <a:spcPct val="100000"/>
                        </a:lnSpc>
                      </a:pPr>
                      <a:r>
                        <a:rPr lang="en-US" sz="1400" b="1" strike="noStrike" spc="-1" dirty="0">
                          <a:solidFill>
                            <a:srgbClr val="17375E"/>
                          </a:solidFill>
                          <a:latin typeface="Courier New Bold"/>
                        </a:rPr>
                        <a:t>      </a:t>
                      </a:r>
                      <a:r>
                        <a:rPr lang="en-US" sz="1400" b="1" strike="noStrike" spc="-1" dirty="0" err="1">
                          <a:solidFill>
                            <a:srgbClr val="17375E"/>
                          </a:solidFill>
                          <a:latin typeface="Courier New Bold"/>
                        </a:rPr>
                        <a:t>sizeof</a:t>
                      </a:r>
                      <a:r>
                        <a:rPr lang="en-US" sz="1400" b="1" strike="noStrike" spc="-1" dirty="0">
                          <a:solidFill>
                            <a:srgbClr val="000000"/>
                          </a:solidFill>
                          <a:latin typeface="Courier New Bold"/>
                        </a:rPr>
                        <a:t>(</a:t>
                      </a:r>
                      <a:r>
                        <a:rPr lang="en-US" sz="1400" b="1" strike="noStrike" spc="-1" dirty="0">
                          <a:solidFill>
                            <a:srgbClr val="C0504D"/>
                          </a:solidFill>
                          <a:latin typeface="Courier New Bold"/>
                        </a:rPr>
                        <a:t>float</a:t>
                      </a:r>
                      <a:r>
                        <a:rPr lang="en-US" sz="1400" b="1" strike="noStrike" spc="-1" dirty="0">
                          <a:solidFill>
                            <a:srgbClr val="000000"/>
                          </a:solidFill>
                          <a:latin typeface="Courier New Bold"/>
                        </a:rPr>
                        <a:t>)*size,</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 0, NULL, NULL);</a:t>
                      </a:r>
                      <a:endParaRPr lang="en-US" sz="1400" b="0" strike="noStrike" spc="-1" dirty="0">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分配和复制内存</a:t>
            </a:r>
            <a:endParaRPr lang="en-US" altLang="zh-CN" sz="4400" spc="-1" dirty="0"/>
          </a:p>
        </p:txBody>
      </p:sp>
      <p:graphicFrame>
        <p:nvGraphicFramePr>
          <p:cNvPr id="2024" name="Table 2"/>
          <p:cNvGraphicFramePr/>
          <p:nvPr>
            <p:extLst>
              <p:ext uri="{D42A27DB-BD31-4B8C-83A1-F6EECF244321}">
                <p14:modId xmlns:p14="http://schemas.microsoft.com/office/powerpoint/2010/main" val="1751613794"/>
              </p:ext>
            </p:extLst>
          </p:nvPr>
        </p:nvGraphicFramePr>
        <p:xfrm>
          <a:off x="107640" y="2159640"/>
          <a:ext cx="8928720" cy="316992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zh-CN" altLang="en-US" sz="1800" b="0" strike="noStrike" spc="-1" dirty="0">
                          <a:solidFill>
                            <a:srgbClr val="000000"/>
                          </a:solidFill>
                          <a:latin typeface="Trebuchet MS"/>
                        </a:rPr>
                        <a:t>分配 </a:t>
                      </a:r>
                      <a:r>
                        <a:rPr lang="en-US" sz="1800" b="0" strike="noStrike" spc="-1" dirty="0">
                          <a:solidFill>
                            <a:srgbClr val="000000"/>
                          </a:solidFill>
                          <a:latin typeface="Trebuchet MS"/>
                        </a:rPr>
                        <a:t>Allocate</a:t>
                      </a:r>
                      <a:endParaRPr lang="en-US" sz="1800" b="0" strike="noStrike" spc="-1" dirty="0">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zh-CN" altLang="en-US" sz="1800" b="0" strike="noStrike" spc="-1" dirty="0">
                          <a:solidFill>
                            <a:srgbClr val="000000"/>
                          </a:solidFill>
                          <a:latin typeface="Trebuchet MS"/>
                        </a:rPr>
                        <a:t>从宿主复制到设备</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Host to Device</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zh-CN" altLang="en-US" sz="1800" b="0" strike="noStrike" spc="-1" dirty="0">
                          <a:solidFill>
                            <a:srgbClr val="000000"/>
                          </a:solidFill>
                          <a:latin typeface="Trebuchet MS"/>
                        </a:rPr>
                        <a:t>从设备复制到宿主</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Device to Host</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dirty="0">
                          <a:solidFill>
                            <a:srgbClr val="000000"/>
                          </a:solidFill>
                          <a:latin typeface="Courier New Bold"/>
                        </a:rPr>
                        <a:t>cl::copy(</a:t>
                      </a:r>
                      <a:r>
                        <a:rPr lang="en-US" sz="1400" b="1" strike="noStrike" spc="-1" dirty="0" err="1">
                          <a:solidFill>
                            <a:srgbClr val="000000"/>
                          </a:solidFill>
                          <a:latin typeface="Courier New Bold"/>
                        </a:rPr>
                        <a:t>d_x</a:t>
                      </a:r>
                      <a:r>
                        <a:rPr lang="en-US" sz="1400" b="1" strike="noStrike" spc="-1" dirty="0">
                          <a:solidFill>
                            <a:srgbClr val="000000"/>
                          </a:solidFill>
                          <a:latin typeface="Courier New Bold"/>
                        </a:rPr>
                        <a:t>, </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begin(</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 end(</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pPr>
                      <a:endParaRPr lang="en-US" sz="1400" b="0" strike="noStrike" spc="-1" dirty="0">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zh-CN" altLang="en-US" sz="3600" b="0" strike="noStrike" spc="-1" dirty="0">
                <a:solidFill>
                  <a:srgbClr val="000000"/>
                </a:solidFill>
                <a:latin typeface="Trebuchet MS"/>
              </a:rPr>
              <a:t>声明动态本地</a:t>
            </a:r>
            <a:r>
              <a:rPr lang="en-US" altLang="zh-CN" sz="3600" b="0" strike="noStrike" spc="-1" dirty="0">
                <a:solidFill>
                  <a:srgbClr val="000000"/>
                </a:solidFill>
                <a:latin typeface="Trebuchet MS"/>
              </a:rPr>
              <a:t>/</a:t>
            </a:r>
            <a:r>
              <a:rPr lang="zh-CN" altLang="en-US" sz="3600" b="0" strike="noStrike" spc="-1" dirty="0">
                <a:solidFill>
                  <a:srgbClr val="000000"/>
                </a:solidFill>
                <a:latin typeface="Trebuchet MS"/>
              </a:rPr>
              <a:t>共享内存</a:t>
            </a:r>
            <a:endParaRPr lang="en-US" sz="3600" b="0" strike="noStrike" spc="-1" dirty="0">
              <a:solidFill>
                <a:srgbClr val="000000"/>
              </a:solidFill>
              <a:latin typeface="Trebuchet MS"/>
            </a:endParaRPr>
          </a:p>
          <a:p>
            <a:pPr algn="ctr">
              <a:lnSpc>
                <a:spcPct val="100000"/>
              </a:lnSpc>
            </a:pPr>
            <a:r>
              <a:rPr lang="en-US" sz="3600" b="0" strike="noStrike" spc="-1" dirty="0">
                <a:solidFill>
                  <a:srgbClr val="000000"/>
                </a:solidFill>
                <a:latin typeface="Trebuchet MS"/>
              </a:rPr>
              <a:t>Declaring dynamic local/shared memory</a:t>
            </a:r>
            <a:endParaRPr lang="en-US" sz="3600" b="0" strike="noStrike" spc="-1" dirty="0">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b="0" strike="noStrike" spc="-1" dirty="0">
                <a:solidFill>
                  <a:srgbClr val="000000"/>
                </a:solidFill>
                <a:latin typeface="Trebuchet MS"/>
              </a:rPr>
              <a:t>在核函数源代码中将一个数组（</a:t>
            </a:r>
            <a:r>
              <a:rPr lang="en-US" altLang="zh-CN" sz="2000" b="0" strike="noStrike" spc="-1" dirty="0">
                <a:solidFill>
                  <a:srgbClr val="000000"/>
                </a:solidFill>
                <a:latin typeface="Trebuchet MS"/>
              </a:rPr>
              <a:t>array</a:t>
            </a:r>
            <a:r>
              <a:rPr lang="zh-CN" altLang="en-US" sz="2000" b="0" strike="noStrike" spc="-1" dirty="0">
                <a:solidFill>
                  <a:srgbClr val="000000"/>
                </a:solidFill>
                <a:latin typeface="Trebuchet MS"/>
              </a:rPr>
              <a:t>）定义为</a:t>
            </a:r>
            <a:r>
              <a:rPr lang="en-US" sz="2000" b="0" strike="noStrike" spc="-1" dirty="0">
                <a:solidFill>
                  <a:srgbClr val="000000"/>
                </a:solidFill>
                <a:latin typeface="Trebuchet MS"/>
              </a:rPr>
              <a:t> extern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__shared__ </a:t>
            </a:r>
            <a:r>
              <a:rPr lang="en-US" sz="2000" b="1" strike="noStrike" spc="-1" dirty="0">
                <a:solidFill>
                  <a:srgbClr val="C0504D"/>
                </a:solidFill>
                <a:latin typeface="Courier New Bold"/>
              </a:rPr>
              <a:t>int </a:t>
            </a:r>
            <a:r>
              <a:rPr lang="en-US" sz="2000" b="1" strike="noStrike" spc="-1" dirty="0">
                <a:solidFill>
                  <a:srgbClr val="000000"/>
                </a:solidFill>
                <a:latin typeface="Courier New Bold"/>
              </a:rPr>
              <a:t>array[];</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执行核函数时，指定第三个参数作为共享内存的字节数</a:t>
            </a:r>
            <a:r>
              <a:rPr lang="zh-CN" altLang="en-US" sz="2000" spc="-1" dirty="0">
                <a:solidFill>
                  <a:srgbClr val="000000"/>
                </a:solidFill>
                <a:latin typeface="Trebuchet MS"/>
              </a:rPr>
              <a:t>（</a:t>
            </a:r>
            <a:r>
              <a:rPr lang="en-US" altLang="zh-CN" sz="2000" spc="-1" dirty="0">
                <a:solidFill>
                  <a:srgbClr val="000000"/>
                </a:solidFill>
                <a:latin typeface="Trebuchet MS"/>
              </a:rPr>
              <a:t>size of bytes</a:t>
            </a:r>
            <a:r>
              <a:rPr lang="zh-CN" altLang="en-US" sz="2000" spc="-1" dirty="0">
                <a:solidFill>
                  <a:srgbClr val="000000"/>
                </a:solidFill>
                <a:latin typeface="Trebuchet MS"/>
              </a:rPr>
              <a:t>）</a:t>
            </a:r>
            <a:endParaRPr lang="en-US" sz="2000" b="0" strike="noStrike" spc="-1" dirty="0">
              <a:latin typeface="Arial"/>
            </a:endParaRPr>
          </a:p>
          <a:p>
            <a:pPr>
              <a:lnSpc>
                <a:spcPct val="100000"/>
              </a:lnSpc>
              <a:spcBef>
                <a:spcPts val="400"/>
              </a:spcBef>
            </a:pPr>
            <a:r>
              <a:rPr lang="en-US" sz="2000" b="1" strike="noStrike" spc="-1" dirty="0" err="1">
                <a:solidFill>
                  <a:srgbClr val="000000"/>
                </a:solidFill>
                <a:latin typeface="Courier New Bold"/>
              </a:rPr>
              <a:t>func</a:t>
            </a:r>
            <a:r>
              <a:rPr lang="en-US" sz="2000" b="1" strike="noStrike" spc="-1" dirty="0">
                <a:solidFill>
                  <a:srgbClr val="4F81BD"/>
                </a:solidFill>
                <a:latin typeface="Courier New Bold"/>
              </a:rPr>
              <a:t>&lt;&lt;&lt;</a:t>
            </a:r>
            <a:r>
              <a:rPr lang="en-US" sz="2000" b="1" strike="noStrike" spc="-1" dirty="0" err="1">
                <a:solidFill>
                  <a:srgbClr val="000000"/>
                </a:solidFill>
                <a:latin typeface="Courier New Bold"/>
              </a:rPr>
              <a:t>num_blocks</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num_threads_per_block</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shared_mem_size</a:t>
            </a:r>
            <a:r>
              <a:rPr lang="en-US" sz="2000" b="1" strike="noStrike" spc="-1" dirty="0">
                <a:solidFill>
                  <a:srgbClr val="4F81BD"/>
                </a:solidFill>
                <a:latin typeface="Courier New Bold"/>
              </a:rPr>
              <a:t>&gt;&gt;&gt;</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args</a:t>
            </a:r>
            <a:r>
              <a:rPr lang="en-US" sz="2000" b="1" strike="noStrike" spc="-1" dirty="0">
                <a:solidFill>
                  <a:srgbClr val="000000"/>
                </a:solidFill>
                <a:latin typeface="Courier New Bold"/>
              </a:rPr>
              <a:t>);</a:t>
            </a:r>
            <a:endParaRPr lang="en-US" sz="2000" b="0" strike="noStrike" spc="-1" dirty="0">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457200" indent="-456480">
              <a:lnSpc>
                <a:spcPct val="100000"/>
              </a:lnSpc>
              <a:spcBef>
                <a:spcPts val="400"/>
              </a:spcBef>
              <a:buClr>
                <a:srgbClr val="000000"/>
              </a:buClr>
              <a:buFont typeface="Trebuchet MS"/>
              <a:buAutoNum type="arabicPeriod"/>
            </a:pPr>
            <a:r>
              <a:rPr lang="zh-CN" altLang="en-US" sz="2000" b="0" strike="noStrike" spc="-1" dirty="0">
                <a:solidFill>
                  <a:srgbClr val="000000"/>
                </a:solidFill>
                <a:latin typeface="Trebuchet MS"/>
              </a:rPr>
              <a:t>核函数接收一个局部数组作为参数（</a:t>
            </a:r>
            <a:r>
              <a:rPr lang="en-US" altLang="zh-CN" sz="2000" b="0" strike="noStrike" spc="-1" dirty="0">
                <a:solidFill>
                  <a:srgbClr val="000000"/>
                </a:solidFill>
                <a:latin typeface="Trebuchet MS"/>
              </a:rPr>
              <a:t>argument</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400"/>
              </a:spcBef>
            </a:pPr>
            <a:r>
              <a:rPr lang="en-US" sz="2000" b="0" strike="noStrike" spc="-1" dirty="0">
                <a:solidFill>
                  <a:srgbClr val="9BBB59"/>
                </a:solidFill>
                <a:latin typeface="Trebuchet MS"/>
              </a:rPr>
              <a:t>    </a:t>
            </a:r>
            <a:r>
              <a:rPr lang="en-US" sz="1800" b="1" strike="noStrike" spc="-1" dirty="0">
                <a:solidFill>
                  <a:srgbClr val="8064A2"/>
                </a:solidFill>
                <a:latin typeface="Courier New Bold"/>
              </a:rPr>
              <a:t>__kernel </a:t>
            </a:r>
            <a:r>
              <a:rPr lang="en-US" sz="1800" b="1" strike="noStrike" spc="-1" dirty="0">
                <a:solidFill>
                  <a:srgbClr val="C0504D"/>
                </a:solidFill>
                <a:latin typeface="Courier New Bold"/>
              </a:rPr>
              <a:t>void</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__local</a:t>
            </a:r>
            <a:r>
              <a:rPr lang="en-US" sz="1800" b="1" strike="noStrike" spc="-1" dirty="0">
                <a:solidFill>
                  <a:srgbClr val="9BBB59"/>
                </a:solidFill>
                <a:latin typeface="Courier New Bold"/>
              </a:rPr>
              <a:t> </a:t>
            </a:r>
            <a:r>
              <a:rPr lang="en-US" sz="1800" b="1" strike="noStrike" spc="-1" dirty="0">
                <a:solidFill>
                  <a:srgbClr val="C0504D"/>
                </a:solidFill>
                <a:latin typeface="Courier New Bold"/>
              </a:rPr>
              <a:t>int </a:t>
            </a:r>
            <a:r>
              <a:rPr lang="en-US" sz="1800" b="1" strike="noStrike" spc="-1" dirty="0">
                <a:solidFill>
                  <a:srgbClr val="000000"/>
                </a:solidFill>
                <a:latin typeface="Courier New Bold"/>
              </a:rPr>
              <a:t>*array)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定义一个局部内存核函数（</a:t>
            </a:r>
            <a:r>
              <a:rPr lang="en-US" altLang="zh-CN" sz="2000" spc="-1" dirty="0">
                <a:solidFill>
                  <a:srgbClr val="000000"/>
                </a:solidFill>
                <a:latin typeface="Trebuchet MS"/>
              </a:rPr>
              <a:t> local memory kernel </a:t>
            </a:r>
            <a:r>
              <a:rPr lang="zh-CN" altLang="en-US" sz="2000" b="0" strike="noStrike" spc="-1" dirty="0">
                <a:solidFill>
                  <a:srgbClr val="000000"/>
                </a:solidFill>
                <a:latin typeface="Trebuchet MS"/>
              </a:rPr>
              <a:t>），参数为正确的规模（</a:t>
            </a:r>
            <a:r>
              <a:rPr lang="en-US" altLang="zh-CN" sz="2000" spc="-1" dirty="0">
                <a:solidFill>
                  <a:srgbClr val="000000"/>
                </a:solidFill>
                <a:latin typeface="Trebuchet MS"/>
              </a:rPr>
              <a:t> kernel argument of the right size</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360"/>
              </a:spcBef>
            </a:pPr>
            <a:r>
              <a:rPr lang="en-US" sz="1800" b="1" strike="noStrike" spc="-1" dirty="0">
                <a:solidFill>
                  <a:srgbClr val="000000"/>
                </a:solidFill>
                <a:latin typeface="Courier New Bold"/>
              </a:rPr>
              <a:t>cl::</a:t>
            </a:r>
            <a:r>
              <a:rPr lang="en-US" sz="1800" b="1" strike="noStrike" spc="-1" dirty="0" err="1">
                <a:solidFill>
                  <a:srgbClr val="000000"/>
                </a:solidFill>
                <a:latin typeface="Courier New Bold"/>
              </a:rPr>
              <a:t>LocalSpaceArg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localmem</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cl::Local(</a:t>
            </a:r>
            <a:r>
              <a:rPr lang="en-US" sz="1800" b="1" strike="noStrike" spc="-1" dirty="0" err="1">
                <a:solidFill>
                  <a:srgbClr val="000000"/>
                </a:solidFill>
                <a:latin typeface="Courier New Bold"/>
              </a:rPr>
              <a:t>shared_mem_size</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343080" indent="-342360">
              <a:lnSpc>
                <a:spcPct val="100000"/>
              </a:lnSpc>
              <a:spcBef>
                <a:spcPts val="400"/>
              </a:spcBef>
              <a:buClr>
                <a:srgbClr val="000000"/>
              </a:buClr>
              <a:buFont typeface="Trebuchet MS"/>
              <a:buAutoNum type="arabicPeriod" startAt="3"/>
            </a:pPr>
            <a:r>
              <a:rPr lang="zh-CN" altLang="en-US" sz="2000" b="0" strike="noStrike" spc="-1" dirty="0">
                <a:solidFill>
                  <a:srgbClr val="000000"/>
                </a:solidFill>
                <a:latin typeface="Trebuchet MS"/>
              </a:rPr>
              <a:t>将参数（</a:t>
            </a:r>
            <a:r>
              <a:rPr lang="en-US" altLang="zh-CN" sz="2000" b="0" strike="noStrike" spc="-1" dirty="0">
                <a:solidFill>
                  <a:srgbClr val="000000"/>
                </a:solidFill>
                <a:latin typeface="Trebuchet MS"/>
              </a:rPr>
              <a:t>argument</a:t>
            </a:r>
            <a:r>
              <a:rPr lang="zh-CN" altLang="en-US" sz="2000" b="0" strike="noStrike" spc="-1" dirty="0">
                <a:solidFill>
                  <a:srgbClr val="000000"/>
                </a:solidFill>
                <a:latin typeface="Trebuchet MS"/>
              </a:rPr>
              <a:t>）传递给核函数调用（</a:t>
            </a:r>
            <a:r>
              <a:rPr lang="en-US" altLang="zh-CN" sz="2000" spc="-1" dirty="0">
                <a:solidFill>
                  <a:srgbClr val="000000"/>
                </a:solidFill>
                <a:latin typeface="Trebuchet MS"/>
              </a:rPr>
              <a:t> kernel invocation </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360"/>
              </a:spcBef>
            </a:pP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EnqueueArgs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localmem</a:t>
            </a:r>
            <a:r>
              <a:rPr lang="en-US" sz="1800" b="1" strike="noStrike" spc="-1" dirty="0">
                <a:solidFill>
                  <a:srgbClr val="000000"/>
                </a:solidFill>
                <a:latin typeface="Courier New Bold"/>
              </a:rPr>
              <a:t>);</a:t>
            </a:r>
            <a:endParaRPr lang="en-US" sz="1800" b="0" strike="noStrike" spc="-1" dirty="0">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zh-CN" altLang="en-US" sz="3600" spc="-1" dirty="0">
                <a:solidFill>
                  <a:srgbClr val="000000"/>
                </a:solidFill>
                <a:latin typeface="Trebuchet MS"/>
              </a:rPr>
              <a:t>声明动态本地</a:t>
            </a:r>
            <a:r>
              <a:rPr lang="en-US" altLang="zh-CN" sz="3600" spc="-1" dirty="0">
                <a:solidFill>
                  <a:srgbClr val="000000"/>
                </a:solidFill>
                <a:latin typeface="Trebuchet MS"/>
              </a:rPr>
              <a:t>/</a:t>
            </a:r>
            <a:r>
              <a:rPr lang="zh-CN" altLang="en-US" sz="3600" spc="-1" dirty="0">
                <a:solidFill>
                  <a:srgbClr val="000000"/>
                </a:solidFill>
                <a:latin typeface="Trebuchet MS"/>
              </a:rPr>
              <a:t>共享内存</a:t>
            </a:r>
            <a:endParaRPr lang="en-US" altLang="zh-CN" sz="3600" spc="-1" dirty="0">
              <a:solidFill>
                <a:srgbClr val="000000"/>
              </a:solidFill>
              <a:latin typeface="Trebuchet MS"/>
            </a:endParaRPr>
          </a:p>
          <a:p>
            <a:pPr algn="ctr">
              <a:lnSpc>
                <a:spcPct val="100000"/>
              </a:lnSpc>
            </a:pPr>
            <a:r>
              <a:rPr lang="en-US" altLang="zh-CN" sz="3600" spc="-1" dirty="0">
                <a:solidFill>
                  <a:srgbClr val="000000"/>
                </a:solidFill>
                <a:latin typeface="Trebuchet MS"/>
              </a:rPr>
              <a:t>Declaring dynamic local/shared memory</a:t>
            </a:r>
            <a:endParaRPr lang="en-US" altLang="zh-CN" sz="3600" spc="-1" dirty="0"/>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spc="-1" dirty="0">
                <a:solidFill>
                  <a:srgbClr val="000000"/>
                </a:solidFill>
                <a:latin typeface="Trebuchet MS"/>
              </a:rPr>
              <a:t>在核函数源代码中将一个数组（</a:t>
            </a:r>
            <a:r>
              <a:rPr lang="en-US" altLang="zh-CN" sz="2000" spc="-1" dirty="0">
                <a:solidFill>
                  <a:srgbClr val="000000"/>
                </a:solidFill>
                <a:latin typeface="Trebuchet MS"/>
              </a:rPr>
              <a:t>array</a:t>
            </a:r>
            <a:r>
              <a:rPr lang="zh-CN" altLang="en-US" sz="2000" spc="-1" dirty="0">
                <a:solidFill>
                  <a:srgbClr val="000000"/>
                </a:solidFill>
                <a:latin typeface="Trebuchet MS"/>
              </a:rPr>
              <a:t>）定义为</a:t>
            </a:r>
            <a:r>
              <a:rPr lang="en-US" altLang="zh-CN" sz="2000" spc="-1" dirty="0">
                <a:solidFill>
                  <a:srgbClr val="000000"/>
                </a:solidFill>
                <a:latin typeface="Trebuchet MS"/>
              </a:rPr>
              <a:t> extern</a:t>
            </a:r>
            <a:endParaRPr lang="en-US" altLang="zh-CN" sz="2000" spc="-1" dirty="0"/>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__shared__ </a:t>
            </a:r>
            <a:r>
              <a:rPr lang="en-US" sz="2000" b="1" strike="noStrike" spc="-1" dirty="0">
                <a:solidFill>
                  <a:srgbClr val="C0504D"/>
                </a:solidFill>
                <a:latin typeface="Courier New Bold"/>
              </a:rPr>
              <a:t>int </a:t>
            </a:r>
            <a:r>
              <a:rPr lang="en-US" sz="2000" b="1" strike="noStrike" spc="-1" dirty="0">
                <a:solidFill>
                  <a:srgbClr val="000000"/>
                </a:solidFill>
                <a:latin typeface="Courier New Bold"/>
              </a:rPr>
              <a:t>array[];</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spc="-1" dirty="0">
                <a:solidFill>
                  <a:srgbClr val="000000"/>
                </a:solidFill>
                <a:latin typeface="Trebuchet MS"/>
              </a:rPr>
              <a:t>执行核函数时，指定第三个参数作为共享内存的字节数（</a:t>
            </a:r>
            <a:r>
              <a:rPr lang="en-US" altLang="zh-CN" sz="2000" spc="-1" dirty="0">
                <a:solidFill>
                  <a:srgbClr val="000000"/>
                </a:solidFill>
                <a:latin typeface="Trebuchet MS"/>
              </a:rPr>
              <a:t>size of bytes</a:t>
            </a:r>
            <a:r>
              <a:rPr lang="zh-CN" altLang="en-US" sz="2000" spc="-1" dirty="0">
                <a:solidFill>
                  <a:srgbClr val="000000"/>
                </a:solidFill>
                <a:latin typeface="Trebuchet MS"/>
              </a:rPr>
              <a:t>）</a:t>
            </a:r>
            <a:endParaRPr lang="en-US" altLang="zh-CN" sz="2000" spc="-1" dirty="0"/>
          </a:p>
          <a:p>
            <a:pPr>
              <a:lnSpc>
                <a:spcPct val="100000"/>
              </a:lnSpc>
              <a:spcBef>
                <a:spcPts val="400"/>
              </a:spcBef>
            </a:pPr>
            <a:endParaRPr lang="en-US" sz="2000" b="0" strike="noStrike" spc="-1" dirty="0">
              <a:latin typeface="Arial"/>
            </a:endParaRPr>
          </a:p>
          <a:p>
            <a:pPr>
              <a:lnSpc>
                <a:spcPct val="100000"/>
              </a:lnSpc>
              <a:spcBef>
                <a:spcPts val="400"/>
              </a:spcBef>
            </a:pPr>
            <a:r>
              <a:rPr lang="en-US" sz="2000" b="1" strike="noStrike" spc="-1" dirty="0" err="1">
                <a:solidFill>
                  <a:srgbClr val="000000"/>
                </a:solidFill>
                <a:latin typeface="Courier New Bold"/>
              </a:rPr>
              <a:t>func</a:t>
            </a:r>
            <a:r>
              <a:rPr lang="en-US" sz="2000" b="1" strike="noStrike" spc="-1" dirty="0">
                <a:solidFill>
                  <a:srgbClr val="4F81BD"/>
                </a:solidFill>
                <a:latin typeface="Courier New Bold"/>
              </a:rPr>
              <a:t>&lt;&lt;&lt;</a:t>
            </a:r>
            <a:r>
              <a:rPr lang="en-US" sz="2000" b="1" strike="noStrike" spc="-1" dirty="0" err="1">
                <a:solidFill>
                  <a:srgbClr val="000000"/>
                </a:solidFill>
                <a:latin typeface="Courier New Bold"/>
              </a:rPr>
              <a:t>num_blocks</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num_threads_per_block</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shared_mem_size</a:t>
            </a:r>
            <a:r>
              <a:rPr lang="en-US" sz="2000" b="1" strike="noStrike" spc="-1" dirty="0">
                <a:solidFill>
                  <a:srgbClr val="4F81BD"/>
                </a:solidFill>
                <a:latin typeface="Courier New Bold"/>
              </a:rPr>
              <a:t>&gt;&gt;&gt;</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args</a:t>
            </a:r>
            <a:r>
              <a:rPr lang="en-US" sz="2000" b="1" strike="noStrike" spc="-1" dirty="0">
                <a:solidFill>
                  <a:srgbClr val="000000"/>
                </a:solidFill>
                <a:latin typeface="Courier New Bold"/>
              </a:rPr>
              <a:t>);</a:t>
            </a:r>
            <a:endParaRPr lang="en-US" sz="2000" b="0" strike="noStrike" spc="-1" dirty="0">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spc="-1" dirty="0">
                <a:solidFill>
                  <a:srgbClr val="000000"/>
                </a:solidFill>
                <a:latin typeface="Trebuchet MS"/>
              </a:rPr>
              <a:t>核函数接收一个局部数组作为参数（</a:t>
            </a:r>
            <a:r>
              <a:rPr lang="en-US" altLang="zh-CN" sz="2000" spc="-1" dirty="0">
                <a:solidFill>
                  <a:srgbClr val="000000"/>
                </a:solidFill>
                <a:latin typeface="Trebuchet MS"/>
              </a:rPr>
              <a:t>argument</a:t>
            </a:r>
            <a:r>
              <a:rPr lang="zh-CN" altLang="en-US" sz="2000" spc="-1" dirty="0">
                <a:solidFill>
                  <a:srgbClr val="000000"/>
                </a:solidFill>
                <a:latin typeface="Trebuchet MS"/>
              </a:rPr>
              <a:t>）</a:t>
            </a:r>
            <a:endParaRPr lang="en-US" altLang="zh-CN" sz="2000" spc="-1" dirty="0"/>
          </a:p>
          <a:p>
            <a:pPr>
              <a:lnSpc>
                <a:spcPct val="100000"/>
              </a:lnSpc>
              <a:spcBef>
                <a:spcPts val="400"/>
              </a:spcBef>
            </a:pPr>
            <a:r>
              <a:rPr lang="en-US" sz="2000" b="0" strike="noStrike" spc="-1" dirty="0">
                <a:solidFill>
                  <a:srgbClr val="9BBB59"/>
                </a:solidFill>
                <a:latin typeface="Trebuchet MS"/>
              </a:rPr>
              <a:t>    </a:t>
            </a:r>
            <a:r>
              <a:rPr lang="en-US" sz="1800" b="1" strike="noStrike" spc="-1" dirty="0">
                <a:solidFill>
                  <a:srgbClr val="8064A2"/>
                </a:solidFill>
                <a:latin typeface="Courier New Bold"/>
              </a:rPr>
              <a:t>__kernel </a:t>
            </a:r>
            <a:r>
              <a:rPr lang="en-US" sz="1800" b="1" strike="noStrike" spc="-1" dirty="0">
                <a:solidFill>
                  <a:srgbClr val="C0504D"/>
                </a:solidFill>
                <a:latin typeface="Courier New Bold"/>
              </a:rPr>
              <a:t>void</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__local</a:t>
            </a:r>
            <a:r>
              <a:rPr lang="en-US" sz="1800" b="1" strike="noStrike" spc="-1" dirty="0">
                <a:solidFill>
                  <a:srgbClr val="9BBB59"/>
                </a:solidFill>
                <a:latin typeface="Courier New Bold"/>
              </a:rPr>
              <a:t> </a:t>
            </a:r>
            <a:r>
              <a:rPr lang="en-US" sz="1800" b="1" strike="noStrike" spc="-1" dirty="0">
                <a:solidFill>
                  <a:srgbClr val="C0504D"/>
                </a:solidFill>
                <a:latin typeface="Courier New Bold"/>
              </a:rPr>
              <a:t>int </a:t>
            </a:r>
            <a:r>
              <a:rPr lang="en-US" sz="1800" b="1" strike="noStrike" spc="-1" dirty="0">
                <a:solidFill>
                  <a:srgbClr val="000000"/>
                </a:solidFill>
                <a:latin typeface="Courier New Bold"/>
              </a:rPr>
              <a:t>*array) {}</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设定核函数参数（</a:t>
            </a:r>
            <a:r>
              <a:rPr lang="en-US" altLang="zh-CN" sz="2000" spc="-1" dirty="0">
                <a:solidFill>
                  <a:srgbClr val="000000"/>
                </a:solidFill>
                <a:latin typeface="Trebuchet MS"/>
              </a:rPr>
              <a:t> kernel argument </a:t>
            </a:r>
            <a:r>
              <a:rPr lang="zh-CN" altLang="en-US" sz="2000" b="0" strike="noStrike" spc="-1" dirty="0">
                <a:solidFill>
                  <a:srgbClr val="000000"/>
                </a:solidFill>
                <a:latin typeface="Trebuchet MS"/>
              </a:rPr>
              <a:t>）来指定规模</a:t>
            </a:r>
            <a:endParaRPr lang="en-US" sz="2000" b="0" strike="noStrike" spc="-1" dirty="0">
              <a:latin typeface="Arial"/>
            </a:endParaRPr>
          </a:p>
          <a:p>
            <a:pPr>
              <a:lnSpc>
                <a:spcPct val="100000"/>
              </a:lnSpc>
              <a:spcBef>
                <a:spcPts val="400"/>
              </a:spcBef>
            </a:pPr>
            <a:endParaRPr lang="en-US" sz="2000" b="0" strike="noStrike" spc="-1" dirty="0">
              <a:latin typeface="Arial"/>
            </a:endParaRPr>
          </a:p>
          <a:p>
            <a:pPr>
              <a:lnSpc>
                <a:spcPct val="100000"/>
              </a:lnSpc>
              <a:spcBef>
                <a:spcPts val="360"/>
              </a:spcBef>
            </a:pPr>
            <a:r>
              <a:rPr lang="en-US" sz="1800" b="0" strike="noStrike" spc="-1" dirty="0">
                <a:solidFill>
                  <a:srgbClr val="000000"/>
                </a:solidFill>
                <a:latin typeface="Letter Gothic Std"/>
              </a:rPr>
              <a:t>  </a:t>
            </a:r>
            <a:r>
              <a:rPr lang="en-US" sz="1800" b="1" strike="noStrike" spc="-1" dirty="0" err="1">
                <a:solidFill>
                  <a:srgbClr val="17375E"/>
                </a:solidFill>
                <a:latin typeface="Courier New Bold"/>
              </a:rPr>
              <a:t>clSetKernelArg</a:t>
            </a:r>
            <a:r>
              <a:rPr lang="en-US" sz="1800" b="1" strike="noStrike" spc="-1" dirty="0">
                <a:solidFill>
                  <a:srgbClr val="000000"/>
                </a:solidFill>
                <a:latin typeface="Courier New Bold"/>
              </a:rPr>
              <a:t>(kernel, 0,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a:solidFill>
                  <a:srgbClr val="C0504D"/>
                </a:solidFill>
                <a:latin typeface="Courier New Bold"/>
              </a:rPr>
              <a:t>int</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num_elements</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NULL);</a:t>
            </a:r>
            <a:endParaRPr lang="en-US" sz="1800" b="0" strike="noStrike" spc="-1" dirty="0">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12954" y="23742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拆分工作任务</a:t>
            </a:r>
            <a:endParaRPr lang="en-US" altLang="zh-CN" sz="4400" b="0" strike="noStrike" spc="-1" dirty="0">
              <a:solidFill>
                <a:srgbClr val="000000"/>
              </a:solidFill>
              <a:latin typeface="Trebuchet MS"/>
            </a:endParaRPr>
          </a:p>
          <a:p>
            <a:pPr algn="ctr"/>
            <a:r>
              <a:rPr lang="en-US" altLang="zh-CN" spc="-1" dirty="0">
                <a:solidFill>
                  <a:srgbClr val="000000"/>
                </a:solidFill>
                <a:latin typeface="Trebuchet MS"/>
              </a:rPr>
              <a:t>Dividing up the work</a:t>
            </a:r>
            <a:endParaRPr lang="en-US" altLang="zh-CN" spc="-1" dirty="0"/>
          </a:p>
          <a:p>
            <a:pPr algn="ctr">
              <a:lnSpc>
                <a:spcPct val="100000"/>
              </a:lnSpc>
            </a:pPr>
            <a:endParaRPr lang="en-US" sz="4400" b="0" strike="noStrike" spc="-1" dirty="0">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将核函数提交队列（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指定线程块</a:t>
            </a:r>
            <a:r>
              <a:rPr lang="zh-CN" altLang="en-US" sz="2800" spc="-1" dirty="0">
                <a:solidFill>
                  <a:srgbClr val="000000"/>
                </a:solidFill>
                <a:latin typeface="Trebuchet MS"/>
              </a:rPr>
              <a:t>（</a:t>
            </a:r>
            <a:r>
              <a:rPr lang="en-US" altLang="zh-CN" sz="2800" spc="-1" dirty="0">
                <a:solidFill>
                  <a:srgbClr val="C0504D"/>
                </a:solidFill>
                <a:latin typeface="Trebuchet MS"/>
              </a:rPr>
              <a:t> thread blocks </a:t>
            </a:r>
            <a:r>
              <a:rPr lang="zh-CN" altLang="en-US" sz="2800" spc="-1" dirty="0">
                <a:solidFill>
                  <a:srgbClr val="000000"/>
                </a:solidFill>
                <a:latin typeface="Trebuchet MS"/>
              </a:rPr>
              <a:t>）</a:t>
            </a:r>
            <a:r>
              <a:rPr lang="zh-CN" altLang="en-US" sz="2800" b="0" strike="noStrike" spc="-1" dirty="0">
                <a:solidFill>
                  <a:srgbClr val="000000"/>
                </a:solidFill>
                <a:latin typeface="Trebuchet MS"/>
              </a:rPr>
              <a:t>的数目</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以及每个线程块中的线程数（</a:t>
            </a:r>
            <a:r>
              <a:rPr lang="en-US" altLang="zh-CN" sz="2800" spc="-1" dirty="0">
                <a:solidFill>
                  <a:srgbClr val="F79646"/>
                </a:solidFill>
                <a:latin typeface="Trebuchet MS"/>
              </a:rPr>
              <a:t> threads per block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指定问题规模（</a:t>
            </a:r>
            <a:r>
              <a:rPr lang="en-US" altLang="zh-CN" sz="2800" spc="-1" dirty="0">
                <a:solidFill>
                  <a:srgbClr val="4F81BD"/>
                </a:solidFill>
                <a:latin typeface="Trebuchet MS"/>
              </a:rPr>
              <a:t> problem size</a:t>
            </a:r>
            <a:r>
              <a:rPr lang="en-US" altLang="zh-CN" sz="2800" spc="-1" dirty="0">
                <a:solidFill>
                  <a:srgbClr val="000000"/>
                </a:solidFill>
                <a:latin typeface="Trebuchet MS"/>
              </a:rPr>
              <a:t> </a:t>
            </a:r>
            <a:r>
              <a:rPr lang="zh-CN" altLang="en-US" sz="2800" b="0" strike="noStrike" spc="-1" dirty="0">
                <a:solidFill>
                  <a:srgbClr val="000000"/>
                </a:solidFill>
                <a:latin typeface="Trebuchet MS"/>
              </a:rPr>
              <a:t>）以及每个工作组中的工作项个数（</a:t>
            </a:r>
            <a:r>
              <a:rPr lang="en-US" altLang="zh-CN" sz="2800" spc="-1" dirty="0">
                <a:solidFill>
                  <a:srgbClr val="F79646"/>
                </a:solidFill>
                <a:latin typeface="Trebuchet MS"/>
              </a:rPr>
              <a:t> work-items per work-group</a:t>
            </a:r>
            <a:r>
              <a:rPr lang="zh-CN" altLang="en-US" sz="2800" spc="-1" dirty="0">
                <a:solidFill>
                  <a:srgbClr val="F79646"/>
                </a:solidFill>
                <a:latin typeface="Trebuchet MS"/>
              </a:rPr>
              <a:t>，</a:t>
            </a:r>
            <a:r>
              <a:rPr lang="zh-CN" altLang="en-US" sz="2800" b="0" strike="noStrike" spc="-1" dirty="0">
                <a:solidFill>
                  <a:srgbClr val="000000"/>
                </a:solidFill>
                <a:latin typeface="Trebuchet MS"/>
              </a:rPr>
              <a:t>可选）</a:t>
            </a:r>
            <a:endParaRPr lang="en-US" sz="2800" b="0" strike="noStrike" spc="-1" dirty="0">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661360" y="47952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4F81BD"/>
                </a:solidFill>
                <a:latin typeface="Trebuchet MS"/>
                <a:ea typeface="DejaVu Sans"/>
              </a:rPr>
              <a:t>问题规模</a:t>
            </a:r>
            <a:endParaRPr lang="en-US" altLang="zh-CN" sz="1800" b="0" strike="noStrike" spc="-1" dirty="0">
              <a:solidFill>
                <a:srgbClr val="4F81BD"/>
              </a:solidFill>
              <a:latin typeface="Trebuchet MS"/>
              <a:ea typeface="DejaVu Sans"/>
            </a:endParaRPr>
          </a:p>
          <a:p>
            <a:pPr>
              <a:lnSpc>
                <a:spcPct val="100000"/>
              </a:lnSpc>
            </a:pPr>
            <a:r>
              <a:rPr lang="en-US" sz="1800" b="0" strike="noStrike" spc="-1" dirty="0">
                <a:solidFill>
                  <a:srgbClr val="4F81BD"/>
                </a:solidFill>
                <a:latin typeface="Trebuchet MS"/>
                <a:ea typeface="DejaVu Sans"/>
              </a:rPr>
              <a:t>Problem size</a:t>
            </a:r>
            <a:endParaRPr lang="en-US" sz="1800" b="0" strike="noStrike" spc="-1" dirty="0">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工作项</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Work-item</a:t>
            </a:r>
            <a:endParaRPr lang="en-US" sz="1800" b="0" strike="noStrike" spc="-1" dirty="0">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线程</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Thread</a:t>
            </a:r>
            <a:endParaRPr lang="en-US" sz="1800" b="0" strike="noStrike" spc="-1" dirty="0">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线程块</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Thread block</a:t>
            </a:r>
            <a:endParaRPr lang="en-US" sz="1800" b="0" strike="noStrike" spc="-1" dirty="0">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工作组</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Work-group</a:t>
            </a:r>
            <a:endParaRPr lang="en-US" sz="1800" b="0" strike="noStrike" spc="-1" dirty="0">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zh-CN" altLang="en-US" sz="3600" spc="-1" dirty="0">
                <a:solidFill>
                  <a:srgbClr val="000000"/>
                </a:solidFill>
                <a:latin typeface="Trebuchet MS"/>
              </a:rPr>
              <a:t>将核函数提交队列（</a:t>
            </a:r>
            <a:r>
              <a:rPr lang="en-US" altLang="zh-CN" sz="3600" spc="-1" dirty="0">
                <a:solidFill>
                  <a:srgbClr val="000000"/>
                </a:solidFill>
                <a:latin typeface="Trebuchet MS"/>
              </a:rPr>
              <a:t>enqueue</a:t>
            </a:r>
            <a:r>
              <a:rPr lang="zh-CN" altLang="en-US" sz="3600" spc="-1" dirty="0">
                <a:solidFill>
                  <a:srgbClr val="000000"/>
                </a:solidFill>
                <a:latin typeface="Trebuchet MS"/>
              </a:rPr>
              <a:t>）</a:t>
            </a:r>
            <a:r>
              <a:rPr lang="en-US" sz="3600" b="0" strike="noStrike" spc="-1" dirty="0">
                <a:solidFill>
                  <a:srgbClr val="000000"/>
                </a:solidFill>
                <a:latin typeface="Trebuchet MS"/>
              </a:rPr>
              <a:t>(C)</a:t>
            </a:r>
            <a:endParaRPr lang="en-US" sz="3600" b="0" strike="noStrike" spc="-1" dirty="0">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zh-CN" altLang="en-US" sz="3600" spc="-1" dirty="0">
                <a:solidFill>
                  <a:srgbClr val="000000"/>
                </a:solidFill>
                <a:latin typeface="Trebuchet MS"/>
              </a:rPr>
              <a:t>将核函数提交队列（</a:t>
            </a:r>
            <a:r>
              <a:rPr lang="en-US" altLang="zh-CN" sz="3600" spc="-1" dirty="0">
                <a:solidFill>
                  <a:srgbClr val="000000"/>
                </a:solidFill>
                <a:latin typeface="Trebuchet MS"/>
              </a:rPr>
              <a:t>enqueue</a:t>
            </a:r>
            <a:r>
              <a:rPr lang="zh-CN" altLang="en-US" sz="3600" spc="-1" dirty="0">
                <a:solidFill>
                  <a:srgbClr val="000000"/>
                </a:solidFill>
                <a:latin typeface="Trebuchet MS"/>
              </a:rPr>
              <a:t>）</a:t>
            </a:r>
            <a:r>
              <a:rPr lang="en-US" sz="3600" b="0" strike="noStrike" spc="-1" dirty="0">
                <a:solidFill>
                  <a:srgbClr val="000000"/>
                </a:solidFill>
                <a:latin typeface="Trebuchet MS"/>
              </a:rPr>
              <a:t>(C++)</a:t>
            </a:r>
            <a:endParaRPr lang="en-US" sz="3600" b="0" strike="noStrike" spc="-1" dirty="0">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索引工作</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Indexing work</a:t>
            </a:r>
            <a:endParaRPr lang="en-US" sz="3200" b="0" strike="noStrike" spc="-1" dirty="0">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核函数中的差异</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Differences in kernels</a:t>
            </a:r>
            <a:endParaRPr lang="en-US" sz="3200" b="0" strike="noStrike" spc="-1" dirty="0">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从哪里找到核函数？</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输入一个字符串</a:t>
            </a:r>
            <a:r>
              <a:rPr lang="en-US" sz="2800" b="0" strike="noStrike" spc="-1" dirty="0">
                <a:solidFill>
                  <a:srgbClr val="000000"/>
                </a:solidFill>
                <a:latin typeface="Trebuchet MS"/>
              </a:rPr>
              <a:t>(const char *)</a:t>
            </a:r>
            <a:r>
              <a:rPr lang="zh-CN" altLang="en-US" sz="2800" b="0" strike="noStrike" spc="-1" dirty="0">
                <a:solidFill>
                  <a:srgbClr val="000000"/>
                </a:solidFill>
                <a:latin typeface="Trebuchet MS"/>
              </a:rPr>
              <a:t>，或者读取一个文件来加载</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）中的一个函数</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标记一个核函数（</a:t>
            </a:r>
            <a:r>
              <a:rPr lang="en-US" altLang="zh-CN" sz="3200" spc="-1" dirty="0">
                <a:solidFill>
                  <a:srgbClr val="000000"/>
                </a:solidFill>
                <a:latin typeface="Trebuchet MS"/>
              </a:rPr>
              <a:t> Denoting a kernel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__kernel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__global__</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什么时候编译核函数</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运行的时候（</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宿主代码编译的时候（</a:t>
            </a:r>
            <a:r>
              <a:rPr lang="en-US" altLang="zh-CN" sz="2800" spc="-1" dirty="0">
                <a:solidFill>
                  <a:srgbClr val="000000"/>
                </a:solidFill>
                <a:latin typeface="Trebuchet MS"/>
              </a:rPr>
              <a:t> with compilation of host code </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宿主代码</a:t>
            </a:r>
            <a:endParaRPr lang="en-US" sz="4400" b="0" strike="noStrike" spc="-1" dirty="0">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默认情况下 </a:t>
            </a:r>
            <a:r>
              <a:rPr lang="en-US" sz="3200" b="0" strike="noStrike" spc="-1" dirty="0">
                <a:solidFill>
                  <a:srgbClr val="000000"/>
                </a:solidFill>
                <a:latin typeface="Trebuchet MS"/>
              </a:rPr>
              <a:t>CUDA </a:t>
            </a:r>
            <a:r>
              <a:rPr lang="zh-CN" altLang="en-US" sz="3200" b="0" strike="noStrike" spc="-1" dirty="0">
                <a:solidFill>
                  <a:srgbClr val="000000"/>
                </a:solidFill>
                <a:latin typeface="Trebuchet MS"/>
              </a:rPr>
              <a:t>自动初始化 </a:t>
            </a:r>
            <a:r>
              <a:rPr lang="en-US" altLang="zh-CN" sz="3200" b="0" strike="noStrike" spc="-1" dirty="0">
                <a:solidFill>
                  <a:srgbClr val="000000"/>
                </a:solidFill>
                <a:latin typeface="Trebuchet MS"/>
              </a:rPr>
              <a:t>GPU</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如果你需要其他更复杂的事情，比如多个</a:t>
            </a:r>
            <a:r>
              <a:rPr lang="en-US" altLang="zh-CN" sz="2800" spc="-1" dirty="0">
                <a:solidFill>
                  <a:srgbClr val="000000"/>
                </a:solidFill>
                <a:latin typeface="Trebuchet MS"/>
              </a:rPr>
              <a:t> GPU </a:t>
            </a:r>
            <a:r>
              <a:rPr lang="zh-CN" altLang="en-US" sz="2800" spc="-1" dirty="0">
                <a:solidFill>
                  <a:srgbClr val="000000"/>
                </a:solidFill>
                <a:latin typeface="Trebuchet MS"/>
              </a:rPr>
              <a:t>设备之类的，需要自己手动调整</a:t>
            </a:r>
            <a:endParaRPr lang="en-US" sz="2800" b="0" strike="noStrike" spc="-1" dirty="0">
              <a:solidFill>
                <a:srgbClr val="000000"/>
              </a:solidFill>
              <a:latin typeface="Trebuchet MS"/>
            </a:endParaRPr>
          </a:p>
          <a:p>
            <a:pPr marL="457920" lvl="1">
              <a:lnSpc>
                <a:spcPct val="100000"/>
              </a:lnSpc>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总是要求清晰的设备初始化（</a:t>
            </a:r>
            <a:r>
              <a:rPr lang="en-US" altLang="zh-CN" sz="3200" spc="-1" dirty="0">
                <a:solidFill>
                  <a:srgbClr val="000000"/>
                </a:solidFill>
                <a:latin typeface="Trebuchet MS"/>
              </a:rPr>
              <a:t> explicit device initialization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不仅能够运行在 </a:t>
            </a:r>
            <a:r>
              <a:rPr lang="en-US" sz="2800" b="0" strike="noStrike" spc="-1" dirty="0">
                <a:solidFill>
                  <a:srgbClr val="000000"/>
                </a:solidFill>
                <a:latin typeface="Trebuchet MS"/>
              </a:rPr>
              <a:t>NVIDIA® GPU</a:t>
            </a:r>
            <a:r>
              <a:rPr lang="zh-CN" altLang="en-US" sz="2800" spc="-1" dirty="0">
                <a:solidFill>
                  <a:srgbClr val="000000"/>
                </a:solidFill>
                <a:latin typeface="Trebuchet MS"/>
              </a:rPr>
              <a:t> 上，还能运行在很多其他设备上，所以你必须指定使用哪个设备</a:t>
            </a:r>
            <a:endParaRPr lang="en-US" sz="2800" b="0" strike="noStrike" spc="-1" dirty="0">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线程同步</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Thread Synchronization</a:t>
            </a:r>
            <a:endParaRPr lang="en-US" sz="3200" b="0" strike="noStrike" spc="-1" dirty="0">
              <a:latin typeface="Arial"/>
            </a:endParaRPr>
          </a:p>
        </p:txBody>
      </p:sp>
      <p:graphicFrame>
        <p:nvGraphicFramePr>
          <p:cNvPr id="2087" name="Table 2"/>
          <p:cNvGraphicFramePr/>
          <p:nvPr/>
        </p:nvGraphicFramePr>
        <p:xfrm>
          <a:off x="107640" y="1600200"/>
          <a:ext cx="8928720" cy="452916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 </a:t>
            </a:r>
            <a:r>
              <a:rPr lang="en-US" altLang="zh-CN" sz="4400" b="0" strike="noStrike" spc="-1" dirty="0">
                <a:solidFill>
                  <a:srgbClr val="000000"/>
                </a:solidFill>
                <a:latin typeface="Trebuchet MS"/>
              </a:rPr>
              <a:t>CUDA </a:t>
            </a:r>
            <a:r>
              <a:rPr lang="zh-CN" altLang="en-US" sz="4400" b="0" strike="noStrike" spc="-1" dirty="0">
                <a:solidFill>
                  <a:srgbClr val="000000"/>
                </a:solidFill>
                <a:latin typeface="Trebuchet MS"/>
              </a:rPr>
              <a:t>到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的翻译</a:t>
            </a:r>
            <a:endParaRPr lang="en-US" sz="4400" b="0" strike="noStrike" spc="-1" dirty="0">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更多相关信息</a:t>
            </a:r>
            <a:endParaRPr lang="en-US" sz="4400" b="0" strike="noStrike" spc="-1" dirty="0">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 </a:t>
            </a:r>
            <a:r>
              <a:rPr lang="en-US" altLang="zh-CN" sz="2800" b="0" strike="noStrike" spc="-1" dirty="0">
                <a:solidFill>
                  <a:srgbClr val="000000"/>
                </a:solidFill>
                <a:latin typeface="Trebuchet MS"/>
              </a:rPr>
              <a:t>CUDA</a:t>
            </a:r>
            <a:r>
              <a:rPr lang="zh-CN" altLang="en-US" sz="2800" b="0" strike="noStrike" spc="-1" dirty="0">
                <a:solidFill>
                  <a:srgbClr val="000000"/>
                </a:solidFill>
                <a:latin typeface="Trebuchet MS"/>
              </a:rPr>
              <a:t>或者串行的</a:t>
            </a:r>
            <a:r>
              <a:rPr lang="en-US" altLang="zh-CN" sz="2800" b="0" strike="noStrike" spc="-1" dirty="0">
                <a:solidFill>
                  <a:srgbClr val="000000"/>
                </a:solidFill>
                <a:latin typeface="Trebuchet MS"/>
              </a:rPr>
              <a:t>C</a:t>
            </a:r>
            <a:r>
              <a:rPr lang="zh-CN" altLang="en-US" sz="2800" b="0" strike="noStrike" spc="-1" dirty="0">
                <a:solidFill>
                  <a:srgbClr val="000000"/>
                </a:solidFill>
                <a:latin typeface="Trebuchet MS"/>
              </a:rPr>
              <a:t>语言程序移植到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上</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 </a:t>
            </a:r>
            <a:r>
              <a:rPr lang="en-US" altLang="zh-CN" sz="2800" b="0" strike="noStrike" spc="-1" dirty="0">
                <a:solidFill>
                  <a:srgbClr val="000000"/>
                </a:solidFill>
                <a:latin typeface="Trebuchet MS"/>
              </a:rPr>
              <a:t>CUDA </a:t>
            </a:r>
            <a:r>
              <a:rPr lang="zh-CN" altLang="en-US" sz="2800" b="0" strike="noStrike" spc="-1" dirty="0">
                <a:solidFill>
                  <a:srgbClr val="000000"/>
                </a:solidFill>
                <a:latin typeface="Trebuchet MS"/>
              </a:rPr>
              <a:t>核函数，判断哪些部分需要修改调整</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修改成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中的等价表达方式（</a:t>
            </a:r>
            <a:r>
              <a:rPr lang="en-US" altLang="zh-CN" sz="2400" b="0" strike="noStrike" spc="-1" dirty="0">
                <a:solidFill>
                  <a:srgbClr val="000000"/>
                </a:solidFill>
                <a:latin typeface="Trebuchet MS"/>
              </a:rPr>
              <a:t>equivalents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测试宿主代码，将</a:t>
            </a:r>
            <a:r>
              <a:rPr lang="zh-CN" altLang="en-US" sz="2800" spc="-1" dirty="0">
                <a:solidFill>
                  <a:srgbClr val="000000"/>
                </a:solidFill>
                <a:latin typeface="Trebuchet MS"/>
              </a:rPr>
              <a:t>命令移植成 </a:t>
            </a:r>
            <a:r>
              <a:rPr lang="en-US" altLang="zh-CN" sz="2800" spc="-1" dirty="0">
                <a:solidFill>
                  <a:srgbClr val="000000"/>
                </a:solidFill>
                <a:latin typeface="Trebuchet MS"/>
              </a:rPr>
              <a:t>OpenCL </a:t>
            </a:r>
            <a:r>
              <a:rPr lang="zh-CN" altLang="en-US" sz="2800" spc="-1" dirty="0">
                <a:solidFill>
                  <a:srgbClr val="000000"/>
                </a:solidFill>
                <a:latin typeface="Trebuchet MS"/>
              </a:rPr>
              <a:t>中的等价表达方式（</a:t>
            </a:r>
            <a:r>
              <a:rPr lang="en-US" altLang="zh-CN" sz="2800" spc="-1" dirty="0">
                <a:solidFill>
                  <a:srgbClr val="000000"/>
                </a:solidFill>
                <a:latin typeface="Trebuchet MS"/>
              </a:rPr>
              <a:t>equivalents</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和 </a:t>
            </a:r>
            <a:r>
              <a:rPr lang="en-US" altLang="zh-CN" sz="2800" spc="-1" dirty="0">
                <a:solidFill>
                  <a:srgbClr val="000000"/>
                </a:solidFill>
                <a:latin typeface="Trebuchet MS"/>
              </a:rPr>
              <a:t>CUDA </a:t>
            </a:r>
            <a:r>
              <a:rPr lang="zh-CN" altLang="en-US" sz="2800" spc="-1" dirty="0">
                <a:solidFill>
                  <a:srgbClr val="000000"/>
                </a:solidFill>
                <a:latin typeface="Trebuchet MS"/>
              </a:rPr>
              <a:t>的程序应该由完全相同的输出结果，检查验证一下吧！</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dirty="0" err="1">
                          <a:solidFill>
                            <a:srgbClr val="000000"/>
                          </a:solidFill>
                          <a:latin typeface="Trebuchet MS"/>
                        </a:rPr>
                        <a:t>课程</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可移植性</a:t>
                      </a:r>
                      <a:r>
                        <a:rPr lang="en-US" altLang="zh-CN" sz="1400" b="0" strike="noStrike" spc="-1" dirty="0">
                          <a:solidFill>
                            <a:srgbClr val="000000"/>
                          </a:solidFill>
                          <a:latin typeface="Trebuchet MS"/>
                        </a:rPr>
                        <a:t>（portable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3000" b="1" cap="all" spc="-1" dirty="0">
                <a:solidFill>
                  <a:srgbClr val="000000"/>
                </a:solidFill>
                <a:latin typeface="Trebuchet MS"/>
              </a:rPr>
              <a:t>一些结论</a:t>
            </a:r>
            <a:endParaRPr lang="en-US" altLang="zh-CN" sz="3000" b="1" cap="all" spc="-1" dirty="0">
              <a:solidFill>
                <a:srgbClr val="000000"/>
              </a:solidFill>
              <a:latin typeface="Trebuchet MS"/>
            </a:endParaRPr>
          </a:p>
          <a:p>
            <a:pPr>
              <a:lnSpc>
                <a:spcPct val="100000"/>
              </a:lnSpc>
            </a:pPr>
            <a:r>
              <a:rPr lang="en-US" sz="3000" b="1" cap="all" spc="-1" dirty="0">
                <a:solidFill>
                  <a:srgbClr val="000000"/>
                </a:solidFill>
                <a:latin typeface="Trebuchet MS"/>
              </a:rPr>
              <a:t>Some Concluding remarks</a:t>
            </a:r>
            <a:endParaRPr lang="en-US" sz="3000"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结论</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Conclusion</a:t>
            </a:r>
            <a:endParaRPr lang="en-US" spc="-1" dirty="0">
              <a:latin typeface="Arial"/>
            </a:endParaRPr>
          </a:p>
        </p:txBody>
      </p:sp>
      <p:sp>
        <p:nvSpPr>
          <p:cNvPr id="2096" name="CustomShape 2"/>
          <p:cNvSpPr/>
          <p:nvPr/>
        </p:nvSpPr>
        <p:spPr>
          <a:xfrm>
            <a:off x="1277730" y="1862730"/>
            <a:ext cx="6588270" cy="40834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62500" lnSpcReduction="20000"/>
          </a:bodyPr>
          <a:lstStyle/>
          <a:p>
            <a:pPr marL="257310" indent="-25677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有广泛的工业界支持</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定义了一套用于异构计算的平台接口</a:t>
            </a:r>
            <a:r>
              <a:rPr lang="en-US" altLang="zh-CN" sz="2400" spc="-1" dirty="0">
                <a:solidFill>
                  <a:srgbClr val="000000"/>
                </a:solidFill>
                <a:latin typeface="Trebuchet MS"/>
              </a:rPr>
              <a:t>/</a:t>
            </a:r>
            <a:r>
              <a:rPr lang="zh-CN" altLang="en-US" sz="2400" spc="-1" dirty="0">
                <a:solidFill>
                  <a:srgbClr val="000000"/>
                </a:solidFill>
                <a:latin typeface="Trebuchet MS"/>
              </a:rPr>
              <a:t>框架（</a:t>
            </a:r>
            <a:r>
              <a:rPr lang="en-US" altLang="zh-CN" sz="2400" spc="-1" dirty="0">
                <a:solidFill>
                  <a:srgbClr val="000000"/>
                </a:solidFill>
                <a:latin typeface="Trebuchet MS"/>
              </a:rPr>
              <a:t> platform-API/framework </a:t>
            </a:r>
            <a:r>
              <a:rPr lang="zh-CN" altLang="en-US" sz="2400" spc="-1" dirty="0">
                <a:solidFill>
                  <a:srgbClr val="000000"/>
                </a:solidFill>
                <a:latin typeface="Trebuchet MS"/>
              </a:rPr>
              <a:t>），而不仅仅是针对</a:t>
            </a:r>
            <a:r>
              <a:rPr lang="en-US" sz="2400" spc="-1" dirty="0">
                <a:solidFill>
                  <a:srgbClr val="000000"/>
                </a:solidFill>
                <a:latin typeface="Trebuchet MS"/>
              </a:rPr>
              <a:t> GPGPU </a:t>
            </a:r>
            <a:r>
              <a:rPr lang="zh-CN" altLang="en-US" sz="2400" spc="-1" dirty="0">
                <a:solidFill>
                  <a:srgbClr val="000000"/>
                </a:solidFill>
                <a:latin typeface="Trebuchet MS"/>
              </a:rPr>
              <a:t>或者</a:t>
            </a:r>
            <a:r>
              <a:rPr lang="en-US" sz="2400" spc="-1" dirty="0">
                <a:solidFill>
                  <a:srgbClr val="000000"/>
                </a:solidFill>
                <a:latin typeface="Trebuchet MS"/>
              </a:rPr>
              <a:t> CPU-offload </a:t>
            </a:r>
            <a:r>
              <a:rPr lang="zh-CN" altLang="en-US" sz="2400" spc="-1" dirty="0">
                <a:solidFill>
                  <a:srgbClr val="000000"/>
                </a:solidFill>
                <a:latin typeface="Trebuchet MS"/>
              </a:rPr>
              <a:t>编程开发</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有用于开发具有可移植的高性能代码的潜力；但需要正确使用</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当前最新的 </a:t>
            </a:r>
            <a:r>
              <a:rPr lang="en-US" altLang="zh-CN" sz="2400" spc="-1" dirty="0">
                <a:solidFill>
                  <a:srgbClr val="000000"/>
                </a:solidFill>
                <a:latin typeface="Trebuchet MS"/>
              </a:rPr>
              <a:t>C++ </a:t>
            </a:r>
            <a:r>
              <a:rPr lang="zh-CN" altLang="en-US" sz="2400" spc="-1" dirty="0">
                <a:solidFill>
                  <a:srgbClr val="000000"/>
                </a:solidFill>
                <a:latin typeface="Trebuchet MS"/>
              </a:rPr>
              <a:t>和 </a:t>
            </a:r>
            <a:r>
              <a:rPr lang="en-US" altLang="zh-CN" sz="2400" spc="-1" dirty="0">
                <a:solidFill>
                  <a:srgbClr val="000000"/>
                </a:solidFill>
                <a:latin typeface="Trebuchet MS"/>
              </a:rPr>
              <a:t>Python </a:t>
            </a:r>
            <a:r>
              <a:rPr lang="zh-CN" altLang="en-US" sz="2400" spc="-1" dirty="0">
                <a:solidFill>
                  <a:srgbClr val="000000"/>
                </a:solidFill>
                <a:latin typeface="Trebuchet MS"/>
              </a:rPr>
              <a:t>的接口（</a:t>
            </a:r>
            <a:r>
              <a:rPr lang="en-US" altLang="zh-CN" sz="2400" spc="-1" dirty="0">
                <a:solidFill>
                  <a:srgbClr val="000000"/>
                </a:solidFill>
                <a:latin typeface="Trebuchet MS"/>
              </a:rPr>
              <a:t>API</a:t>
            </a:r>
            <a:r>
              <a:rPr lang="zh-CN" altLang="en-US" sz="2400" spc="-1" dirty="0">
                <a:solidFill>
                  <a:srgbClr val="000000"/>
                </a:solidFill>
                <a:latin typeface="Trebuchet MS"/>
              </a:rPr>
              <a:t>）使得开发 </a:t>
            </a:r>
            <a:r>
              <a:rPr lang="en-US" altLang="zh-CN" sz="2400" spc="-1" dirty="0">
                <a:solidFill>
                  <a:srgbClr val="000000"/>
                </a:solidFill>
                <a:latin typeface="Trebuchet MS"/>
              </a:rPr>
              <a:t>OpenCL </a:t>
            </a:r>
            <a:r>
              <a:rPr lang="zh-CN" altLang="en-US" sz="2400" spc="-1" dirty="0">
                <a:solidFill>
                  <a:srgbClr val="000000"/>
                </a:solidFill>
                <a:latin typeface="Trebuchet MS"/>
              </a:rPr>
              <a:t>程序比以前容易多了</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未来很清晰：</a:t>
            </a:r>
            <a:endParaRPr lang="en-US" sz="2400" spc="-1" dirty="0">
              <a:latin typeface="Arial"/>
            </a:endParaRPr>
          </a:p>
          <a:p>
            <a:pPr marL="557280" lvl="1" indent="-213840">
              <a:lnSpc>
                <a:spcPct val="110000"/>
              </a:lnSpc>
              <a:spcBef>
                <a:spcPts val="510"/>
              </a:spcBef>
              <a:buClr>
                <a:srgbClr val="000000"/>
              </a:buClr>
              <a:buFont typeface="Arial"/>
              <a:buChar char="–"/>
            </a:pPr>
            <a:r>
              <a:rPr lang="en-US" altLang="zh-CN" sz="2100" spc="-1" dirty="0">
                <a:solidFill>
                  <a:srgbClr val="000000"/>
                </a:solidFill>
                <a:latin typeface="Trebuchet MS"/>
              </a:rPr>
              <a:t>OpenCL </a:t>
            </a:r>
            <a:r>
              <a:rPr lang="zh-CN" altLang="en-US" sz="2100" spc="-1" dirty="0">
                <a:solidFill>
                  <a:srgbClr val="000000"/>
                </a:solidFill>
                <a:latin typeface="Trebuchet MS"/>
              </a:rPr>
              <a:t>是唯一一个在一个程序内同时结合了任务并行（</a:t>
            </a:r>
            <a:r>
              <a:rPr lang="en-US" altLang="zh-CN" sz="2100" spc="-1" dirty="0">
                <a:solidFill>
                  <a:srgbClr val="000000"/>
                </a:solidFill>
                <a:latin typeface="Trebuchet MS"/>
              </a:rPr>
              <a:t>task parallel</a:t>
            </a:r>
            <a:r>
              <a:rPr lang="zh-CN" altLang="en-US" sz="2100" spc="-1" dirty="0">
                <a:solidFill>
                  <a:srgbClr val="000000"/>
                </a:solidFill>
                <a:latin typeface="Trebuchet MS"/>
              </a:rPr>
              <a:t>）和数据并行（</a:t>
            </a:r>
            <a:r>
              <a:rPr lang="en-US" altLang="zh-CN" sz="2100" spc="-1" dirty="0">
                <a:solidFill>
                  <a:srgbClr val="000000"/>
                </a:solidFill>
                <a:latin typeface="Trebuchet MS"/>
              </a:rPr>
              <a:t>data parallel</a:t>
            </a:r>
            <a:r>
              <a:rPr lang="zh-CN" altLang="en-US" sz="2100" spc="-1" dirty="0">
                <a:solidFill>
                  <a:srgbClr val="000000"/>
                </a:solidFill>
                <a:latin typeface="Trebuchet MS"/>
              </a:rPr>
              <a:t>）的分布式开发标准（</a:t>
            </a:r>
            <a:r>
              <a:rPr lang="en-US" altLang="zh-CN" sz="2100" spc="-1" dirty="0">
                <a:solidFill>
                  <a:srgbClr val="000000"/>
                </a:solidFill>
                <a:latin typeface="Trebuchet MS"/>
              </a:rPr>
              <a:t>parallel programming standard</a:t>
            </a:r>
            <a:r>
              <a:rPr lang="zh-CN" altLang="en-US" sz="2100" spc="-1" dirty="0">
                <a:solidFill>
                  <a:srgbClr val="000000"/>
                </a:solidFill>
                <a:latin typeface="Trebuchet MS"/>
              </a:rPr>
              <a:t>），同时在平台上所有的可用资源上能够进行负载均衡（</a:t>
            </a:r>
            <a:r>
              <a:rPr lang="en-US" altLang="zh-CN" sz="2100" spc="-1" dirty="0">
                <a:solidFill>
                  <a:srgbClr val="000000"/>
                </a:solidFill>
                <a:latin typeface="Trebuchet MS"/>
              </a:rPr>
              <a:t>load balancing</a:t>
            </a:r>
            <a:r>
              <a:rPr lang="zh-CN" altLang="en-US" sz="2100" spc="-1" dirty="0">
                <a:solidFill>
                  <a:srgbClr val="000000"/>
                </a:solidFill>
                <a:latin typeface="Trebuchet MS"/>
              </a:rPr>
              <a:t>）</a:t>
            </a:r>
            <a:endParaRPr lang="en-US" sz="2100" spc="-1" dirty="0">
              <a:latin typeface="Arial"/>
            </a:endParaRPr>
          </a:p>
          <a:p>
            <a:pPr>
              <a:lnSpc>
                <a:spcPct val="110000"/>
              </a:lnSpc>
              <a:spcBef>
                <a:spcPts val="481"/>
              </a:spcBef>
            </a:pPr>
            <a:endParaRPr lang="en-US" sz="2100" spc="-1" dirty="0">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其他的重要相关趋势</a:t>
            </a:r>
            <a:endParaRPr lang="en-US" sz="3300" spc="-1" dirty="0">
              <a:latin typeface="Arial"/>
            </a:endParaRPr>
          </a:p>
        </p:txBody>
      </p:sp>
      <p:sp>
        <p:nvSpPr>
          <p:cNvPr id="2098" name="CustomShape 2"/>
          <p:cNvSpPr/>
          <p:nvPr/>
        </p:nvSpPr>
        <p:spPr>
          <a:xfrm>
            <a:off x="1223730" y="1915920"/>
            <a:ext cx="6642270" cy="39428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475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OpenCL’s </a:t>
            </a:r>
            <a:r>
              <a:rPr lang="zh-CN" altLang="en-US" sz="2400" spc="-1" dirty="0">
                <a:solidFill>
                  <a:srgbClr val="000000"/>
                </a:solidFill>
                <a:latin typeface="Trebuchet MS"/>
              </a:rPr>
              <a:t>标准可移植中间表示层（</a:t>
            </a:r>
            <a:r>
              <a:rPr lang="en-US" altLang="zh-CN" sz="2400" spc="-1" dirty="0">
                <a:solidFill>
                  <a:srgbClr val="000000"/>
                </a:solidFill>
                <a:latin typeface="Trebuchet MS"/>
              </a:rPr>
              <a:t> Standard Portable Intermediate Representation </a:t>
            </a:r>
            <a:r>
              <a:rPr lang="zh-CN" altLang="en-US" sz="2400" spc="-1" dirty="0">
                <a:solidFill>
                  <a:srgbClr val="000000"/>
                </a:solidFill>
                <a:latin typeface="Trebuchet MS"/>
              </a:rPr>
              <a:t>，缩写为</a:t>
            </a:r>
            <a:r>
              <a:rPr lang="en-US" altLang="zh-CN" sz="2400" spc="-1" dirty="0">
                <a:solidFill>
                  <a:srgbClr val="000000"/>
                </a:solidFill>
                <a:latin typeface="Trebuchet MS"/>
              </a:rPr>
              <a:t>SPIR) </a:t>
            </a:r>
            <a:r>
              <a:rPr lang="zh-CN" alt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基于</a:t>
            </a:r>
            <a:r>
              <a:rPr lang="en-US" sz="2100" spc="-1" dirty="0">
                <a:solidFill>
                  <a:srgbClr val="000000"/>
                </a:solidFill>
                <a:latin typeface="Trebuchet MS"/>
              </a:rPr>
              <a:t>LLVM </a:t>
            </a:r>
            <a:r>
              <a:rPr lang="zh-CN" altLang="en-US" sz="2100" spc="-1" dirty="0">
                <a:solidFill>
                  <a:srgbClr val="000000"/>
                </a:solidFill>
                <a:latin typeface="Trebuchet MS"/>
              </a:rPr>
              <a:t>的中间表示层</a:t>
            </a:r>
            <a:r>
              <a:rPr lang="en-US" sz="2100" spc="-1" dirty="0">
                <a:solidFill>
                  <a:srgbClr val="000000"/>
                </a:solidFill>
                <a:latin typeface="Trebuchet MS"/>
              </a:rPr>
              <a:t> IR</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支持直接可互换的前后端（</a:t>
            </a:r>
            <a:r>
              <a:rPr lang="en-US" altLang="zh-CN" sz="2100" spc="-1" dirty="0">
                <a:solidFill>
                  <a:srgbClr val="000000"/>
                </a:solidFill>
                <a:latin typeface="Trebuchet MS"/>
              </a:rPr>
              <a:t> Makes interchangeable front- and back-ends straightforward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现在 </a:t>
            </a:r>
            <a:r>
              <a:rPr lang="en-US" altLang="zh-CN" sz="2100" spc="-1" dirty="0">
                <a:solidFill>
                  <a:srgbClr val="000000"/>
                </a:solidFill>
                <a:latin typeface="Trebuchet MS"/>
              </a:rPr>
              <a:t>OpenCL </a:t>
            </a:r>
            <a:r>
              <a:rPr lang="zh-CN" altLang="en-US" sz="2100" spc="-1" dirty="0">
                <a:solidFill>
                  <a:srgbClr val="000000"/>
                </a:solidFill>
                <a:latin typeface="Trebuchet MS"/>
              </a:rPr>
              <a:t>核函数（</a:t>
            </a:r>
            <a:r>
              <a:rPr lang="en-US" altLang="zh-CN" sz="2100" spc="-1" dirty="0">
                <a:solidFill>
                  <a:srgbClr val="000000"/>
                </a:solidFill>
                <a:latin typeface="Trebuchet MS"/>
              </a:rPr>
              <a:t>kernel</a:t>
            </a:r>
            <a:r>
              <a:rPr lang="zh-CN" altLang="en-US" sz="2100" spc="-1" dirty="0">
                <a:solidFill>
                  <a:srgbClr val="000000"/>
                </a:solidFill>
                <a:latin typeface="Trebuchet MS"/>
              </a:rPr>
              <a:t>）的链接库（</a:t>
            </a:r>
            <a:r>
              <a:rPr lang="en-US" altLang="zh-CN" sz="2100" spc="-1" dirty="0">
                <a:solidFill>
                  <a:srgbClr val="000000"/>
                </a:solidFill>
                <a:latin typeface="Trebuchet MS"/>
              </a:rPr>
              <a:t>library</a:t>
            </a:r>
            <a:r>
              <a:rPr lang="zh-CN" altLang="en-US" sz="2100" spc="-1" dirty="0">
                <a:solidFill>
                  <a:srgbClr val="000000"/>
                </a:solidFill>
                <a:latin typeface="Trebuchet MS"/>
              </a:rPr>
              <a:t>）可以使用“二进制（</a:t>
            </a:r>
            <a:r>
              <a:rPr lang="en-US" altLang="zh-CN" sz="2100" spc="-1" dirty="0">
                <a:solidFill>
                  <a:srgbClr val="000000"/>
                </a:solidFill>
                <a:latin typeface="Trebuchet MS"/>
              </a:rPr>
              <a:t>binary</a:t>
            </a:r>
            <a:r>
              <a:rPr lang="zh-CN" altLang="en-US" sz="2100" spc="-1" dirty="0">
                <a:solidFill>
                  <a:srgbClr val="000000"/>
                </a:solidFill>
                <a:latin typeface="Trebuchet MS"/>
              </a:rPr>
              <a:t>）”形式发布，保护软件开发人员的知识产权</a:t>
            </a:r>
            <a:endParaRPr lang="en-US" altLang="zh-CN" sz="2100" spc="-1" dirty="0">
              <a:solidFill>
                <a:srgbClr val="000000"/>
              </a:solidFill>
              <a:latin typeface="Trebuchet MS"/>
            </a:endParaRPr>
          </a:p>
          <a:p>
            <a:pPr marL="343440" lvl="1">
              <a:spcBef>
                <a:spcPts val="421"/>
              </a:spcBef>
              <a:buClr>
                <a:srgbClr val="000000"/>
              </a:buClr>
            </a:pP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OpenCL 2.0 </a:t>
            </a:r>
            <a:r>
              <a:rPr lang="zh-CN" altLang="en-US" sz="2400" spc="-1" dirty="0">
                <a:solidFill>
                  <a:srgbClr val="000000"/>
                </a:solidFill>
                <a:latin typeface="Trebuchet MS"/>
              </a:rPr>
              <a:t>新增的支持内容</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宿主和设备之间的共享虚拟内存的共享地址（</a:t>
            </a:r>
            <a:r>
              <a:rPr lang="en-US" altLang="zh-CN" sz="2100" spc="-1" dirty="0">
                <a:solidFill>
                  <a:srgbClr val="000000"/>
                </a:solidFill>
                <a:latin typeface="Trebuchet MS"/>
              </a:rPr>
              <a:t> Shared virtual memory to share addresses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动态（嵌套）并行机制（</a:t>
            </a:r>
            <a:r>
              <a:rPr lang="en-US" altLang="zh-CN" sz="2100" spc="-1" dirty="0">
                <a:solidFill>
                  <a:srgbClr val="000000"/>
                </a:solidFill>
                <a:latin typeface="Trebuchet MS"/>
              </a:rPr>
              <a:t> Dynamic (nested) parallelism </a:t>
            </a:r>
            <a:r>
              <a:rPr lang="zh-CN" altLang="en-US" sz="2100" spc="-1" dirty="0">
                <a:solidFill>
                  <a:srgbClr val="000000"/>
                </a:solidFill>
                <a:latin typeface="Trebuchet MS"/>
              </a:rPr>
              <a:t>），无需宿主干预，核函数可以直接将其他核函数在同一个设备上提交队列（</a:t>
            </a:r>
            <a:r>
              <a:rPr lang="en-US" altLang="zh-CN" sz="2100" spc="-1" dirty="0">
                <a:solidFill>
                  <a:srgbClr val="000000"/>
                </a:solidFill>
                <a:latin typeface="Trebuchet MS"/>
              </a:rPr>
              <a:t>enqueue</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基于 </a:t>
            </a:r>
            <a:r>
              <a:rPr lang="en-US" altLang="zh-CN" sz="2100" spc="-1" dirty="0">
                <a:solidFill>
                  <a:srgbClr val="000000"/>
                </a:solidFill>
                <a:latin typeface="Trebuchet MS"/>
              </a:rPr>
              <a:t>C11 </a:t>
            </a:r>
            <a:r>
              <a:rPr lang="zh-CN" altLang="en-US" sz="2100" spc="-1" dirty="0">
                <a:solidFill>
                  <a:srgbClr val="000000"/>
                </a:solidFill>
                <a:latin typeface="Trebuchet MS"/>
              </a:rPr>
              <a:t>的标准内存模型（</a:t>
            </a:r>
            <a:r>
              <a:rPr lang="en-US" altLang="zh-CN" sz="2100" spc="-1" dirty="0">
                <a:solidFill>
                  <a:srgbClr val="000000"/>
                </a:solidFill>
                <a:latin typeface="Trebuchet MS"/>
              </a:rPr>
              <a:t>A formal memory model based on C11</a:t>
            </a:r>
            <a:r>
              <a:rPr lang="zh-CN" altLang="en-US" sz="2100" spc="-1" dirty="0">
                <a:solidFill>
                  <a:srgbClr val="000000"/>
                </a:solidFill>
                <a:latin typeface="Trebuchet MS"/>
              </a:rPr>
              <a:t>）</a:t>
            </a:r>
            <a:endParaRPr lang="en-US"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通用地址空间（</a:t>
            </a:r>
            <a:r>
              <a:rPr lang="en-US" altLang="zh-CN" sz="2100" spc="-1" dirty="0">
                <a:solidFill>
                  <a:srgbClr val="000000"/>
                </a:solidFill>
                <a:latin typeface="Trebuchet MS"/>
              </a:rPr>
              <a:t> generic address space </a:t>
            </a:r>
            <a:r>
              <a:rPr lang="zh-CN" altLang="en-US" sz="2100" spc="-1" dirty="0">
                <a:solidFill>
                  <a:srgbClr val="000000"/>
                </a:solidFill>
                <a:latin typeface="Trebuchet MS"/>
              </a:rPr>
              <a:t>），在宿主内存、全局内存、局部内存、私有内存（</a:t>
            </a:r>
            <a:r>
              <a:rPr lang="en-US" altLang="zh-CN" sz="2100" spc="-1" dirty="0">
                <a:solidFill>
                  <a:srgbClr val="000000"/>
                </a:solidFill>
                <a:latin typeface="Trebuchet MS"/>
              </a:rPr>
              <a:t> host/global/local/private</a:t>
            </a:r>
            <a:r>
              <a:rPr lang="zh-CN" altLang="en-US" sz="2100" spc="-1" dirty="0">
                <a:solidFill>
                  <a:srgbClr val="000000"/>
                </a:solidFill>
                <a:latin typeface="Trebuchet MS"/>
              </a:rPr>
              <a:t> ）混合和匹配更容易</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支持管道（</a:t>
            </a:r>
            <a:r>
              <a:rPr lang="en-US" altLang="zh-CN" sz="2100" spc="-1" dirty="0">
                <a:solidFill>
                  <a:srgbClr val="000000"/>
                </a:solidFill>
                <a:latin typeface="Trebuchet MS"/>
              </a:rPr>
              <a:t>pipes</a:t>
            </a:r>
            <a:r>
              <a:rPr lang="zh-CN" altLang="en-US" sz="2100" spc="-1" dirty="0">
                <a:solidFill>
                  <a:srgbClr val="000000"/>
                </a:solidFill>
                <a:latin typeface="Trebuchet MS"/>
              </a:rPr>
              <a:t>）作为内存对象（</a:t>
            </a:r>
            <a:r>
              <a:rPr lang="en-US" altLang="zh-CN" sz="2100" spc="-1" dirty="0">
                <a:solidFill>
                  <a:srgbClr val="000000"/>
                </a:solidFill>
                <a:latin typeface="Trebuchet MS"/>
              </a:rPr>
              <a:t>memory objects</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支持子分组（</a:t>
            </a:r>
            <a:r>
              <a:rPr lang="en-US" altLang="zh-CN" sz="2100" spc="-1" dirty="0">
                <a:solidFill>
                  <a:srgbClr val="000000"/>
                </a:solidFill>
                <a:latin typeface="Trebuchet MS"/>
              </a:rPr>
              <a:t>sub-groups</a:t>
            </a:r>
            <a:r>
              <a:rPr lang="zh-CN" altLang="en-US" sz="2100" spc="-1" dirty="0">
                <a:solidFill>
                  <a:srgbClr val="000000"/>
                </a:solidFill>
                <a:latin typeface="Trebuchet MS"/>
              </a:rPr>
              <a:t>）来显露（</a:t>
            </a:r>
            <a:r>
              <a:rPr lang="en-US" altLang="zh-CN" sz="2100" spc="-1" dirty="0">
                <a:solidFill>
                  <a:srgbClr val="000000"/>
                </a:solidFill>
                <a:latin typeface="Trebuchet MS"/>
              </a:rPr>
              <a:t>expose</a:t>
            </a:r>
            <a:r>
              <a:rPr lang="zh-CN" altLang="en-US" sz="2100" spc="-1" dirty="0">
                <a:solidFill>
                  <a:srgbClr val="000000"/>
                </a:solidFill>
                <a:latin typeface="Trebuchet MS"/>
              </a:rPr>
              <a:t>）</a:t>
            </a:r>
            <a:r>
              <a:rPr lang="en-US" sz="2100" spc="-1" dirty="0">
                <a:solidFill>
                  <a:srgbClr val="000000"/>
                </a:solidFill>
                <a:latin typeface="Trebuchet MS"/>
              </a:rPr>
              <a:t> warp/</a:t>
            </a:r>
            <a:r>
              <a:rPr lang="en-US" sz="2100" spc="-1" dirty="0" err="1">
                <a:solidFill>
                  <a:srgbClr val="000000"/>
                </a:solidFill>
                <a:latin typeface="Trebuchet MS"/>
              </a:rPr>
              <a:t>wavefront</a:t>
            </a:r>
            <a:r>
              <a:rPr lang="en-US" sz="2100" spc="-1" dirty="0">
                <a:solidFill>
                  <a:srgbClr val="000000"/>
                </a:solidFill>
                <a:latin typeface="Trebuchet MS"/>
              </a:rPr>
              <a:t> </a:t>
            </a:r>
            <a:r>
              <a:rPr lang="zh-CN" altLang="en-US" sz="2100" spc="-1" dirty="0">
                <a:solidFill>
                  <a:srgbClr val="000000"/>
                </a:solidFill>
                <a:latin typeface="Trebuchet MS"/>
              </a:rPr>
              <a:t>之类的 硬件特征</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还有很多其他改进</a:t>
            </a:r>
            <a:endParaRPr lang="en-US" sz="2100" spc="-1" dirty="0">
              <a:latin typeface="Arial"/>
            </a:endParaRPr>
          </a:p>
          <a:p>
            <a:pPr>
              <a:spcBef>
                <a:spcPts val="481"/>
              </a:spcBef>
            </a:pP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关于 </a:t>
            </a:r>
            <a:r>
              <a:rPr lang="en-US" altLang="zh-CN" sz="2400" spc="-1" dirty="0">
                <a:solidFill>
                  <a:srgbClr val="000000"/>
                </a:solidFill>
                <a:latin typeface="Trebuchet MS"/>
              </a:rPr>
              <a:t>OpenCL </a:t>
            </a:r>
            <a:r>
              <a:rPr lang="zh-CN" altLang="en-US" sz="2400" spc="-1" dirty="0">
                <a:solidFill>
                  <a:srgbClr val="000000"/>
                </a:solidFill>
                <a:latin typeface="Trebuchet MS"/>
              </a:rPr>
              <a:t>版本更新 以及 标准可移植中间表示层 </a:t>
            </a:r>
            <a:r>
              <a:rPr lang="en-US" altLang="zh-CN" sz="2400" spc="-1" dirty="0">
                <a:solidFill>
                  <a:srgbClr val="000000"/>
                </a:solidFill>
                <a:latin typeface="Trebuchet MS"/>
              </a:rPr>
              <a:t>SPIR </a:t>
            </a:r>
            <a:r>
              <a:rPr lang="zh-CN" altLang="en-US" sz="2400" spc="-1" dirty="0">
                <a:solidFill>
                  <a:srgbClr val="000000"/>
                </a:solidFill>
                <a:latin typeface="Trebuchet MS"/>
              </a:rPr>
              <a:t>的更多内容可以参考官方网站：</a:t>
            </a:r>
            <a:endParaRPr lang="en-US" sz="24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2"/>
              </a:rPr>
              <a:t>http://www.khronos.org/opencl/</a:t>
            </a:r>
            <a:r>
              <a:rPr lang="en-US" sz="2100" spc="-1" dirty="0">
                <a:solidFill>
                  <a:srgbClr val="000000"/>
                </a:solidFill>
                <a:latin typeface="Trebuchet MS"/>
              </a:rPr>
              <a:t> </a:t>
            </a:r>
            <a:endParaRPr lang="en-US" sz="2100" spc="-1" dirty="0">
              <a:latin typeface="Arial"/>
            </a:endParaRPr>
          </a:p>
        </p:txBody>
      </p:sp>
      <p:sp>
        <p:nvSpPr>
          <p:cNvPr id="2099" name="CustomShape 3"/>
          <p:cNvSpPr/>
          <p:nvPr/>
        </p:nvSpPr>
        <p:spPr>
          <a:xfrm>
            <a:off x="4356000" y="5805270"/>
            <a:ext cx="3645540" cy="1949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lnSpcReduction="10000"/>
          </a:bodyPr>
          <a:lstStyle/>
          <a:p>
            <a:pPr algn="r">
              <a:spcBef>
                <a:spcPts val="181"/>
              </a:spcBef>
            </a:pPr>
            <a:r>
              <a:rPr lang="zh-CN" altLang="en-US" sz="900" spc="-1" dirty="0">
                <a:solidFill>
                  <a:srgbClr val="000000"/>
                </a:solidFill>
                <a:latin typeface="Trebuchet MS"/>
                <a:ea typeface="DejaVu Sans"/>
              </a:rPr>
              <a:t>第三方名称是其公司所有财产</a:t>
            </a:r>
            <a:endParaRPr lang="en-US" sz="900"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223730" y="106326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fontScale="92500" lnSpcReduction="20000"/>
          </a:bodyPr>
          <a:lstStyle/>
          <a:p>
            <a:pPr algn="ctr">
              <a:lnSpc>
                <a:spcPct val="100000"/>
              </a:lnSpc>
            </a:pPr>
            <a:r>
              <a:rPr lang="zh-CN" altLang="en-US" sz="3300" spc="-1" dirty="0">
                <a:solidFill>
                  <a:srgbClr val="000000"/>
                </a:solidFill>
                <a:latin typeface="Trebuchet MS"/>
              </a:rPr>
              <a:t>来自官方网站的资源</a:t>
            </a:r>
            <a:r>
              <a:rPr lang="en-US" sz="3300" spc="-1" dirty="0">
                <a:solidFill>
                  <a:srgbClr val="000000"/>
                </a:solidFill>
                <a:latin typeface="Trebuchet MS"/>
              </a:rPr>
              <a:t>:</a:t>
            </a:r>
            <a:br>
              <a:rPr sz="1350" dirty="0"/>
            </a:br>
            <a:r>
              <a:rPr lang="en-US" sz="3300" spc="-1" dirty="0">
                <a:solidFill>
                  <a:srgbClr val="000000"/>
                </a:solidFill>
                <a:latin typeface="Trebuchet MS"/>
              </a:rPr>
              <a:t>https://www.khronos.org/opencl/</a:t>
            </a:r>
            <a:endParaRPr lang="en-US" sz="3300" spc="-1" dirty="0">
              <a:latin typeface="Arial"/>
            </a:endParaRPr>
          </a:p>
        </p:txBody>
      </p:sp>
      <p:sp>
        <p:nvSpPr>
          <p:cNvPr id="2101" name="CustomShape 2"/>
          <p:cNvSpPr/>
          <p:nvPr/>
        </p:nvSpPr>
        <p:spPr>
          <a:xfrm>
            <a:off x="2627730" y="4023000"/>
            <a:ext cx="4894560"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b="1" spc="-1" dirty="0">
                <a:solidFill>
                  <a:srgbClr val="000000"/>
                </a:solidFill>
                <a:latin typeface="Trebuchet MS"/>
                <a:ea typeface="DejaVu Sans"/>
              </a:rPr>
              <a:t>OpenCL </a:t>
            </a:r>
            <a:r>
              <a:rPr lang="zh-CN" altLang="en-US" sz="1350" b="1" spc="-1" dirty="0">
                <a:solidFill>
                  <a:srgbClr val="000000"/>
                </a:solidFill>
                <a:latin typeface="Trebuchet MS"/>
                <a:ea typeface="DejaVu Sans"/>
              </a:rPr>
              <a:t>开发指南（</a:t>
            </a:r>
            <a:r>
              <a:rPr lang="en-US" altLang="zh-CN" sz="1350" b="1" spc="-1" dirty="0">
                <a:solidFill>
                  <a:srgbClr val="000000"/>
                </a:solidFill>
                <a:latin typeface="Trebuchet MS"/>
                <a:ea typeface="DejaVu Sans"/>
              </a:rPr>
              <a:t> Programming Guide </a:t>
            </a:r>
            <a:r>
              <a:rPr lang="zh-CN" altLang="en-US" sz="1350" b="1" spc="-1" dirty="0">
                <a:solidFill>
                  <a:srgbClr val="000000"/>
                </a:solidFill>
                <a:latin typeface="Trebuchet MS"/>
                <a:ea typeface="DejaVu Sans"/>
              </a:rPr>
              <a:t>）</a:t>
            </a:r>
            <a:r>
              <a:rPr lang="en-US" sz="1350" spc="-1" dirty="0">
                <a:solidFill>
                  <a:srgbClr val="000000"/>
                </a:solidFill>
                <a:latin typeface="Trebuchet MS"/>
                <a:ea typeface="DejaVu Sans"/>
              </a:rPr>
              <a:t>: </a:t>
            </a:r>
            <a:endParaRPr lang="en-US" sz="1350" spc="-1" dirty="0">
              <a:latin typeface="Arial"/>
            </a:endParaRPr>
          </a:p>
          <a:p>
            <a:pPr>
              <a:lnSpc>
                <a:spcPct val="100000"/>
              </a:lnSpc>
            </a:pPr>
            <a:r>
              <a:rPr lang="en-US" sz="1350" spc="-1" dirty="0" err="1">
                <a:solidFill>
                  <a:srgbClr val="000000"/>
                </a:solidFill>
                <a:latin typeface="Trebuchet MS"/>
                <a:ea typeface="DejaVu Sans"/>
              </a:rPr>
              <a:t>Aaftab</a:t>
            </a:r>
            <a:r>
              <a:rPr lang="en-US" sz="1350" spc="-1" dirty="0">
                <a:solidFill>
                  <a:srgbClr val="000000"/>
                </a:solidFill>
                <a:latin typeface="Trebuchet MS"/>
                <a:ea typeface="DejaVu Sans"/>
              </a:rPr>
              <a:t> Munshi, Benedict </a:t>
            </a:r>
            <a:r>
              <a:rPr lang="en-US" sz="1350" spc="-1" dirty="0" err="1">
                <a:solidFill>
                  <a:srgbClr val="000000"/>
                </a:solidFill>
                <a:latin typeface="Trebuchet MS"/>
                <a:ea typeface="DejaVu Sans"/>
              </a:rPr>
              <a:t>Gaster</a:t>
            </a:r>
            <a:r>
              <a:rPr lang="en-US" sz="1350" spc="-1" dirty="0">
                <a:solidFill>
                  <a:srgbClr val="000000"/>
                </a:solidFill>
                <a:latin typeface="Trebuchet MS"/>
                <a:ea typeface="DejaVu Sans"/>
              </a:rPr>
              <a:t>, Timothy G. Mattson and James Fung, 2011 </a:t>
            </a:r>
            <a:endParaRPr lang="en-US" sz="1350" spc="-1" dirty="0">
              <a:latin typeface="Arial"/>
            </a:endParaRPr>
          </a:p>
        </p:txBody>
      </p:sp>
      <p:sp>
        <p:nvSpPr>
          <p:cNvPr id="2102" name="CustomShape 3"/>
          <p:cNvSpPr/>
          <p:nvPr/>
        </p:nvSpPr>
        <p:spPr>
          <a:xfrm>
            <a:off x="2627730" y="4887270"/>
            <a:ext cx="6189698"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r>
              <a:rPr lang="zh-CN" altLang="en-US" sz="1350" b="1" spc="-1" dirty="0">
                <a:solidFill>
                  <a:srgbClr val="000000"/>
                </a:solidFill>
                <a:latin typeface="Trebuchet MS"/>
              </a:rPr>
              <a:t>基于 </a:t>
            </a:r>
            <a:r>
              <a:rPr lang="en-US" altLang="zh-CN" sz="1350" b="1" spc="-1" dirty="0">
                <a:solidFill>
                  <a:srgbClr val="000000"/>
                </a:solidFill>
                <a:latin typeface="Trebuchet MS"/>
              </a:rPr>
              <a:t>OpenCL </a:t>
            </a:r>
            <a:r>
              <a:rPr lang="zh-CN" altLang="en-US" sz="1350" b="1" spc="-1" dirty="0">
                <a:solidFill>
                  <a:srgbClr val="000000"/>
                </a:solidFill>
                <a:latin typeface="Trebuchet MS"/>
              </a:rPr>
              <a:t>的异构计算 （</a:t>
            </a:r>
            <a:r>
              <a:rPr lang="en-US" altLang="zh-CN" sz="1350" b="1" spc="-1" dirty="0">
                <a:solidFill>
                  <a:srgbClr val="000000"/>
                </a:solidFill>
                <a:latin typeface="Trebuchet MS"/>
              </a:rPr>
              <a:t>Heterogeneous Computing with OpenCL</a:t>
            </a:r>
            <a:r>
              <a:rPr lang="zh-CN" altLang="en-US" sz="1350" b="1" spc="-1" dirty="0">
                <a:solidFill>
                  <a:srgbClr val="000000"/>
                </a:solidFill>
                <a:latin typeface="Trebuchet MS"/>
              </a:rPr>
              <a:t>）</a:t>
            </a:r>
            <a:endParaRPr lang="en-US" altLang="zh-CN" sz="1350" b="1" spc="-1" dirty="0">
              <a:solidFill>
                <a:srgbClr val="000000"/>
              </a:solidFill>
              <a:latin typeface="Trebuchet MS"/>
            </a:endParaRPr>
          </a:p>
          <a:p>
            <a:pPr>
              <a:lnSpc>
                <a:spcPct val="100000"/>
              </a:lnSpc>
            </a:pPr>
            <a:r>
              <a:rPr lang="en-US" sz="1350" spc="-1" dirty="0">
                <a:solidFill>
                  <a:srgbClr val="000000"/>
                </a:solidFill>
                <a:latin typeface="Trebuchet MS"/>
                <a:ea typeface="DejaVu Sans"/>
              </a:rPr>
              <a:t>Benedict </a:t>
            </a:r>
            <a:r>
              <a:rPr lang="en-US" sz="1350" spc="-1" dirty="0" err="1">
                <a:solidFill>
                  <a:srgbClr val="000000"/>
                </a:solidFill>
                <a:latin typeface="Trebuchet MS"/>
                <a:ea typeface="DejaVu Sans"/>
              </a:rPr>
              <a:t>Gaster</a:t>
            </a:r>
            <a:r>
              <a:rPr lang="en-US" sz="1350" spc="-1" dirty="0">
                <a:solidFill>
                  <a:srgbClr val="000000"/>
                </a:solidFill>
                <a:latin typeface="Trebuchet MS"/>
                <a:ea typeface="DejaVu Sans"/>
              </a:rPr>
              <a:t>, Lee Howes, David R. </a:t>
            </a:r>
            <a:r>
              <a:rPr lang="en-US" sz="1350" spc="-1" dirty="0" err="1">
                <a:solidFill>
                  <a:srgbClr val="000000"/>
                </a:solidFill>
                <a:latin typeface="Trebuchet MS"/>
                <a:ea typeface="DejaVu Sans"/>
              </a:rPr>
              <a:t>Kaeli</a:t>
            </a:r>
            <a:r>
              <a:rPr lang="en-US" sz="1350" spc="-1" dirty="0">
                <a:solidFill>
                  <a:srgbClr val="000000"/>
                </a:solidFill>
                <a:latin typeface="Trebuchet MS"/>
                <a:ea typeface="DejaVu Sans"/>
              </a:rPr>
              <a:t>, </a:t>
            </a:r>
            <a:r>
              <a:rPr lang="en-US" sz="1350" spc="-1" dirty="0" err="1">
                <a:solidFill>
                  <a:srgbClr val="000000"/>
                </a:solidFill>
                <a:latin typeface="Trebuchet MS"/>
                <a:ea typeface="DejaVu Sans"/>
              </a:rPr>
              <a:t>Perhaad</a:t>
            </a:r>
            <a:r>
              <a:rPr lang="en-US" sz="1350" spc="-1" dirty="0">
                <a:solidFill>
                  <a:srgbClr val="000000"/>
                </a:solidFill>
                <a:latin typeface="Trebuchet MS"/>
                <a:ea typeface="DejaVu Sans"/>
              </a:rPr>
              <a:t> Mistry and Dana </a:t>
            </a:r>
            <a:r>
              <a:rPr lang="en-US" sz="1350" spc="-1" dirty="0" err="1">
                <a:solidFill>
                  <a:srgbClr val="000000"/>
                </a:solidFill>
                <a:latin typeface="Trebuchet MS"/>
                <a:ea typeface="DejaVu Sans"/>
              </a:rPr>
              <a:t>Schaa</a:t>
            </a:r>
            <a:r>
              <a:rPr lang="en-US" sz="1350" spc="-1" dirty="0">
                <a:solidFill>
                  <a:srgbClr val="000000"/>
                </a:solidFill>
                <a:latin typeface="Trebuchet MS"/>
                <a:ea typeface="DejaVu Sans"/>
              </a:rPr>
              <a:t>, 2011</a:t>
            </a:r>
            <a:endParaRPr lang="en-US" sz="1350" spc="-1" dirty="0">
              <a:latin typeface="Arial"/>
            </a:endParaRPr>
          </a:p>
        </p:txBody>
      </p:sp>
      <p:grpSp>
        <p:nvGrpSpPr>
          <p:cNvPr id="2103" name="Group 4"/>
          <p:cNvGrpSpPr/>
          <p:nvPr/>
        </p:nvGrpSpPr>
        <p:grpSpPr>
          <a:xfrm>
            <a:off x="1608750" y="4833270"/>
            <a:ext cx="633420" cy="75546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1601730" y="3955770"/>
            <a:ext cx="647460" cy="82296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1601730" y="2132730"/>
            <a:ext cx="647460" cy="831600"/>
          </a:xfrm>
          <a:prstGeom prst="rect">
            <a:avLst/>
          </a:prstGeom>
          <a:ln>
            <a:noFill/>
          </a:ln>
        </p:spPr>
      </p:pic>
      <p:sp>
        <p:nvSpPr>
          <p:cNvPr id="2112" name="CustomShape 10"/>
          <p:cNvSpPr/>
          <p:nvPr/>
        </p:nvSpPr>
        <p:spPr>
          <a:xfrm>
            <a:off x="2627730" y="2196450"/>
            <a:ext cx="4894560"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b="1" spc="-1" dirty="0">
                <a:solidFill>
                  <a:srgbClr val="000000"/>
                </a:solidFill>
                <a:latin typeface="Trebuchet MS"/>
                <a:ea typeface="DejaVu Sans"/>
              </a:rPr>
              <a:t>The OpenCL </a:t>
            </a:r>
            <a:r>
              <a:rPr lang="zh-CN" altLang="en-US" sz="1350" b="1" spc="-1" dirty="0">
                <a:solidFill>
                  <a:srgbClr val="000000"/>
                </a:solidFill>
                <a:latin typeface="Trebuchet MS"/>
                <a:ea typeface="DejaVu Sans"/>
              </a:rPr>
              <a:t>规范信息（</a:t>
            </a:r>
            <a:r>
              <a:rPr lang="en-US" altLang="zh-CN" sz="1350" b="1" spc="-1" dirty="0">
                <a:solidFill>
                  <a:srgbClr val="000000"/>
                </a:solidFill>
                <a:latin typeface="Trebuchet MS"/>
                <a:ea typeface="DejaVu Sans"/>
              </a:rPr>
              <a:t>specification</a:t>
            </a:r>
            <a:r>
              <a:rPr lang="zh-CN" altLang="en-US" sz="1350" b="1" spc="-1" dirty="0">
                <a:solidFill>
                  <a:srgbClr val="000000"/>
                </a:solidFill>
                <a:latin typeface="Trebuchet MS"/>
                <a:ea typeface="DejaVu Sans"/>
              </a:rPr>
              <a:t>）</a:t>
            </a:r>
            <a:endParaRPr lang="en-US" sz="1350" spc="-1" dirty="0">
              <a:latin typeface="Arial"/>
            </a:endParaRPr>
          </a:p>
          <a:p>
            <a:pPr>
              <a:lnSpc>
                <a:spcPct val="100000"/>
              </a:lnSpc>
            </a:pPr>
            <a:r>
              <a:rPr lang="zh-CN" altLang="en-US" sz="1350" spc="-1" dirty="0">
                <a:solidFill>
                  <a:srgbClr val="000000"/>
                </a:solidFill>
                <a:latin typeface="Trebuchet MS"/>
                <a:ea typeface="DejaVu Sans"/>
              </a:rPr>
              <a:t>作为一个规范信息来说可读性很好了！</a:t>
            </a:r>
            <a:endParaRPr lang="en-US" sz="1350" spc="-1" dirty="0">
              <a:latin typeface="Arial"/>
            </a:endParaRPr>
          </a:p>
          <a:p>
            <a:pPr>
              <a:lnSpc>
                <a:spcPct val="100000"/>
              </a:lnSpc>
            </a:pPr>
            <a:r>
              <a:rPr lang="en-US" sz="1350" u="sng" spc="-1" dirty="0">
                <a:solidFill>
                  <a:srgbClr val="0000FF"/>
                </a:solidFill>
                <a:latin typeface="Trebuchet MS"/>
                <a:ea typeface="DejaVu Sans"/>
                <a:hlinkClick r:id="rId5"/>
              </a:rPr>
              <a:t>https://www.khronos.org/registry/cl/</a:t>
            </a:r>
            <a:r>
              <a:rPr lang="en-US" sz="1350" spc="-1" dirty="0">
                <a:solidFill>
                  <a:srgbClr val="000000"/>
                </a:solidFill>
                <a:latin typeface="Trebuchet MS"/>
                <a:ea typeface="DejaVu Sans"/>
              </a:rPr>
              <a:t> </a:t>
            </a:r>
            <a:endParaRPr lang="en-US" sz="1350" spc="-1" dirty="0">
              <a:latin typeface="Arial"/>
            </a:endParaRPr>
          </a:p>
        </p:txBody>
      </p:sp>
      <p:pic>
        <p:nvPicPr>
          <p:cNvPr id="2113" name="Picture 2"/>
          <p:cNvPicPr/>
          <p:nvPr/>
        </p:nvPicPr>
        <p:blipFill>
          <a:blip r:embed="rId6"/>
          <a:stretch/>
        </p:blipFill>
        <p:spPr>
          <a:xfrm>
            <a:off x="1601730" y="3051000"/>
            <a:ext cx="647460" cy="832140"/>
          </a:xfrm>
          <a:prstGeom prst="rect">
            <a:avLst/>
          </a:prstGeom>
          <a:ln w="9360">
            <a:noFill/>
          </a:ln>
        </p:spPr>
      </p:pic>
      <p:sp>
        <p:nvSpPr>
          <p:cNvPr id="2114" name="CustomShape 11"/>
          <p:cNvSpPr/>
          <p:nvPr/>
        </p:nvSpPr>
        <p:spPr>
          <a:xfrm>
            <a:off x="2627730" y="3105000"/>
            <a:ext cx="4894560"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b="1" spc="-1" dirty="0">
                <a:solidFill>
                  <a:srgbClr val="000000"/>
                </a:solidFill>
                <a:latin typeface="Trebuchet MS"/>
                <a:ea typeface="DejaVu Sans"/>
              </a:rPr>
              <a:t>OpenCL</a:t>
            </a:r>
            <a:r>
              <a:rPr lang="zh-CN" altLang="en-US" sz="1350" b="1" spc="-1" dirty="0">
                <a:solidFill>
                  <a:srgbClr val="000000"/>
                </a:solidFill>
                <a:latin typeface="Trebuchet MS"/>
                <a:ea typeface="DejaVu Sans"/>
              </a:rPr>
              <a:t>参考卡（</a:t>
            </a:r>
            <a:r>
              <a:rPr lang="en-US" altLang="zh-CN" sz="1350" b="1" spc="-1" dirty="0">
                <a:solidFill>
                  <a:srgbClr val="000000"/>
                </a:solidFill>
                <a:latin typeface="Trebuchet MS"/>
                <a:ea typeface="DejaVu Sans"/>
              </a:rPr>
              <a:t> reference card </a:t>
            </a:r>
            <a:r>
              <a:rPr lang="zh-CN" altLang="en-US" sz="1350" b="1" spc="-1" dirty="0">
                <a:solidFill>
                  <a:srgbClr val="000000"/>
                </a:solidFill>
                <a:latin typeface="Trebuchet MS"/>
                <a:ea typeface="DejaVu Sans"/>
              </a:rPr>
              <a:t>）</a:t>
            </a:r>
            <a:endParaRPr lang="en-US" sz="1350" spc="-1" dirty="0">
              <a:latin typeface="Arial"/>
            </a:endParaRPr>
          </a:p>
          <a:p>
            <a:pPr>
              <a:lnSpc>
                <a:spcPct val="100000"/>
              </a:lnSpc>
            </a:pPr>
            <a:r>
              <a:rPr lang="zh-CN" altLang="en-US" sz="1350" spc="-1" dirty="0">
                <a:solidFill>
                  <a:srgbClr val="000000"/>
                </a:solidFill>
                <a:latin typeface="Trebuchet MS"/>
                <a:ea typeface="DejaVu Sans"/>
              </a:rPr>
              <a:t>最好桌面上放一张</a:t>
            </a:r>
            <a:endParaRPr lang="en-US" altLang="zh-CN" sz="1350" spc="-1" dirty="0">
              <a:solidFill>
                <a:srgbClr val="000000"/>
              </a:solidFill>
              <a:latin typeface="Trebuchet MS"/>
              <a:ea typeface="DejaVu Sans"/>
            </a:endParaRPr>
          </a:p>
          <a:p>
            <a:pPr>
              <a:lnSpc>
                <a:spcPct val="100000"/>
              </a:lnSpc>
            </a:pPr>
            <a:r>
              <a:rPr lang="zh-CN" altLang="en-US" sz="1350" spc="-1" dirty="0">
                <a:solidFill>
                  <a:srgbClr val="000000"/>
                </a:solidFill>
                <a:latin typeface="Trebuchet MS"/>
                <a:ea typeface="DejaVu Sans"/>
              </a:rPr>
              <a:t>和规范信息在一个网页上</a:t>
            </a:r>
            <a:endParaRPr lang="en-US" sz="1350" spc="-1" dirty="0">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其他</a:t>
            </a:r>
            <a:r>
              <a:rPr lang="en-US" sz="3300" spc="-1" dirty="0">
                <a:solidFill>
                  <a:srgbClr val="000000"/>
                </a:solidFill>
                <a:latin typeface="Trebuchet MS"/>
              </a:rPr>
              <a:t> OpenCL </a:t>
            </a:r>
            <a:r>
              <a:rPr lang="zh-CN" altLang="en-US" sz="3300" spc="-1" dirty="0">
                <a:solidFill>
                  <a:srgbClr val="000000"/>
                </a:solidFill>
                <a:latin typeface="Trebuchet MS"/>
              </a:rPr>
              <a:t>资源</a:t>
            </a:r>
            <a:endParaRPr lang="en-US" sz="3300" spc="-1" dirty="0">
              <a:latin typeface="Arial"/>
            </a:endParaRPr>
          </a:p>
        </p:txBody>
      </p:sp>
      <p:sp>
        <p:nvSpPr>
          <p:cNvPr id="2116" name="CustomShape 2"/>
          <p:cNvSpPr/>
          <p:nvPr/>
        </p:nvSpPr>
        <p:spPr>
          <a:xfrm>
            <a:off x="1485900" y="2057400"/>
            <a:ext cx="6171660" cy="3747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新的年度 </a:t>
            </a:r>
            <a:r>
              <a:rPr lang="en-US" sz="2400" spc="-1" dirty="0">
                <a:solidFill>
                  <a:srgbClr val="000000"/>
                </a:solidFill>
                <a:latin typeface="Trebuchet MS"/>
              </a:rPr>
              <a:t>OpenCL </a:t>
            </a:r>
            <a:r>
              <a:rPr lang="zh-CN" altLang="en-US" sz="2400" spc="-1" dirty="0">
                <a:solidFill>
                  <a:srgbClr val="000000"/>
                </a:solidFill>
                <a:latin typeface="Trebuchet MS"/>
              </a:rPr>
              <a:t>会议</a:t>
            </a:r>
            <a:endParaRPr lang="en-US" sz="24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2"/>
              </a:rPr>
              <a:t>http://www.iwocl.org/</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每年五月份召开</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en-US" sz="2100" spc="-1" dirty="0">
                <a:solidFill>
                  <a:srgbClr val="000000"/>
                </a:solidFill>
                <a:latin typeface="Trebuchet MS"/>
              </a:rPr>
              <a:t>CFP to be announced at SC</a:t>
            </a:r>
            <a:endParaRPr lang="en-US" sz="2100" spc="-1" dirty="0">
              <a:latin typeface="Arial"/>
            </a:endParaRPr>
          </a:p>
          <a:p>
            <a:pPr>
              <a:spcBef>
                <a:spcPts val="481"/>
              </a:spcBef>
            </a:pP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论坛</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en-US" sz="2100" spc="-1" dirty="0" err="1">
                <a:solidFill>
                  <a:srgbClr val="000000"/>
                </a:solidFill>
                <a:latin typeface="Trebuchet MS"/>
              </a:rPr>
              <a:t>Khronos</a:t>
            </a:r>
            <a:r>
              <a:rPr lang="en-US" sz="2100" spc="-1" dirty="0">
                <a:solidFill>
                  <a:srgbClr val="000000"/>
                </a:solidFill>
                <a:latin typeface="Trebuchet MS"/>
              </a:rPr>
              <a:t> </a:t>
            </a:r>
            <a:r>
              <a:rPr lang="zh-CN" altLang="en-US" sz="2100" spc="-1" dirty="0">
                <a:solidFill>
                  <a:srgbClr val="000000"/>
                </a:solidFill>
                <a:latin typeface="Trebuchet MS"/>
              </a:rPr>
              <a:t>的</a:t>
            </a:r>
            <a:r>
              <a:rPr lang="en-US" sz="2100" spc="-1" dirty="0">
                <a:solidFill>
                  <a:srgbClr val="000000"/>
                </a:solidFill>
                <a:latin typeface="Trebuchet MS"/>
              </a:rPr>
              <a:t> OpenCL </a:t>
            </a:r>
            <a:r>
              <a:rPr lang="zh-CN" altLang="en-US" sz="2100" spc="-1" dirty="0">
                <a:solidFill>
                  <a:srgbClr val="000000"/>
                </a:solidFill>
                <a:latin typeface="Trebuchet MS"/>
              </a:rPr>
              <a:t>论坛是最核心的讨论区</a:t>
            </a:r>
            <a:r>
              <a:rPr 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3"/>
              </a:rPr>
              <a:t>http://www.khronos.org/message_boards/forumdisplay.php?f=61</a:t>
            </a:r>
            <a:r>
              <a:rPr lang="en-US" sz="2100" spc="-1" dirty="0">
                <a:solidFill>
                  <a:srgbClr val="000000"/>
                </a:solidFill>
                <a:latin typeface="Trebuchet MS"/>
              </a:rPr>
              <a:t> </a:t>
            </a:r>
            <a:endParaRPr lang="en-US" sz="2100" spc="-1" dirty="0">
              <a:latin typeface="Arial"/>
            </a:endParaRPr>
          </a:p>
          <a:p>
            <a:pPr>
              <a:spcBef>
                <a:spcPts val="481"/>
              </a:spcBef>
            </a:pPr>
            <a:endParaRPr lang="en-US" sz="2100" spc="-1" dirty="0">
              <a:latin typeface="Arial"/>
            </a:endParaRPr>
          </a:p>
        </p:txBody>
      </p:sp>
      <p:pic>
        <p:nvPicPr>
          <p:cNvPr id="2117" name="Picture 4"/>
          <p:cNvPicPr/>
          <p:nvPr/>
        </p:nvPicPr>
        <p:blipFill>
          <a:blip r:embed="rId4"/>
          <a:stretch/>
        </p:blipFill>
        <p:spPr>
          <a:xfrm>
            <a:off x="5220000" y="2457000"/>
            <a:ext cx="2254500" cy="55485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其他</a:t>
            </a:r>
            <a:r>
              <a:rPr lang="en-US" altLang="zh-CN" sz="3300" spc="-1" dirty="0">
                <a:solidFill>
                  <a:srgbClr val="000000"/>
                </a:solidFill>
                <a:latin typeface="Trebuchet MS"/>
              </a:rPr>
              <a:t> OpenCL </a:t>
            </a:r>
            <a:r>
              <a:rPr lang="zh-CN" altLang="en-US" sz="3300" spc="-1" dirty="0">
                <a:solidFill>
                  <a:srgbClr val="000000"/>
                </a:solidFill>
                <a:latin typeface="Trebuchet MS"/>
              </a:rPr>
              <a:t>资源</a:t>
            </a:r>
            <a:endParaRPr lang="en-US" altLang="zh-CN" sz="3300" spc="-1" dirty="0">
              <a:latin typeface="Arial"/>
            </a:endParaRPr>
          </a:p>
        </p:txBody>
      </p:sp>
      <p:sp>
        <p:nvSpPr>
          <p:cNvPr id="211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10000"/>
          </a:bodyPr>
          <a:lstStyle/>
          <a:p>
            <a:pPr marL="257310" indent="-256770">
              <a:spcBef>
                <a:spcPts val="481"/>
              </a:spcBef>
              <a:buClr>
                <a:srgbClr val="000000"/>
              </a:buClr>
              <a:buFont typeface="Arial"/>
              <a:buChar char="•"/>
            </a:pPr>
            <a:r>
              <a:rPr lang="en-US" sz="2400" spc="-1" dirty="0">
                <a:solidFill>
                  <a:srgbClr val="000000"/>
                </a:solidFill>
                <a:latin typeface="Trebuchet MS"/>
              </a:rPr>
              <a:t>CLU: </a:t>
            </a:r>
            <a:r>
              <a:rPr lang="zh-CN" altLang="en-US" sz="2400" spc="-1" dirty="0">
                <a:solidFill>
                  <a:srgbClr val="000000"/>
                </a:solidFill>
                <a:latin typeface="Trebuchet MS"/>
              </a:rPr>
              <a:t>一个很有用的链接库（</a:t>
            </a:r>
            <a:r>
              <a:rPr lang="en-US" altLang="zh-CN" sz="2400" spc="-1" dirty="0">
                <a:solidFill>
                  <a:srgbClr val="000000"/>
                </a:solidFill>
                <a:latin typeface="Trebuchet MS"/>
              </a:rPr>
              <a:t>library</a:t>
            </a:r>
            <a:r>
              <a:rPr lang="zh-CN" altLang="en-US" sz="2400" spc="-1" dirty="0">
                <a:solidFill>
                  <a:srgbClr val="000000"/>
                </a:solidFill>
                <a:latin typeface="Trebuchet MS"/>
              </a:rPr>
              <a:t>），内置有用的 </a:t>
            </a:r>
            <a:r>
              <a:rPr lang="en-US" altLang="zh-CN" sz="2400" spc="-1" dirty="0">
                <a:solidFill>
                  <a:srgbClr val="000000"/>
                </a:solidFill>
                <a:latin typeface="Trebuchet MS"/>
              </a:rPr>
              <a:t>C</a:t>
            </a:r>
            <a:r>
              <a:rPr lang="zh-CN" altLang="en-US" sz="2400" spc="-1" dirty="0">
                <a:solidFill>
                  <a:srgbClr val="000000"/>
                </a:solidFill>
                <a:latin typeface="Trebuchet MS"/>
              </a:rPr>
              <a:t>语言层次的 </a:t>
            </a:r>
            <a:r>
              <a:rPr lang="en-US" altLang="zh-CN" sz="2400" spc="-1" dirty="0">
                <a:solidFill>
                  <a:srgbClr val="000000"/>
                </a:solidFill>
                <a:latin typeface="Trebuchet MS"/>
              </a:rPr>
              <a:t>OpenCL </a:t>
            </a:r>
            <a:r>
              <a:rPr lang="zh-CN" altLang="en-US" sz="2400" spc="-1" dirty="0">
                <a:solidFill>
                  <a:srgbClr val="000000"/>
                </a:solidFill>
                <a:latin typeface="Trebuchet MS"/>
              </a:rPr>
              <a:t>工具，比如程序初始化、</a:t>
            </a:r>
            <a:r>
              <a:rPr lang="en-US" altLang="zh-CN" sz="2400" spc="-1" dirty="0">
                <a:solidFill>
                  <a:srgbClr val="000000"/>
                </a:solidFill>
                <a:latin typeface="Trebuchet MS"/>
              </a:rPr>
              <a:t>CL </a:t>
            </a:r>
            <a:r>
              <a:rPr lang="zh-CN" altLang="en-US" sz="2400" spc="-1" dirty="0">
                <a:solidFill>
                  <a:srgbClr val="000000"/>
                </a:solidFill>
                <a:latin typeface="Trebuchet MS"/>
              </a:rPr>
              <a:t>核函数代码（</a:t>
            </a:r>
            <a:r>
              <a:rPr lang="en-US" altLang="zh-CN" sz="2400" spc="-1" dirty="0">
                <a:solidFill>
                  <a:srgbClr val="000000"/>
                </a:solidFill>
                <a:latin typeface="Trebuchet MS"/>
              </a:rPr>
              <a:t>kernel code</a:t>
            </a:r>
            <a:r>
              <a:rPr lang="zh-CN" altLang="en-US" sz="2400" spc="-1" dirty="0">
                <a:solidFill>
                  <a:srgbClr val="000000"/>
                </a:solidFill>
                <a:latin typeface="Trebuchet MS"/>
              </a:rPr>
              <a:t>）编译以及带有参数的核函数调用（和 </a:t>
            </a:r>
            <a:r>
              <a:rPr lang="en-US" altLang="zh-CN" sz="2400" spc="-1" dirty="0">
                <a:solidFill>
                  <a:srgbClr val="000000"/>
                </a:solidFill>
                <a:latin typeface="Trebuchet MS"/>
              </a:rPr>
              <a:t>GLUT </a:t>
            </a:r>
            <a:r>
              <a:rPr lang="zh-CN" altLang="en-US" sz="2400" spc="-1" dirty="0">
                <a:solidFill>
                  <a:srgbClr val="000000"/>
                </a:solidFill>
                <a:latin typeface="Trebuchet MS"/>
              </a:rPr>
              <a:t>有点像）： </a:t>
            </a:r>
            <a:r>
              <a:rPr lang="en-US" sz="2400" u="sng" spc="-1" dirty="0">
                <a:solidFill>
                  <a:srgbClr val="0000FF"/>
                </a:solidFill>
                <a:latin typeface="Trebuchet MS"/>
                <a:hlinkClick r:id="rId2"/>
              </a:rPr>
              <a:t>https://github.com/Computing-Language-Utility/CLU</a:t>
            </a:r>
            <a:endParaRPr lang="en-US" sz="2400" spc="-1" dirty="0">
              <a:latin typeface="Arial"/>
            </a:endParaRPr>
          </a:p>
          <a:p>
            <a:pPr>
              <a:spcBef>
                <a:spcPts val="481"/>
              </a:spcBef>
            </a:pPr>
            <a:endParaRPr lang="en-US" sz="2400" spc="-1" dirty="0">
              <a:latin typeface="Arial"/>
            </a:endParaRPr>
          </a:p>
          <a:p>
            <a:pPr marL="257310" indent="-256770">
              <a:spcBef>
                <a:spcPts val="481"/>
              </a:spcBef>
              <a:buClr>
                <a:srgbClr val="000000"/>
              </a:buClr>
              <a:buFont typeface="Arial"/>
              <a:buChar char="•"/>
            </a:pPr>
            <a:r>
              <a:rPr lang="en-US" sz="2400" spc="-1" dirty="0" err="1">
                <a:solidFill>
                  <a:srgbClr val="000000"/>
                </a:solidFill>
                <a:latin typeface="Trebuchet MS"/>
              </a:rPr>
              <a:t>clMath</a:t>
            </a:r>
            <a:r>
              <a:rPr lang="en-US" sz="2400" spc="-1" dirty="0">
                <a:solidFill>
                  <a:srgbClr val="000000"/>
                </a:solidFill>
                <a:latin typeface="Trebuchet MS"/>
              </a:rPr>
              <a:t>: </a:t>
            </a:r>
            <a:r>
              <a:rPr lang="zh-CN" altLang="en-US" sz="2400" spc="-1" dirty="0">
                <a:solidFill>
                  <a:srgbClr val="000000"/>
                </a:solidFill>
                <a:latin typeface="Trebuchet MS"/>
              </a:rPr>
              <a:t>最初由 </a:t>
            </a:r>
            <a:r>
              <a:rPr lang="en-US" altLang="zh-CN" sz="2400" spc="-1" dirty="0">
                <a:solidFill>
                  <a:srgbClr val="000000"/>
                </a:solidFill>
                <a:latin typeface="Trebuchet MS"/>
              </a:rPr>
              <a:t>AMD </a:t>
            </a:r>
            <a:r>
              <a:rPr lang="zh-CN" altLang="en-US" sz="2400" spc="-1" dirty="0">
                <a:solidFill>
                  <a:srgbClr val="000000"/>
                </a:solidFill>
                <a:latin typeface="Trebuchet MS"/>
              </a:rPr>
              <a:t>开发的一套开源的 线性代数</a:t>
            </a:r>
            <a:r>
              <a:rPr lang="en-US" altLang="zh-CN" sz="2400" spc="-1" dirty="0">
                <a:solidFill>
                  <a:srgbClr val="000000"/>
                </a:solidFill>
                <a:latin typeface="Trebuchet MS"/>
              </a:rPr>
              <a:t>/</a:t>
            </a:r>
            <a:r>
              <a:rPr lang="zh-CN" altLang="en-US" sz="2400" spc="-1" dirty="0">
                <a:solidFill>
                  <a:srgbClr val="000000"/>
                </a:solidFill>
                <a:latin typeface="Trebuchet MS"/>
              </a:rPr>
              <a:t>快速傅里叶变换链接库（</a:t>
            </a:r>
            <a:r>
              <a:rPr lang="en-US" altLang="zh-CN" sz="2400" spc="-1" dirty="0">
                <a:solidFill>
                  <a:srgbClr val="000000"/>
                </a:solidFill>
                <a:latin typeface="Trebuchet MS"/>
              </a:rPr>
              <a:t> BLAS / FFT library </a:t>
            </a:r>
            <a:r>
              <a:rPr lang="zh-CN" altLang="en-US" sz="2400" spc="-1" dirty="0">
                <a:solidFill>
                  <a:srgbClr val="000000"/>
                </a:solidFill>
                <a:latin typeface="Trebuchet MS"/>
              </a:rPr>
              <a:t>）： </a:t>
            </a:r>
            <a:r>
              <a:rPr lang="en-US" sz="2400" u="sng" spc="-1" dirty="0">
                <a:solidFill>
                  <a:srgbClr val="0000FF"/>
                </a:solidFill>
                <a:latin typeface="Trebuchet MS"/>
                <a:hlinkClick r:id="rId3"/>
              </a:rPr>
              <a:t>https://github.com/clMathLibraries/clBLAS and </a:t>
            </a:r>
            <a:r>
              <a:rPr lang="en-US" sz="2400" u="sng" spc="-1" dirty="0">
                <a:solidFill>
                  <a:srgbClr val="0000FF"/>
                </a:solidFill>
                <a:latin typeface="Trebuchet MS"/>
                <a:hlinkClick r:id="rId4"/>
              </a:rPr>
              <a:t>https://github.com/clMathLibraries/clFFT</a:t>
            </a:r>
            <a:endParaRPr lang="en-US" sz="2400" spc="-1" dirty="0">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altLang="zh-CN" sz="3000" b="1" cap="all" spc="-1" dirty="0">
                <a:solidFill>
                  <a:srgbClr val="000000"/>
                </a:solidFill>
                <a:latin typeface="Trebuchet MS"/>
              </a:rPr>
              <a:t>OpenCL </a:t>
            </a:r>
            <a:r>
              <a:rPr lang="zh-CN" altLang="en-US" sz="3000" b="1" cap="all" spc="-1" dirty="0">
                <a:solidFill>
                  <a:srgbClr val="000000"/>
                </a:solidFill>
                <a:latin typeface="Trebuchet MS"/>
              </a:rPr>
              <a:t>版本</a:t>
            </a:r>
            <a:endParaRPr lang="en-US" altLang="zh-CN" sz="3000" b="1" cap="all" spc="-1" dirty="0">
              <a:solidFill>
                <a:srgbClr val="000000"/>
              </a:solidFill>
              <a:latin typeface="Trebuchet MS"/>
            </a:endParaRPr>
          </a:p>
          <a:p>
            <a:pPr>
              <a:lnSpc>
                <a:spcPct val="100000"/>
              </a:lnSpc>
            </a:pPr>
            <a:r>
              <a:rPr lang="en-US" sz="3000" b="1" cap="all" spc="-1" dirty="0">
                <a:solidFill>
                  <a:srgbClr val="000000"/>
                </a:solidFill>
                <a:latin typeface="Trebuchet MS"/>
              </a:rPr>
              <a:t>Versions of </a:t>
            </a:r>
            <a:r>
              <a:rPr lang="en-US" sz="3000" b="1" cap="all" spc="-1" dirty="0" err="1">
                <a:solidFill>
                  <a:srgbClr val="000000"/>
                </a:solidFill>
                <a:latin typeface="Trebuchet MS"/>
              </a:rPr>
              <a:t>opencl</a:t>
            </a:r>
            <a:endParaRPr lang="en-US" sz="3000" spc="-1" dirty="0">
              <a:latin typeface="Arial"/>
            </a:endParaRPr>
          </a:p>
        </p:txBody>
      </p:sp>
      <p:sp>
        <p:nvSpPr>
          <p:cNvPr id="2121"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1.0</a:t>
            </a:r>
            <a:endParaRPr lang="en-US" sz="3300" spc="-1">
              <a:latin typeface="Arial"/>
            </a:endParaRPr>
          </a:p>
        </p:txBody>
      </p:sp>
      <p:sp>
        <p:nvSpPr>
          <p:cNvPr id="2123"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最初发布于 </a:t>
            </a:r>
            <a:r>
              <a:rPr lang="en-US" altLang="zh-CN" sz="2400" spc="-1" dirty="0">
                <a:solidFill>
                  <a:srgbClr val="000000"/>
                </a:solidFill>
                <a:latin typeface="Trebuchet MS"/>
              </a:rPr>
              <a:t>2008</a:t>
            </a:r>
            <a:r>
              <a:rPr lang="zh-CN" altLang="en-US" sz="2400" spc="-1" dirty="0">
                <a:solidFill>
                  <a:srgbClr val="000000"/>
                </a:solidFill>
                <a:latin typeface="Trebuchet MS"/>
              </a:rPr>
              <a:t>年</a:t>
            </a:r>
            <a:r>
              <a:rPr lang="en-US" altLang="zh-CN" sz="2400" spc="-1" dirty="0">
                <a:solidFill>
                  <a:srgbClr val="000000"/>
                </a:solidFill>
                <a:latin typeface="Trebuchet MS"/>
              </a:rPr>
              <a:t>12</a:t>
            </a:r>
            <a:r>
              <a:rPr lang="zh-CN" altLang="en-US" sz="2400" spc="-1" dirty="0">
                <a:solidFill>
                  <a:srgbClr val="000000"/>
                </a:solidFill>
                <a:latin typeface="Trebuchet MS"/>
              </a:rPr>
              <a:t>月</a:t>
            </a:r>
            <a:endParaRPr lang="en-US" sz="2400" spc="-1" dirty="0">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1.1</a:t>
            </a:r>
            <a:endParaRPr lang="en-US" sz="3300" spc="-1">
              <a:latin typeface="Arial"/>
            </a:endParaRPr>
          </a:p>
        </p:txBody>
      </p:sp>
      <p:sp>
        <p:nvSpPr>
          <p:cNvPr id="2125"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发布于</a:t>
            </a:r>
            <a:r>
              <a:rPr lang="en-US" altLang="zh-CN" sz="2400" spc="-1" dirty="0">
                <a:solidFill>
                  <a:srgbClr val="000000"/>
                </a:solidFill>
                <a:latin typeface="Trebuchet MS"/>
              </a:rPr>
              <a:t>2010</a:t>
            </a:r>
            <a:r>
              <a:rPr lang="zh-CN" altLang="en-US" sz="2400" spc="-1" dirty="0">
                <a:solidFill>
                  <a:srgbClr val="000000"/>
                </a:solidFill>
                <a:latin typeface="Trebuchet MS"/>
              </a:rPr>
              <a:t>年六月</a:t>
            </a:r>
            <a:endParaRPr lang="en-US" altLang="zh-CN" sz="2400" spc="-1" dirty="0">
              <a:solidFill>
                <a:srgbClr val="000000"/>
              </a:solidFill>
              <a:latin typeface="Trebuchet MS"/>
            </a:endParaRPr>
          </a:p>
          <a:p>
            <a:pPr marL="257310" indent="-256770">
              <a:spcBef>
                <a:spcPts val="481"/>
              </a:spcBef>
              <a:buClr>
                <a:srgbClr val="000000"/>
              </a:buClr>
              <a:buFont typeface="Arial"/>
              <a:buChar char="•"/>
            </a:pPr>
            <a:r>
              <a:rPr lang="zh-CN" altLang="en-US" sz="2400" spc="-1" dirty="0">
                <a:solidFill>
                  <a:srgbClr val="000000"/>
                </a:solidFill>
                <a:latin typeface="Trebuchet MS"/>
              </a:rPr>
              <a:t>主要新特性</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子缓存 （</a:t>
            </a:r>
            <a:r>
              <a:rPr lang="en-US" altLang="zh-CN" sz="2100" spc="-1" dirty="0">
                <a:solidFill>
                  <a:srgbClr val="000000"/>
                </a:solidFill>
                <a:latin typeface="Trebuchet MS"/>
              </a:rPr>
              <a:t>Sub buffers</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用户事件（</a:t>
            </a:r>
            <a:r>
              <a:rPr lang="en-US" altLang="zh-CN" sz="2100" spc="-1" dirty="0">
                <a:solidFill>
                  <a:srgbClr val="000000"/>
                </a:solidFill>
                <a:latin typeface="Trebuchet MS"/>
              </a:rPr>
              <a:t> User events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更多内置函数</a:t>
            </a:r>
            <a:endParaRPr lang="en-US" sz="2100" spc="-1" dirty="0">
              <a:latin typeface="Arial"/>
            </a:endParaRPr>
          </a:p>
          <a:p>
            <a:pPr marL="557280" lvl="1" indent="-213840">
              <a:spcBef>
                <a:spcPts val="421"/>
              </a:spcBef>
              <a:buClr>
                <a:srgbClr val="000000"/>
              </a:buClr>
              <a:buFont typeface="Arial"/>
              <a:buChar char="–"/>
            </a:pPr>
            <a:r>
              <a:rPr lang="en-US" sz="2100" spc="-1" dirty="0">
                <a:solidFill>
                  <a:srgbClr val="000000"/>
                </a:solidFill>
                <a:latin typeface="Trebuchet MS"/>
              </a:rPr>
              <a:t>32</a:t>
            </a:r>
            <a:r>
              <a:rPr lang="zh-CN" altLang="en-US" sz="2100" spc="-1" dirty="0">
                <a:solidFill>
                  <a:srgbClr val="000000"/>
                </a:solidFill>
                <a:latin typeface="Trebuchet MS"/>
              </a:rPr>
              <a:t>位原子（</a:t>
            </a:r>
            <a:r>
              <a:rPr lang="en-US" altLang="zh-CN" sz="2100" spc="-1" dirty="0">
                <a:solidFill>
                  <a:srgbClr val="000000"/>
                </a:solidFill>
                <a:latin typeface="Trebuchet MS"/>
              </a:rPr>
              <a:t> 32-bit atomics </a:t>
            </a:r>
            <a:r>
              <a:rPr lang="zh-CN" altLang="en-US" sz="2100" spc="-1" dirty="0">
                <a:solidFill>
                  <a:srgbClr val="000000"/>
                </a:solidFill>
                <a:latin typeface="Trebuchet MS"/>
              </a:rPr>
              <a:t>）成为核心特性</a:t>
            </a:r>
            <a:endParaRPr lang="en-US" sz="2100" spc="-1" dirty="0">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1.2</a:t>
            </a:r>
            <a:endParaRPr lang="en-US" sz="3300" spc="-1">
              <a:latin typeface="Arial"/>
            </a:endParaRPr>
          </a:p>
        </p:txBody>
      </p:sp>
      <p:sp>
        <p:nvSpPr>
          <p:cNvPr id="2127"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发布于 </a:t>
            </a:r>
            <a:r>
              <a:rPr lang="en-US" altLang="zh-CN" sz="2400" spc="-1" dirty="0">
                <a:solidFill>
                  <a:srgbClr val="000000"/>
                </a:solidFill>
                <a:latin typeface="Trebuchet MS"/>
              </a:rPr>
              <a:t>2011</a:t>
            </a:r>
            <a:r>
              <a:rPr lang="zh-CN" altLang="en-US" sz="2400" spc="-1" dirty="0">
                <a:solidFill>
                  <a:srgbClr val="000000"/>
                </a:solidFill>
                <a:latin typeface="Trebuchet MS"/>
              </a:rPr>
              <a:t>年</a:t>
            </a:r>
            <a:r>
              <a:rPr lang="en-US" altLang="zh-CN" sz="2400" spc="-1" dirty="0">
                <a:solidFill>
                  <a:srgbClr val="000000"/>
                </a:solidFill>
                <a:latin typeface="Trebuchet MS"/>
              </a:rPr>
              <a:t>11</a:t>
            </a:r>
            <a:r>
              <a:rPr lang="zh-CN" altLang="en-US" sz="2400" spc="-1" dirty="0">
                <a:solidFill>
                  <a:srgbClr val="000000"/>
                </a:solidFill>
                <a:latin typeface="Trebuchet MS"/>
              </a:rPr>
              <a:t>月</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主要新特性</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可定制设备和内置核函数（</a:t>
            </a:r>
            <a:r>
              <a:rPr lang="en-US" altLang="zh-CN" sz="2100" spc="-1" dirty="0">
                <a:solidFill>
                  <a:srgbClr val="000000"/>
                </a:solidFill>
                <a:latin typeface="Trebuchet MS"/>
              </a:rPr>
              <a:t> built-in kernels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设备分区 （</a:t>
            </a:r>
            <a:r>
              <a:rPr lang="en-US" altLang="zh-CN" sz="2100" spc="-1" dirty="0">
                <a:solidFill>
                  <a:srgbClr val="000000"/>
                </a:solidFill>
                <a:latin typeface="Trebuchet MS"/>
              </a:rPr>
              <a:t>Device partitioning</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支持程序的单独编译和链接（</a:t>
            </a:r>
            <a:r>
              <a:rPr lang="en-US" altLang="zh-CN" sz="2100" spc="-1" dirty="0">
                <a:solidFill>
                  <a:srgbClr val="000000"/>
                </a:solidFill>
                <a:latin typeface="Trebuchet MS"/>
              </a:rPr>
              <a:t> separate compilation and linking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对 </a:t>
            </a:r>
            <a:r>
              <a:rPr lang="en-US" altLang="zh-CN" sz="2100" spc="-1" dirty="0">
                <a:solidFill>
                  <a:srgbClr val="000000"/>
                </a:solidFill>
                <a:latin typeface="Trebuchet MS"/>
              </a:rPr>
              <a:t>OpenCL </a:t>
            </a:r>
            <a:r>
              <a:rPr lang="zh-CN" altLang="en-US" sz="2100" spc="-1" dirty="0">
                <a:solidFill>
                  <a:srgbClr val="000000"/>
                </a:solidFill>
                <a:latin typeface="Trebuchet MS"/>
              </a:rPr>
              <a:t>链接库更好的支持</a:t>
            </a:r>
            <a:endParaRPr lang="en-US" sz="2100" spc="-1" dirty="0">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2.0</a:t>
            </a:r>
            <a:endParaRPr lang="en-US" sz="3300" spc="-1">
              <a:latin typeface="Arial"/>
            </a:endParaRPr>
          </a:p>
        </p:txBody>
      </p:sp>
      <p:sp>
        <p:nvSpPr>
          <p:cNvPr id="212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发布于</a:t>
            </a:r>
            <a:r>
              <a:rPr lang="en-US" altLang="zh-CN" sz="2400" spc="-1" dirty="0">
                <a:solidFill>
                  <a:srgbClr val="000000"/>
                </a:solidFill>
                <a:latin typeface="Trebuchet MS"/>
              </a:rPr>
              <a:t>2013</a:t>
            </a:r>
            <a:r>
              <a:rPr lang="zh-CN" altLang="en-US" sz="2400" spc="-1" dirty="0">
                <a:solidFill>
                  <a:srgbClr val="000000"/>
                </a:solidFill>
                <a:latin typeface="Trebuchet MS"/>
              </a:rPr>
              <a:t>年</a:t>
            </a:r>
            <a:r>
              <a:rPr lang="en-US" altLang="zh-CN" sz="2400" spc="-1" dirty="0">
                <a:solidFill>
                  <a:srgbClr val="000000"/>
                </a:solidFill>
                <a:latin typeface="Trebuchet MS"/>
              </a:rPr>
              <a:t>11</a:t>
            </a:r>
            <a:r>
              <a:rPr lang="zh-CN" altLang="en-US" sz="2400" spc="-1" dirty="0">
                <a:solidFill>
                  <a:srgbClr val="000000"/>
                </a:solidFill>
                <a:latin typeface="Trebuchet MS"/>
              </a:rPr>
              <a:t>月</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主要新特性</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共享虚拟内存（</a:t>
            </a:r>
            <a:r>
              <a:rPr lang="en-US" altLang="zh-CN" sz="2100" spc="-1" dirty="0">
                <a:solidFill>
                  <a:srgbClr val="000000"/>
                </a:solidFill>
                <a:latin typeface="Trebuchet MS"/>
              </a:rPr>
              <a:t> Shared virtual memory </a:t>
            </a:r>
            <a:r>
              <a:rPr lang="zh-CN" altLang="en-US" sz="2100" spc="-1" dirty="0">
                <a:solidFill>
                  <a:srgbClr val="000000"/>
                </a:solidFill>
                <a:latin typeface="Trebuchet MS"/>
              </a:rPr>
              <a:t>，缩写为</a:t>
            </a:r>
            <a:r>
              <a:rPr lang="en-US" altLang="zh-CN" sz="2100" spc="-1" dirty="0">
                <a:solidFill>
                  <a:srgbClr val="000000"/>
                </a:solidFill>
                <a:latin typeface="Trebuchet MS"/>
              </a:rPr>
              <a:t>SVM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动态并行机制（</a:t>
            </a:r>
            <a:r>
              <a:rPr lang="en-US" altLang="zh-CN" sz="2100" spc="-1" dirty="0">
                <a:solidFill>
                  <a:srgbClr val="000000"/>
                </a:solidFill>
                <a:latin typeface="Trebuchet MS"/>
              </a:rPr>
              <a:t>Dynamic parallelism</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管道（</a:t>
            </a:r>
            <a:r>
              <a:rPr lang="en-US" altLang="zh-CN" sz="2100" spc="-1" dirty="0">
                <a:solidFill>
                  <a:srgbClr val="000000"/>
                </a:solidFill>
                <a:latin typeface="Trebuchet MS"/>
              </a:rPr>
              <a:t>pipes</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内置归约</a:t>
            </a:r>
            <a:r>
              <a:rPr lang="en-US" altLang="zh-CN" sz="2100" spc="-1" dirty="0">
                <a:solidFill>
                  <a:srgbClr val="000000"/>
                </a:solidFill>
                <a:latin typeface="Trebuchet MS"/>
              </a:rPr>
              <a:t>/</a:t>
            </a:r>
            <a:r>
              <a:rPr lang="zh-CN" altLang="en-US" sz="2100" spc="-1" dirty="0">
                <a:solidFill>
                  <a:srgbClr val="000000"/>
                </a:solidFill>
                <a:latin typeface="Trebuchet MS"/>
              </a:rPr>
              <a:t>广播（</a:t>
            </a:r>
            <a:r>
              <a:rPr lang="en-US" altLang="zh-CN" sz="2100" spc="-1" dirty="0">
                <a:solidFill>
                  <a:srgbClr val="000000"/>
                </a:solidFill>
                <a:latin typeface="Trebuchet MS"/>
              </a:rPr>
              <a:t> reductions/broadcasts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子分组（</a:t>
            </a:r>
            <a:r>
              <a:rPr lang="en-US" altLang="zh-CN" sz="2100" spc="-1" dirty="0">
                <a:solidFill>
                  <a:srgbClr val="000000"/>
                </a:solidFill>
                <a:latin typeface="Trebuchet MS"/>
              </a:rPr>
              <a:t>Sub-groups</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通用地址空间（</a:t>
            </a:r>
            <a:r>
              <a:rPr lang="en-US" altLang="zh-CN" sz="2100" spc="-1" dirty="0">
                <a:solidFill>
                  <a:srgbClr val="000000"/>
                </a:solidFill>
                <a:latin typeface="Trebuchet MS"/>
              </a:rPr>
              <a:t> "generic" address space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en-US" sz="2100" spc="-1" dirty="0">
                <a:solidFill>
                  <a:srgbClr val="000000"/>
                </a:solidFill>
                <a:latin typeface="Trebuchet MS"/>
              </a:rPr>
              <a:t>C11 </a:t>
            </a:r>
            <a:r>
              <a:rPr lang="zh-CN" altLang="en-US" sz="2100" spc="-1" dirty="0">
                <a:solidFill>
                  <a:srgbClr val="000000"/>
                </a:solidFill>
                <a:latin typeface="Trebuchet MS"/>
              </a:rPr>
              <a:t>标准的原子（</a:t>
            </a:r>
            <a:r>
              <a:rPr lang="en-US" altLang="zh-CN" sz="2100" spc="-1" dirty="0">
                <a:solidFill>
                  <a:srgbClr val="000000"/>
                </a:solidFill>
                <a:latin typeface="Trebuchet MS"/>
              </a:rPr>
              <a:t> atomics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更多图像（</a:t>
            </a:r>
            <a:r>
              <a:rPr lang="en-US" altLang="zh-CN" sz="2100" spc="-1" dirty="0">
                <a:solidFill>
                  <a:srgbClr val="000000"/>
                </a:solidFill>
                <a:latin typeface="Trebuchet MS"/>
              </a:rPr>
              <a:t>image</a:t>
            </a:r>
            <a:r>
              <a:rPr lang="zh-CN" altLang="en-US" sz="2100" spc="-1" dirty="0">
                <a:solidFill>
                  <a:srgbClr val="000000"/>
                </a:solidFill>
                <a:latin typeface="Trebuchet MS"/>
              </a:rPr>
              <a:t>）支持</a:t>
            </a:r>
            <a:endParaRPr lang="en-US" sz="2100" spc="-1" dirty="0">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lnSpc>
                <a:spcPct val="100000"/>
              </a:lnSpc>
            </a:pPr>
            <a:r>
              <a:rPr lang="zh-CN" altLang="en-US" sz="3000" b="1" cap="all" spc="-1" dirty="0">
                <a:solidFill>
                  <a:srgbClr val="000000"/>
                </a:solidFill>
                <a:latin typeface="Trebuchet MS"/>
              </a:rPr>
              <a:t>核函数内的向量运算</a:t>
            </a:r>
            <a:endParaRPr lang="en-US" sz="3000" spc="-1" dirty="0">
              <a:latin typeface="Arial"/>
            </a:endParaRPr>
          </a:p>
        </p:txBody>
      </p:sp>
      <p:sp>
        <p:nvSpPr>
          <p:cNvPr id="2131"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spcBef>
                <a:spcPts val="300"/>
              </a:spcBef>
            </a:pPr>
            <a:r>
              <a:rPr lang="zh-CN" altLang="en-US" sz="1500" spc="-1" dirty="0">
                <a:solidFill>
                  <a:srgbClr val="000000"/>
                </a:solidFill>
                <a:latin typeface="Trebuchet MS"/>
              </a:rPr>
              <a:t>附录</a:t>
            </a:r>
            <a:r>
              <a:rPr lang="en-US" sz="1500" spc="-1" dirty="0">
                <a:solidFill>
                  <a:srgbClr val="000000"/>
                </a:solidFill>
                <a:latin typeface="Trebuchet MS"/>
              </a:rPr>
              <a:t> A</a:t>
            </a:r>
            <a:endParaRPr lang="en-US" sz="1500"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开始之前先要讲的内容</a:t>
            </a:r>
            <a:endParaRPr lang="en-US" sz="3300" spc="-1" dirty="0">
              <a:latin typeface="Arial"/>
            </a:endParaRPr>
          </a:p>
        </p:txBody>
      </p:sp>
      <p:sp>
        <p:nvSpPr>
          <p:cNvPr id="2133"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10000"/>
          </a:bodyPr>
          <a:lstStyle/>
          <a:p>
            <a:pPr marL="257310" indent="-256770">
              <a:spcBef>
                <a:spcPts val="481"/>
              </a:spcBef>
              <a:buClr>
                <a:srgbClr val="000000"/>
              </a:buClr>
              <a:buFont typeface="Arial"/>
              <a:buChar char="•"/>
            </a:pPr>
            <a:r>
              <a:rPr lang="en-US" altLang="zh-CN" sz="2400" spc="-1" dirty="0">
                <a:solidFill>
                  <a:srgbClr val="000000"/>
                </a:solidFill>
                <a:latin typeface="Trebuchet MS"/>
              </a:rPr>
              <a:t>OpenCL </a:t>
            </a:r>
            <a:r>
              <a:rPr lang="zh-CN" altLang="en-US" sz="2400" spc="-1" dirty="0">
                <a:solidFill>
                  <a:srgbClr val="000000"/>
                </a:solidFill>
                <a:latin typeface="Trebuchet MS"/>
              </a:rPr>
              <a:t>设备编译器很擅长将你的代码自动向量化（</a:t>
            </a:r>
            <a:r>
              <a:rPr lang="en-US" altLang="zh-CN" sz="2400" spc="-1" dirty="0">
                <a:solidFill>
                  <a:srgbClr val="000000"/>
                </a:solidFill>
                <a:latin typeface="Trebuchet MS"/>
              </a:rPr>
              <a:t> auto-</a:t>
            </a:r>
            <a:r>
              <a:rPr lang="en-US" altLang="zh-CN" sz="2400" spc="-1" dirty="0" err="1">
                <a:solidFill>
                  <a:srgbClr val="000000"/>
                </a:solidFill>
                <a:latin typeface="Trebuchet MS"/>
              </a:rPr>
              <a:t>vectorising</a:t>
            </a:r>
            <a:r>
              <a:rPr lang="en-US" altLang="zh-CN" sz="2400" spc="-1" dirty="0">
                <a:solidFill>
                  <a:srgbClr val="000000"/>
                </a:solidFill>
                <a:latin typeface="Trebuchet MS"/>
              </a:rPr>
              <a:t> </a:t>
            </a:r>
            <a:r>
              <a:rPr lang="zh-CN" alt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邻近的工作项（</a:t>
            </a:r>
            <a:r>
              <a:rPr lang="en-US" altLang="zh-CN" sz="2100" spc="-1" dirty="0">
                <a:solidFill>
                  <a:srgbClr val="000000"/>
                </a:solidFill>
                <a:latin typeface="Trebuchet MS"/>
              </a:rPr>
              <a:t>work-item</a:t>
            </a:r>
            <a:r>
              <a:rPr lang="zh-CN" altLang="en-US" sz="2100" spc="-1" dirty="0">
                <a:solidFill>
                  <a:srgbClr val="000000"/>
                </a:solidFill>
                <a:latin typeface="Trebuchet MS"/>
              </a:rPr>
              <a:t>）会被打爆生成向量化代码（</a:t>
            </a:r>
            <a:r>
              <a:rPr lang="en-US" altLang="zh-CN" sz="2100" spc="-1" dirty="0">
                <a:solidFill>
                  <a:srgbClr val="000000"/>
                </a:solidFill>
                <a:latin typeface="Trebuchet MS"/>
              </a:rPr>
              <a:t> vectorized code </a:t>
            </a:r>
            <a:r>
              <a:rPr lang="zh-CN" alt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由于使用向量运算（</a:t>
            </a:r>
            <a:r>
              <a:rPr lang="en-US" altLang="zh-CN" sz="2400" spc="-1" dirty="0">
                <a:solidFill>
                  <a:srgbClr val="000000"/>
                </a:solidFill>
                <a:latin typeface="Trebuchet MS"/>
              </a:rPr>
              <a:t>vector operation</a:t>
            </a:r>
            <a:r>
              <a:rPr lang="zh-CN" altLang="en-US" sz="2400" spc="-1" dirty="0">
                <a:solidFill>
                  <a:srgbClr val="000000"/>
                </a:solidFill>
                <a:latin typeface="Trebuchet MS"/>
              </a:rPr>
              <a:t>），编译器可能并不一定优化得那么成功（</a:t>
            </a:r>
            <a:r>
              <a:rPr lang="en-US" altLang="zh-CN" sz="2400" spc="-1" dirty="0">
                <a:solidFill>
                  <a:srgbClr val="000000"/>
                </a:solidFill>
                <a:latin typeface="Trebuchet MS"/>
              </a:rPr>
              <a:t> optimize as </a:t>
            </a:r>
            <a:r>
              <a:rPr lang="en-US" altLang="zh-CN" sz="2400" spc="-1" dirty="0" err="1">
                <a:solidFill>
                  <a:srgbClr val="000000"/>
                </a:solidFill>
                <a:latin typeface="Trebuchet MS"/>
              </a:rPr>
              <a:t>sucessfully</a:t>
            </a:r>
            <a:r>
              <a:rPr lang="en-US" altLang="zh-CN" sz="2400" spc="-1" dirty="0">
                <a:solidFill>
                  <a:srgbClr val="000000"/>
                </a:solidFill>
                <a:latin typeface="Trebuchet MS"/>
              </a:rPr>
              <a:t> </a:t>
            </a:r>
            <a:r>
              <a:rPr lang="zh-CN" altLang="en-US" sz="2400" spc="-1" dirty="0">
                <a:solidFill>
                  <a:srgbClr val="000000"/>
                </a:solidFill>
                <a:latin typeface="Trebuchet MS"/>
              </a:rPr>
              <a:t>）</a:t>
            </a:r>
            <a:endParaRPr lang="en-US" sz="2400" spc="-1" dirty="0">
              <a:latin typeface="Arial"/>
            </a:endParaRPr>
          </a:p>
          <a:p>
            <a:pPr marL="257310" indent="-256770">
              <a:spcBef>
                <a:spcPts val="481"/>
              </a:spcBef>
              <a:buClr>
                <a:srgbClr val="000000"/>
              </a:buClr>
              <a:buFont typeface="Arial"/>
              <a:buChar char="•"/>
            </a:pPr>
            <a:r>
              <a:rPr lang="zh-CN" altLang="en-US" sz="2400" b="1" i="1" u="sng" spc="-1" dirty="0">
                <a:solidFill>
                  <a:srgbClr val="FF0000"/>
                </a:solidFill>
                <a:latin typeface="Trebuchet MS"/>
              </a:rPr>
              <a:t>仔细考虑权衡再三</a:t>
            </a:r>
            <a:r>
              <a:rPr lang="zh-CN" altLang="en-US" sz="2400" spc="-1" dirty="0">
                <a:solidFill>
                  <a:srgbClr val="000000"/>
                </a:solidFill>
                <a:latin typeface="Trebuchet MS"/>
              </a:rPr>
              <a:t>然后再去将你的 </a:t>
            </a:r>
            <a:r>
              <a:rPr lang="en-US" altLang="zh-CN" sz="2400" spc="-1" dirty="0">
                <a:solidFill>
                  <a:srgbClr val="000000"/>
                </a:solidFill>
                <a:latin typeface="Trebuchet MS"/>
              </a:rPr>
              <a:t>OpenCL </a:t>
            </a:r>
            <a:r>
              <a:rPr lang="zh-CN" altLang="en-US" sz="2400" spc="-1" dirty="0">
                <a:solidFill>
                  <a:srgbClr val="000000"/>
                </a:solidFill>
                <a:latin typeface="Trebuchet MS"/>
              </a:rPr>
              <a:t>核函数代码进行向量化，否则最终还可能损失性能</a:t>
            </a:r>
            <a:endParaRPr lang="en-US" sz="2400" spc="-1" dirty="0">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1485900" y="73548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lnSpcReduction="10000"/>
          </a:bodyPr>
          <a:lstStyle/>
          <a:p>
            <a:pPr algn="ctr">
              <a:lnSpc>
                <a:spcPct val="100000"/>
              </a:lnSpc>
            </a:pPr>
            <a:r>
              <a:rPr lang="zh-CN" altLang="en-US" sz="3300" spc="-1" dirty="0">
                <a:solidFill>
                  <a:srgbClr val="000000"/>
                </a:solidFill>
                <a:latin typeface="Trebuchet MS"/>
              </a:rPr>
              <a:t>向量运算</a:t>
            </a:r>
            <a:endParaRPr lang="en-US" altLang="zh-CN" sz="3300" spc="-1" dirty="0">
              <a:solidFill>
                <a:srgbClr val="000000"/>
              </a:solidFill>
              <a:latin typeface="Trebuchet MS"/>
            </a:endParaRPr>
          </a:p>
          <a:p>
            <a:pPr algn="ctr">
              <a:lnSpc>
                <a:spcPct val="100000"/>
              </a:lnSpc>
            </a:pPr>
            <a:r>
              <a:rPr lang="en-US" sz="1950" spc="-1" dirty="0">
                <a:solidFill>
                  <a:srgbClr val="000000"/>
                </a:solidFill>
                <a:latin typeface="Trebuchet MS"/>
              </a:rPr>
              <a:t>Vector operations</a:t>
            </a:r>
            <a:endParaRPr lang="en-US" sz="1950" spc="-1" dirty="0">
              <a:latin typeface="Arial"/>
            </a:endParaRPr>
          </a:p>
        </p:txBody>
      </p:sp>
      <p:sp>
        <p:nvSpPr>
          <p:cNvPr id="2135" name="CustomShape 2"/>
          <p:cNvSpPr/>
          <p:nvPr/>
        </p:nvSpPr>
        <p:spPr>
          <a:xfrm>
            <a:off x="1223730" y="1484730"/>
            <a:ext cx="6696270" cy="33477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现代的微处理器都包含了向量运算单元：</a:t>
            </a:r>
            <a:endParaRPr lang="en-US" sz="2400" spc="-1" dirty="0">
              <a:latin typeface="Arial"/>
            </a:endParaRPr>
          </a:p>
          <a:p>
            <a:pPr marL="342900">
              <a:spcBef>
                <a:spcPts val="421"/>
              </a:spcBef>
            </a:pPr>
            <a:r>
              <a:rPr lang="zh-CN" altLang="en-US" sz="2100" spc="-1" dirty="0">
                <a:solidFill>
                  <a:srgbClr val="000000"/>
                </a:solidFill>
                <a:latin typeface="Trebuchet MS"/>
              </a:rPr>
              <a:t>也就是对数值块进行运算的功能单元</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例如</a:t>
            </a:r>
            <a:r>
              <a:rPr lang="en-US" sz="2400" spc="-1" dirty="0">
                <a:solidFill>
                  <a:srgbClr val="000000"/>
                </a:solidFill>
                <a:latin typeface="Trebuchet MS"/>
              </a:rPr>
              <a:t>, x86 CPU </a:t>
            </a:r>
            <a:r>
              <a:rPr lang="zh-CN" altLang="en-US" sz="2400" spc="-1" dirty="0">
                <a:solidFill>
                  <a:srgbClr val="000000"/>
                </a:solidFill>
                <a:latin typeface="Trebuchet MS"/>
              </a:rPr>
              <a:t>这么多年来就有很多这类指令集，比如</a:t>
            </a:r>
            <a:r>
              <a:rPr lang="en-US" sz="2400" spc="-1" dirty="0">
                <a:solidFill>
                  <a:srgbClr val="000000"/>
                </a:solidFill>
                <a:latin typeface="Trebuchet MS"/>
              </a:rPr>
              <a:t> MMX, SSE, AVX …</a:t>
            </a:r>
            <a:endParaRPr lang="en-US" sz="2400" spc="-1" dirty="0">
              <a:latin typeface="Arial"/>
            </a:endParaRPr>
          </a:p>
          <a:p>
            <a:pPr marL="342900">
              <a:spcBef>
                <a:spcPts val="421"/>
              </a:spcBef>
            </a:pPr>
            <a:r>
              <a:rPr lang="zh-CN" altLang="en-US" sz="2100" spc="-1" dirty="0">
                <a:solidFill>
                  <a:srgbClr val="000000"/>
                </a:solidFill>
                <a:latin typeface="Trebuchet MS"/>
              </a:rPr>
              <a:t>这些指令集的一个特征就是带宽</a:t>
            </a:r>
            <a:r>
              <a:rPr lang="en-US" sz="2100" spc="-1" dirty="0">
                <a:solidFill>
                  <a:srgbClr val="000000"/>
                </a:solidFill>
                <a:latin typeface="Trebuchet MS"/>
              </a:rPr>
              <a:t> (</a:t>
            </a:r>
            <a:r>
              <a:rPr lang="zh-CN" altLang="en-US" sz="2100" spc="-1" dirty="0">
                <a:solidFill>
                  <a:srgbClr val="000000"/>
                </a:solidFill>
                <a:latin typeface="Trebuchet MS"/>
              </a:rPr>
              <a:t>比如</a:t>
            </a:r>
            <a:r>
              <a:rPr lang="en-US" sz="2100" spc="-1" dirty="0">
                <a:solidFill>
                  <a:srgbClr val="000000"/>
                </a:solidFill>
                <a:latin typeface="Trebuchet MS"/>
              </a:rPr>
              <a:t> SSE </a:t>
            </a:r>
            <a:r>
              <a:rPr lang="zh-CN" altLang="en-US" sz="2100" spc="-1" dirty="0">
                <a:solidFill>
                  <a:srgbClr val="000000"/>
                </a:solidFill>
                <a:latin typeface="Trebuchet MS"/>
              </a:rPr>
              <a:t>每次运算在 </a:t>
            </a:r>
            <a:r>
              <a:rPr lang="en-US" altLang="zh-CN" sz="2100" spc="-1" dirty="0">
                <a:solidFill>
                  <a:srgbClr val="000000"/>
                </a:solidFill>
                <a:latin typeface="Trebuchet MS"/>
              </a:rPr>
              <a:t>128 bit</a:t>
            </a:r>
            <a:r>
              <a:rPr lang="en-US" sz="2100" spc="-1" dirty="0">
                <a:solidFill>
                  <a:srgbClr val="000000"/>
                </a:solidFill>
                <a:latin typeface="Trebuchet MS"/>
              </a:rPr>
              <a:t>, AVX </a:t>
            </a:r>
            <a:r>
              <a:rPr lang="zh-CN" altLang="en-US" sz="2100" spc="-1" dirty="0">
                <a:solidFill>
                  <a:srgbClr val="000000"/>
                </a:solidFill>
                <a:latin typeface="Trebuchet MS"/>
              </a:rPr>
              <a:t>则是 </a:t>
            </a:r>
            <a:r>
              <a:rPr lang="en-US" sz="2100" spc="-1" dirty="0">
                <a:solidFill>
                  <a:srgbClr val="000000"/>
                </a:solidFill>
                <a:latin typeface="Trebuchet MS"/>
              </a:rPr>
              <a:t>256 bits </a:t>
            </a:r>
            <a:r>
              <a:rPr lang="zh-CN" altLang="en-US" sz="2100" spc="-1" dirty="0">
                <a:solidFill>
                  <a:srgbClr val="000000"/>
                </a:solidFill>
                <a:latin typeface="Trebuchet MS"/>
              </a:rPr>
              <a:t>等等</a:t>
            </a:r>
            <a:r>
              <a:rPr 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要让这些处理器发挥最大性能，充分利用这些向量运算单元就很重要了</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编译器有时候能够自动发掘利用这些向量运算单元</a:t>
            </a:r>
            <a:endParaRPr lang="en-US" sz="2400" spc="-1" dirty="0">
              <a:latin typeface="Arial"/>
            </a:endParaRPr>
          </a:p>
          <a:p>
            <a:pPr marL="342900">
              <a:spcBef>
                <a:spcPts val="421"/>
              </a:spcBef>
            </a:pPr>
            <a:r>
              <a:rPr lang="zh-CN" altLang="en-US" sz="2100" spc="-1" dirty="0">
                <a:solidFill>
                  <a:srgbClr val="000000"/>
                </a:solidFill>
                <a:latin typeface="Trebuchet MS"/>
              </a:rPr>
              <a:t>然而多年来的实践表明，大多数时候恐怕你还得手动编写向量运算的代码</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接下来用</a:t>
            </a:r>
            <a:r>
              <a:rPr lang="en-US" sz="2400" spc="-1" dirty="0">
                <a:solidFill>
                  <a:srgbClr val="000000"/>
                </a:solidFill>
                <a:latin typeface="Trebuchet MS"/>
              </a:rPr>
              <a:t>128 bit </a:t>
            </a:r>
            <a:r>
              <a:rPr lang="zh-CN" altLang="en-US" sz="2400" spc="-1" dirty="0">
                <a:solidFill>
                  <a:srgbClr val="000000"/>
                </a:solidFill>
                <a:latin typeface="Trebuchet MS"/>
              </a:rPr>
              <a:t>带宽的 </a:t>
            </a:r>
            <a:r>
              <a:rPr lang="en-US" sz="2400" spc="-1" dirty="0">
                <a:solidFill>
                  <a:srgbClr val="000000"/>
                </a:solidFill>
                <a:latin typeface="Trebuchet MS"/>
              </a:rPr>
              <a:t>SSE</a:t>
            </a:r>
            <a:r>
              <a:rPr lang="zh-CN" altLang="en-US" sz="2400" spc="-1" dirty="0">
                <a:solidFill>
                  <a:srgbClr val="000000"/>
                </a:solidFill>
                <a:latin typeface="Trebuchet MS"/>
              </a:rPr>
              <a:t>为例：</a:t>
            </a:r>
            <a:endParaRPr lang="en-US" sz="2400" spc="-1" dirty="0">
              <a:latin typeface="Arial"/>
            </a:endParaRPr>
          </a:p>
          <a:p>
            <a:pPr>
              <a:spcBef>
                <a:spcPts val="481"/>
              </a:spcBef>
            </a:pPr>
            <a:endParaRPr lang="en-US" sz="2400" spc="-1" dirty="0">
              <a:latin typeface="Arial"/>
            </a:endParaRPr>
          </a:p>
        </p:txBody>
      </p:sp>
      <p:sp>
        <p:nvSpPr>
          <p:cNvPr id="2136" name="CustomShape 3"/>
          <p:cNvSpPr/>
          <p:nvPr/>
        </p:nvSpPr>
        <p:spPr>
          <a:xfrm>
            <a:off x="1204830" y="4843530"/>
            <a:ext cx="6795630" cy="100359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dirty="0">
                <a:solidFill>
                  <a:srgbClr val="000000"/>
                </a:solidFill>
                <a:latin typeface="Courier New Bold"/>
                <a:ea typeface="DejaVu Sans"/>
              </a:rPr>
              <a:t>#include “</a:t>
            </a:r>
            <a:r>
              <a:rPr lang="en-US" sz="1050" b="1" spc="-1" dirty="0" err="1">
                <a:solidFill>
                  <a:srgbClr val="000000"/>
                </a:solidFill>
                <a:latin typeface="Courier New Bold"/>
                <a:ea typeface="DejaVu Sans"/>
              </a:rPr>
              <a:t>xmmintrin.h</a:t>
            </a:r>
            <a:r>
              <a:rPr lang="en-US" sz="1050" b="1" spc="-1" dirty="0">
                <a:solidFill>
                  <a:srgbClr val="000000"/>
                </a:solidFill>
                <a:latin typeface="Courier New Bold"/>
                <a:ea typeface="DejaVu Sans"/>
              </a:rPr>
              <a:t> ”     // </a:t>
            </a:r>
            <a:r>
              <a:rPr lang="en-US" sz="1050" b="1" spc="-1" dirty="0" err="1">
                <a:solidFill>
                  <a:srgbClr val="000000"/>
                </a:solidFill>
                <a:latin typeface="Courier New Bold"/>
                <a:ea typeface="DejaVu Sans"/>
              </a:rPr>
              <a:t>gcc</a:t>
            </a:r>
            <a:r>
              <a:rPr lang="en-US" sz="1050" b="1" spc="-1" dirty="0">
                <a:solidFill>
                  <a:srgbClr val="000000"/>
                </a:solidFill>
                <a:latin typeface="Courier New Bold"/>
                <a:ea typeface="DejaVu Sans"/>
              </a:rPr>
              <a:t> </a:t>
            </a:r>
            <a:r>
              <a:rPr lang="zh-CN" altLang="en-US" sz="1050" b="1" spc="-1" dirty="0">
                <a:solidFill>
                  <a:srgbClr val="000000"/>
                </a:solidFill>
                <a:latin typeface="Courier New Bold"/>
                <a:ea typeface="DejaVu Sans"/>
              </a:rPr>
              <a:t>中针对</a:t>
            </a:r>
            <a:r>
              <a:rPr lang="en-US" sz="1050" b="1" spc="-1" dirty="0">
                <a:solidFill>
                  <a:srgbClr val="000000"/>
                </a:solidFill>
                <a:latin typeface="Courier New Bold"/>
                <a:ea typeface="DejaVu Sans"/>
              </a:rPr>
              <a:t> SSE (128 bit </a:t>
            </a:r>
            <a:r>
              <a:rPr lang="zh-CN" altLang="en-US" sz="1050" b="1" spc="-1" dirty="0">
                <a:solidFill>
                  <a:srgbClr val="000000"/>
                </a:solidFill>
                <a:latin typeface="Courier New Bold"/>
                <a:ea typeface="DejaVu Sans"/>
              </a:rPr>
              <a:t>带宽</a:t>
            </a:r>
            <a:r>
              <a:rPr lang="en-US" sz="1050" b="1" spc="-1" dirty="0">
                <a:solidFill>
                  <a:srgbClr val="000000"/>
                </a:solidFill>
                <a:latin typeface="Courier New Bold"/>
                <a:ea typeface="DejaVu Sans"/>
              </a:rPr>
              <a:t>)</a:t>
            </a:r>
            <a:r>
              <a:rPr lang="zh-CN" altLang="en-US" sz="1050" b="1" spc="-1" dirty="0">
                <a:solidFill>
                  <a:srgbClr val="000000"/>
                </a:solidFill>
                <a:latin typeface="Courier New Bold"/>
                <a:ea typeface="DejaVu Sans"/>
              </a:rPr>
              <a:t>向量运算内置指令的头文件</a:t>
            </a:r>
            <a:endParaRPr lang="en-US" sz="1050" spc="-1" dirty="0">
              <a:latin typeface="Arial"/>
            </a:endParaRPr>
          </a:p>
          <a:p>
            <a:pPr>
              <a:lnSpc>
                <a:spcPct val="100000"/>
              </a:lnSpc>
            </a:pPr>
            <a:endParaRPr lang="en-US" sz="1050" spc="-1" dirty="0">
              <a:latin typeface="Arial"/>
            </a:endParaRPr>
          </a:p>
          <a:p>
            <a:pPr>
              <a:lnSpc>
                <a:spcPct val="100000"/>
              </a:lnSpc>
            </a:pPr>
            <a:r>
              <a:rPr lang="en-US" sz="1050" b="1" spc="-1" dirty="0">
                <a:solidFill>
                  <a:srgbClr val="000000"/>
                </a:solidFill>
                <a:latin typeface="Courier New Bold"/>
                <a:ea typeface="DejaVu Sans"/>
              </a:rPr>
              <a:t>__m128 ramp = _</a:t>
            </a:r>
            <a:r>
              <a:rPr lang="en-US" sz="1050" b="1" spc="-1" dirty="0" err="1">
                <a:solidFill>
                  <a:srgbClr val="000000"/>
                </a:solidFill>
                <a:latin typeface="Courier New Bold"/>
                <a:ea typeface="DejaVu Sans"/>
              </a:rPr>
              <a:t>mm_setr_ps</a:t>
            </a:r>
            <a:r>
              <a:rPr lang="en-US" sz="1050" b="1" spc="-1" dirty="0">
                <a:solidFill>
                  <a:srgbClr val="000000"/>
                </a:solidFill>
                <a:latin typeface="Courier New Bold"/>
                <a:ea typeface="DejaVu Sans"/>
              </a:rPr>
              <a:t>(0.5, 1.5, 2.5, 3.5);   </a:t>
            </a:r>
            <a:r>
              <a:rPr lang="en-US" sz="900" b="1" spc="-1" dirty="0">
                <a:solidFill>
                  <a:srgbClr val="000000"/>
                </a:solidFill>
                <a:latin typeface="Courier New Bold"/>
                <a:ea typeface="DejaVu Sans"/>
              </a:rPr>
              <a:t>// </a:t>
            </a:r>
            <a:r>
              <a:rPr lang="zh-CN" altLang="en-US" sz="900" b="1" spc="-1" dirty="0">
                <a:solidFill>
                  <a:srgbClr val="000000"/>
                </a:solidFill>
                <a:latin typeface="Courier New Bold"/>
                <a:ea typeface="DejaVu Sans"/>
              </a:rPr>
              <a:t>将四个浮点数打包到一个向量寄存器</a:t>
            </a:r>
            <a:endParaRPr lang="en-US" sz="900" spc="-1" dirty="0">
              <a:latin typeface="Arial"/>
            </a:endParaRPr>
          </a:p>
          <a:p>
            <a:pPr>
              <a:lnSpc>
                <a:spcPct val="100000"/>
              </a:lnSpc>
            </a:pPr>
            <a:r>
              <a:rPr lang="en-US" sz="1050" b="1" spc="-1" dirty="0">
                <a:solidFill>
                  <a:srgbClr val="000000"/>
                </a:solidFill>
                <a:latin typeface="Courier New Bold"/>
                <a:ea typeface="DejaVu Sans"/>
              </a:rPr>
              <a:t>__m128 </a:t>
            </a:r>
            <a:r>
              <a:rPr lang="en-US" sz="1050" b="1" spc="-1" dirty="0" err="1">
                <a:solidFill>
                  <a:srgbClr val="000000"/>
                </a:solidFill>
                <a:latin typeface="Courier New Bold"/>
                <a:ea typeface="DejaVu Sans"/>
              </a:rPr>
              <a:t>v</a:t>
            </a:r>
            <a:r>
              <a:rPr lang="en-US" altLang="zh-CN" sz="1050" b="1" spc="-1" dirty="0" err="1">
                <a:solidFill>
                  <a:srgbClr val="000000"/>
                </a:solidFill>
                <a:latin typeface="Courier New Bold"/>
                <a:ea typeface="DejaVu Sans"/>
              </a:rPr>
              <a:t>step</a:t>
            </a:r>
            <a:r>
              <a:rPr lang="en-US" sz="1050" b="1" spc="-1" dirty="0">
                <a:solidFill>
                  <a:srgbClr val="000000"/>
                </a:solidFill>
                <a:latin typeface="Courier New Bold"/>
                <a:ea typeface="DejaVu Sans"/>
              </a:rPr>
              <a:t> = _mm_load1_ps(&amp;</a:t>
            </a:r>
            <a:r>
              <a:rPr lang="en-US" altLang="zh-CN" sz="1050" b="1" spc="-1" dirty="0">
                <a:solidFill>
                  <a:srgbClr val="000000"/>
                </a:solidFill>
                <a:latin typeface="Courier New Bold"/>
                <a:ea typeface="DejaVu Sans"/>
              </a:rPr>
              <a:t>step</a:t>
            </a:r>
            <a:r>
              <a:rPr lang="en-US" sz="1050" b="1" spc="-1" dirty="0">
                <a:solidFill>
                  <a:srgbClr val="000000"/>
                </a:solidFill>
                <a:latin typeface="Courier New Bold"/>
                <a:ea typeface="DejaVu Sans"/>
              </a:rPr>
              <a:t>);              </a:t>
            </a:r>
            <a:r>
              <a:rPr lang="en-US" sz="900" b="1" spc="-1" dirty="0">
                <a:solidFill>
                  <a:srgbClr val="000000"/>
                </a:solidFill>
                <a:latin typeface="Courier New Bold"/>
                <a:ea typeface="DejaVu Sans"/>
              </a:rPr>
              <a:t>// </a:t>
            </a:r>
            <a:r>
              <a:rPr lang="zh-CN" altLang="en-US" sz="900" b="1" spc="-1" dirty="0">
                <a:solidFill>
                  <a:srgbClr val="000000"/>
                </a:solidFill>
                <a:latin typeface="Courier New Bold"/>
                <a:ea typeface="DejaVu Sans"/>
              </a:rPr>
              <a:t>将 </a:t>
            </a:r>
            <a:r>
              <a:rPr lang="en-US" altLang="zh-CN" sz="900" b="1" spc="-1" dirty="0">
                <a:solidFill>
                  <a:srgbClr val="000000"/>
                </a:solidFill>
                <a:latin typeface="Courier New Bold"/>
                <a:ea typeface="DejaVu Sans"/>
              </a:rPr>
              <a:t>step </a:t>
            </a:r>
            <a:r>
              <a:rPr lang="zh-CN" altLang="en-US" sz="900" b="1" spc="-1" dirty="0">
                <a:solidFill>
                  <a:srgbClr val="000000"/>
                </a:solidFill>
                <a:latin typeface="Courier New Bold"/>
                <a:ea typeface="DejaVu Sans"/>
              </a:rPr>
              <a:t>打包到一个向量寄存器</a:t>
            </a:r>
            <a:endParaRPr lang="en-US" sz="900" spc="-1" dirty="0">
              <a:latin typeface="Arial"/>
            </a:endParaRPr>
          </a:p>
          <a:p>
            <a:pPr>
              <a:lnSpc>
                <a:spcPct val="100000"/>
              </a:lnSpc>
            </a:pPr>
            <a:r>
              <a:rPr lang="en-US" sz="1050" b="1" spc="-1" dirty="0">
                <a:solidFill>
                  <a:srgbClr val="000000"/>
                </a:solidFill>
                <a:latin typeface="Courier New Bold"/>
                <a:ea typeface="DejaVu Sans"/>
              </a:rPr>
              <a:t>__m128 </a:t>
            </a:r>
            <a:r>
              <a:rPr lang="en-US" sz="1050" b="1" spc="-1" dirty="0" err="1">
                <a:solidFill>
                  <a:srgbClr val="000000"/>
                </a:solidFill>
                <a:latin typeface="Courier New Bold"/>
                <a:ea typeface="DejaVu Sans"/>
              </a:rPr>
              <a:t>xvec</a:t>
            </a:r>
            <a:r>
              <a:rPr lang="en-US" sz="1050" b="1" spc="-1" dirty="0">
                <a:solidFill>
                  <a:srgbClr val="000000"/>
                </a:solidFill>
                <a:latin typeface="Courier New Bold"/>
                <a:ea typeface="DejaVu Sans"/>
              </a:rPr>
              <a:t>; = _</a:t>
            </a:r>
            <a:r>
              <a:rPr lang="en-US" sz="1050" b="1" spc="-1" dirty="0" err="1">
                <a:solidFill>
                  <a:srgbClr val="000000"/>
                </a:solidFill>
                <a:latin typeface="Courier New Bold"/>
                <a:ea typeface="DejaVu Sans"/>
              </a:rPr>
              <a:t>mm_mul_ps</a:t>
            </a:r>
            <a:r>
              <a:rPr lang="en-US" sz="1050" b="1" spc="-1" dirty="0">
                <a:solidFill>
                  <a:srgbClr val="000000"/>
                </a:solidFill>
                <a:latin typeface="Courier New Bold"/>
                <a:ea typeface="DejaVu Sans"/>
              </a:rPr>
              <a:t>(</a:t>
            </a:r>
            <a:r>
              <a:rPr lang="en-US" sz="1050" b="1" spc="-1" dirty="0" err="1">
                <a:solidFill>
                  <a:srgbClr val="000000"/>
                </a:solidFill>
                <a:latin typeface="Courier New Bold"/>
                <a:ea typeface="DejaVu Sans"/>
              </a:rPr>
              <a:t>ramp,v</a:t>
            </a:r>
            <a:r>
              <a:rPr lang="en-US" altLang="zh-CN" sz="1050" b="1" spc="-1" dirty="0">
                <a:solidFill>
                  <a:srgbClr val="000000"/>
                </a:solidFill>
                <a:latin typeface="Courier New Bold"/>
                <a:ea typeface="DejaVu Sans"/>
              </a:rPr>
              <a:t> step</a:t>
            </a:r>
            <a:r>
              <a:rPr lang="en-US" sz="1050" b="1" spc="-1" dirty="0">
                <a:solidFill>
                  <a:srgbClr val="000000"/>
                </a:solidFill>
                <a:latin typeface="Courier New Bold"/>
                <a:ea typeface="DejaVu Sans"/>
              </a:rPr>
              <a:t>);           </a:t>
            </a:r>
            <a:r>
              <a:rPr lang="en-US" sz="900" b="1" spc="-1" dirty="0">
                <a:solidFill>
                  <a:srgbClr val="000000"/>
                </a:solidFill>
                <a:latin typeface="Courier New Bold"/>
                <a:ea typeface="DejaVu Sans"/>
              </a:rPr>
              <a:t>// </a:t>
            </a:r>
            <a:r>
              <a:rPr lang="zh-CN" altLang="en-US" sz="900" b="1" spc="-1" dirty="0">
                <a:solidFill>
                  <a:srgbClr val="000000"/>
                </a:solidFill>
                <a:latin typeface="Courier New Bold"/>
                <a:ea typeface="DejaVu Sans"/>
              </a:rPr>
              <a:t>乘以对应的单精度浮点数，然后赋值给 </a:t>
            </a:r>
            <a:r>
              <a:rPr lang="en-US" sz="900" b="1" spc="-1" dirty="0" err="1">
                <a:solidFill>
                  <a:srgbClr val="000000"/>
                </a:solidFill>
                <a:latin typeface="Courier New Bold"/>
                <a:ea typeface="DejaVu Sans"/>
              </a:rPr>
              <a:t>xvec</a:t>
            </a:r>
            <a:endParaRPr lang="en-US" sz="900" spc="-1" dirty="0">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1485900" y="890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向量运算内置指令的挑战</a:t>
            </a:r>
            <a:endParaRPr lang="en-US" altLang="zh-CN" sz="3300" spc="-1" dirty="0">
              <a:solidFill>
                <a:srgbClr val="000000"/>
              </a:solidFill>
              <a:latin typeface="Trebuchet MS"/>
            </a:endParaRPr>
          </a:p>
          <a:p>
            <a:pPr algn="ctr">
              <a:lnSpc>
                <a:spcPct val="100000"/>
              </a:lnSpc>
            </a:pPr>
            <a:r>
              <a:rPr lang="en-US" sz="1950" spc="-1" dirty="0">
                <a:solidFill>
                  <a:srgbClr val="000000"/>
                </a:solidFill>
                <a:latin typeface="Trebuchet MS"/>
              </a:rPr>
              <a:t>Vector </a:t>
            </a:r>
            <a:r>
              <a:rPr lang="en-US" sz="1950" spc="-1" dirty="0" err="1">
                <a:solidFill>
                  <a:srgbClr val="000000"/>
                </a:solidFill>
                <a:latin typeface="Trebuchet MS"/>
              </a:rPr>
              <a:t>intrinsics</a:t>
            </a:r>
            <a:r>
              <a:rPr lang="en-US" sz="1950" spc="-1" dirty="0">
                <a:solidFill>
                  <a:srgbClr val="000000"/>
                </a:solidFill>
                <a:latin typeface="Trebuchet MS"/>
              </a:rPr>
              <a:t> challenges</a:t>
            </a:r>
            <a:endParaRPr lang="en-US" sz="1950" spc="-1" dirty="0">
              <a:latin typeface="Arial"/>
            </a:endParaRPr>
          </a:p>
        </p:txBody>
      </p:sp>
      <p:sp>
        <p:nvSpPr>
          <p:cNvPr id="2138" name="CustomShape 2"/>
          <p:cNvSpPr/>
          <p:nvPr/>
        </p:nvSpPr>
        <p:spPr>
          <a:xfrm>
            <a:off x="1223730" y="1916730"/>
            <a:ext cx="664227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需要一段汇编语言风格的代码</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加载到寄存器（</a:t>
            </a:r>
            <a:r>
              <a:rPr lang="en-US" altLang="zh-CN" sz="2100" spc="-1" dirty="0">
                <a:solidFill>
                  <a:srgbClr val="000000"/>
                </a:solidFill>
                <a:latin typeface="Trebuchet MS"/>
              </a:rPr>
              <a:t>register</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使用寄存器运算符进行运算，然后在另一个向量寄存器里面生成值</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不可移植 </a:t>
            </a:r>
            <a:r>
              <a:rPr lang="en-US" sz="2400" spc="-1" dirty="0">
                <a:solidFill>
                  <a:srgbClr val="000000"/>
                </a:solidFill>
                <a:latin typeface="Trebuchet MS"/>
              </a:rPr>
              <a:t>Non portable</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即便是同样厂商的设备，只要更换了向量指令集，就必须重写代码。编译器对代码的编译也可能不同</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结果</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很少有开发者愿意写相关代码</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大多数程序只使用编译器能够自动发掘利用的向量运算，可能就很少甚至根本没有</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因此很多程序严重浪费了潜在的性能</a:t>
            </a:r>
            <a:endParaRPr lang="en-US" sz="2100" spc="-1" dirty="0">
              <a:latin typeface="Arial"/>
            </a:endParaRPr>
          </a:p>
        </p:txBody>
      </p:sp>
      <p:sp>
        <p:nvSpPr>
          <p:cNvPr id="2139" name="CustomShape 3"/>
          <p:cNvSpPr/>
          <p:nvPr/>
        </p:nvSpPr>
        <p:spPr>
          <a:xfrm>
            <a:off x="2195730" y="5211270"/>
            <a:ext cx="4914000" cy="753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500" spc="-1" dirty="0">
                <a:solidFill>
                  <a:srgbClr val="4F81BD"/>
                </a:solidFill>
                <a:latin typeface="Trebuchet MS"/>
                <a:ea typeface="DejaVu Sans"/>
              </a:rPr>
              <a:t>解决方案：具有高可移植性的向量指令集，这正是 </a:t>
            </a:r>
            <a:r>
              <a:rPr lang="en-US" altLang="zh-CN" sz="1500" spc="-1" dirty="0">
                <a:solidFill>
                  <a:srgbClr val="4F81BD"/>
                </a:solidFill>
                <a:latin typeface="Trebuchet MS"/>
                <a:ea typeface="DejaVu Sans"/>
              </a:rPr>
              <a:t>OpenCL </a:t>
            </a:r>
            <a:r>
              <a:rPr lang="zh-CN" altLang="en-US" sz="1500" spc="-1" dirty="0">
                <a:solidFill>
                  <a:srgbClr val="4F81BD"/>
                </a:solidFill>
                <a:latin typeface="Trebuchet MS"/>
                <a:ea typeface="DejaVu Sans"/>
              </a:rPr>
              <a:t>所提供的</a:t>
            </a:r>
            <a:endParaRPr lang="en-US" sz="1500" spc="-1" dirty="0">
              <a:latin typeface="Arial"/>
            </a:endParaRPr>
          </a:p>
          <a:p>
            <a:pPr>
              <a:lnSpc>
                <a:spcPct val="100000"/>
              </a:lnSpc>
            </a:pPr>
            <a:endParaRPr lang="en-US" sz="1500" spc="-1" dirty="0">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向量类型</a:t>
            </a:r>
            <a:endParaRPr lang="en-US" altLang="zh-CN" sz="3300" spc="-1" dirty="0">
              <a:solidFill>
                <a:srgbClr val="000000"/>
              </a:solidFill>
              <a:latin typeface="Trebuchet MS"/>
            </a:endParaRPr>
          </a:p>
          <a:p>
            <a:pPr algn="ctr">
              <a:lnSpc>
                <a:spcPct val="100000"/>
              </a:lnSpc>
            </a:pPr>
            <a:r>
              <a:rPr lang="en-US" sz="1725" spc="-1" dirty="0">
                <a:solidFill>
                  <a:srgbClr val="000000"/>
                </a:solidFill>
                <a:latin typeface="Trebuchet MS"/>
              </a:rPr>
              <a:t>Vector Types</a:t>
            </a:r>
            <a:endParaRPr lang="en-US" sz="1725" spc="-1" dirty="0">
              <a:latin typeface="Arial"/>
            </a:endParaRPr>
          </a:p>
        </p:txBody>
      </p:sp>
      <p:sp>
        <p:nvSpPr>
          <p:cNvPr id="2141"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OpenCL </a:t>
            </a:r>
            <a:r>
              <a:rPr lang="en-US" altLang="zh-CN" sz="2400" spc="-1" dirty="0">
                <a:solidFill>
                  <a:srgbClr val="000000"/>
                </a:solidFill>
                <a:latin typeface="Trebuchet MS"/>
              </a:rPr>
              <a:t>C </a:t>
            </a:r>
            <a:r>
              <a:rPr lang="zh-CN" altLang="en-US" sz="2400" spc="-1" dirty="0">
                <a:solidFill>
                  <a:srgbClr val="000000"/>
                </a:solidFill>
                <a:latin typeface="Trebuchet MS"/>
              </a:rPr>
              <a:t>语言 核函数编程语言 提供了一个向量指令集合：</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这些指令在不同厂商的向量指令集之间通用可移植</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支持长度为 </a:t>
            </a:r>
            <a:r>
              <a:rPr lang="en-US" sz="2400" spc="-1" dirty="0">
                <a:solidFill>
                  <a:srgbClr val="000000"/>
                </a:solidFill>
                <a:latin typeface="Trebuchet MS"/>
              </a:rPr>
              <a:t> 2, 4, 8, </a:t>
            </a:r>
            <a:r>
              <a:rPr lang="zh-CN" altLang="en-US" sz="2400" spc="-1" dirty="0">
                <a:solidFill>
                  <a:srgbClr val="000000"/>
                </a:solidFill>
                <a:latin typeface="Trebuchet MS"/>
              </a:rPr>
              <a:t>或者</a:t>
            </a:r>
            <a:r>
              <a:rPr lang="en-US" sz="2400" spc="-1" dirty="0">
                <a:solidFill>
                  <a:srgbClr val="000000"/>
                </a:solidFill>
                <a:latin typeface="Trebuchet MS"/>
              </a:rPr>
              <a:t> 16 </a:t>
            </a:r>
            <a:r>
              <a:rPr lang="zh-CN" altLang="en-US" sz="2400" spc="-1" dirty="0">
                <a:solidFill>
                  <a:srgbClr val="000000"/>
                </a:solidFill>
                <a:latin typeface="Trebuchet MS"/>
              </a:rPr>
              <a:t>的向量</a:t>
            </a:r>
            <a:r>
              <a:rPr lang="en-US" sz="2400" spc="-1" dirty="0">
                <a:solidFill>
                  <a:srgbClr val="000000"/>
                </a:solidFill>
                <a:latin typeface="Trebuchet MS"/>
              </a:rPr>
              <a:t>… </a:t>
            </a:r>
            <a:r>
              <a:rPr lang="zh-CN" altLang="en-US" sz="2400" spc="-1" dirty="0">
                <a:solidFill>
                  <a:srgbClr val="000000"/>
                </a:solidFill>
                <a:latin typeface="Trebuchet MS"/>
              </a:rPr>
              <a:t>例如</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en-US" sz="2100" b="1" spc="-1" dirty="0">
                <a:solidFill>
                  <a:srgbClr val="000000"/>
                </a:solidFill>
                <a:latin typeface="Courier New Bold"/>
              </a:rPr>
              <a:t>char2, ushort4, int8, float16, double2</a:t>
            </a:r>
            <a:r>
              <a:rPr lang="en-US" sz="2100" spc="-1" dirty="0">
                <a:solidFill>
                  <a:srgbClr val="000000"/>
                </a:solidFill>
                <a:latin typeface="Trebuchet MS"/>
              </a:rPr>
              <a:t>, …</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这些类型的特点包括</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尾数法安全（</a:t>
            </a:r>
            <a:r>
              <a:rPr lang="en-US" altLang="zh-CN" sz="2100" spc="-1" dirty="0">
                <a:solidFill>
                  <a:srgbClr val="000000"/>
                </a:solidFill>
                <a:latin typeface="Trebuchet MS"/>
              </a:rPr>
              <a:t>Endian safe</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对齐向量长度（</a:t>
            </a:r>
            <a:r>
              <a:rPr lang="en-US" altLang="zh-CN" sz="2100" spc="-1" dirty="0">
                <a:solidFill>
                  <a:srgbClr val="000000"/>
                </a:solidFill>
                <a:latin typeface="Trebuchet MS"/>
              </a:rPr>
              <a:t> Aligned at vector length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成元素对的向量运算（</a:t>
            </a:r>
            <a:r>
              <a:rPr lang="en-US" altLang="zh-CN" sz="2100" spc="-1" dirty="0">
                <a:solidFill>
                  <a:srgbClr val="000000"/>
                </a:solidFill>
                <a:latin typeface="Trebuchet MS"/>
              </a:rPr>
              <a:t> Vector operations (elementwise) </a:t>
            </a:r>
            <a:r>
              <a:rPr lang="zh-CN" altLang="en-US" sz="2100" spc="-1" dirty="0">
                <a:solidFill>
                  <a:srgbClr val="000000"/>
                </a:solidFill>
                <a:latin typeface="Trebuchet MS"/>
              </a:rPr>
              <a:t>）以及内置函数</a:t>
            </a:r>
            <a:endParaRPr lang="en-US" sz="2100" spc="-1" dirty="0">
              <a:latin typeface="Arial"/>
            </a:endParaRPr>
          </a:p>
        </p:txBody>
      </p:sp>
      <p:sp>
        <p:nvSpPr>
          <p:cNvPr id="2142" name="CustomShape 3"/>
          <p:cNvSpPr/>
          <p:nvPr/>
        </p:nvSpPr>
        <p:spPr>
          <a:xfrm>
            <a:off x="4410000" y="5359500"/>
            <a:ext cx="3286710" cy="6841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注意，双精度的 </a:t>
            </a:r>
            <a:r>
              <a:rPr lang="en-US" altLang="zh-CN" sz="1350" spc="-1" dirty="0">
                <a:solidFill>
                  <a:srgbClr val="4F81BD"/>
                </a:solidFill>
                <a:latin typeface="Trebuchet MS"/>
                <a:ea typeface="DejaVu Sans"/>
              </a:rPr>
              <a:t>double </a:t>
            </a:r>
            <a:r>
              <a:rPr lang="zh-CN" altLang="en-US" sz="1350" spc="-1" dirty="0">
                <a:solidFill>
                  <a:srgbClr val="4F81BD"/>
                </a:solidFill>
                <a:latin typeface="Trebuchet MS"/>
                <a:ea typeface="DejaVu Sans"/>
              </a:rPr>
              <a:t>类型</a:t>
            </a:r>
            <a:r>
              <a:rPr lang="en-US" sz="1350" spc="-1" dirty="0">
                <a:solidFill>
                  <a:srgbClr val="4F81BD"/>
                </a:solidFill>
                <a:latin typeface="Trebuchet MS"/>
                <a:ea typeface="DejaVu Sans"/>
              </a:rPr>
              <a:t>(</a:t>
            </a:r>
            <a:r>
              <a:rPr lang="zh-CN" altLang="en-US" sz="1350" spc="-1" dirty="0">
                <a:solidFill>
                  <a:srgbClr val="4F81BD"/>
                </a:solidFill>
                <a:latin typeface="Trebuchet MS"/>
                <a:ea typeface="DejaVu Sans"/>
              </a:rPr>
              <a:t>以及双精度的向量</a:t>
            </a:r>
            <a:r>
              <a:rPr lang="en-US" sz="1350" spc="-1" dirty="0">
                <a:solidFill>
                  <a:srgbClr val="4F81BD"/>
                </a:solidFill>
                <a:latin typeface="Trebuchet MS"/>
                <a:ea typeface="DejaVu Sans"/>
              </a:rPr>
              <a:t>) </a:t>
            </a:r>
            <a:r>
              <a:rPr lang="zh-CN" altLang="en-US" sz="1350" spc="-1" dirty="0">
                <a:solidFill>
                  <a:srgbClr val="4F81BD"/>
                </a:solidFill>
                <a:latin typeface="Trebuchet MS"/>
                <a:ea typeface="DejaVu Sans"/>
              </a:rPr>
              <a:t>从 </a:t>
            </a:r>
            <a:r>
              <a:rPr lang="en-US" sz="1350" spc="-1" dirty="0">
                <a:solidFill>
                  <a:srgbClr val="4F81BD"/>
                </a:solidFill>
                <a:latin typeface="Trebuchet MS"/>
                <a:ea typeface="DejaVu Sans"/>
              </a:rPr>
              <a:t>OpenCL v1.1 </a:t>
            </a:r>
            <a:r>
              <a:rPr lang="zh-CN" altLang="en-US" sz="1350" spc="-1" dirty="0">
                <a:solidFill>
                  <a:srgbClr val="4F81BD"/>
                </a:solidFill>
                <a:latin typeface="Trebuchet MS"/>
                <a:ea typeface="DejaVu Sans"/>
              </a:rPr>
              <a:t>开始支持</a:t>
            </a:r>
            <a:endParaRPr lang="en-US" sz="1350" spc="-1" dirty="0">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1485900" y="73548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向量运算</a:t>
            </a:r>
            <a:endParaRPr lang="en-US" altLang="zh-CN" sz="3300" spc="-1" dirty="0">
              <a:solidFill>
                <a:srgbClr val="000000"/>
              </a:solidFill>
              <a:latin typeface="Trebuchet MS"/>
            </a:endParaRPr>
          </a:p>
          <a:p>
            <a:pPr algn="ctr">
              <a:lnSpc>
                <a:spcPct val="100000"/>
              </a:lnSpc>
            </a:pPr>
            <a:r>
              <a:rPr lang="en-US" sz="1725" spc="-1" dirty="0">
                <a:solidFill>
                  <a:srgbClr val="000000"/>
                </a:solidFill>
                <a:latin typeface="Trebuchet MS"/>
              </a:rPr>
              <a:t>Vector Operations</a:t>
            </a:r>
            <a:endParaRPr lang="en-US" sz="1725" spc="-1" dirty="0">
              <a:latin typeface="Arial"/>
            </a:endParaRPr>
          </a:p>
        </p:txBody>
      </p:sp>
      <p:sp>
        <p:nvSpPr>
          <p:cNvPr id="2144" name="CustomShape 2"/>
          <p:cNvSpPr/>
          <p:nvPr/>
        </p:nvSpPr>
        <p:spPr>
          <a:xfrm>
            <a:off x="1485900" y="1571400"/>
            <a:ext cx="3237271" cy="507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向量语法 </a:t>
            </a:r>
            <a:r>
              <a:rPr lang="en-US" sz="1650" spc="-1" dirty="0">
                <a:solidFill>
                  <a:srgbClr val="000000"/>
                </a:solidFill>
                <a:latin typeface="Trebuchet MS"/>
              </a:rPr>
              <a:t>Vector literal</a:t>
            </a:r>
            <a:endParaRPr lang="en-US" sz="1650" spc="-1" dirty="0">
              <a:latin typeface="Arial"/>
            </a:endParaRPr>
          </a:p>
        </p:txBody>
      </p:sp>
      <p:sp>
        <p:nvSpPr>
          <p:cNvPr id="2145" name="CustomShape 3"/>
          <p:cNvSpPr/>
          <p:nvPr/>
        </p:nvSpPr>
        <p:spPr>
          <a:xfrm>
            <a:off x="1493460" y="3051000"/>
            <a:ext cx="3780000" cy="507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ea typeface="DejaVu Sans"/>
              </a:rPr>
              <a:t>向量分量 </a:t>
            </a:r>
            <a:r>
              <a:rPr lang="en-US" sz="1650" spc="-1" dirty="0">
                <a:solidFill>
                  <a:srgbClr val="000000"/>
                </a:solidFill>
                <a:latin typeface="Trebuchet MS"/>
                <a:ea typeface="DejaVu Sans"/>
              </a:rPr>
              <a:t>Vector components</a:t>
            </a:r>
            <a:endParaRPr lang="en-US" sz="1650" spc="-1" dirty="0">
              <a:latin typeface="Arial"/>
            </a:endParaRPr>
          </a:p>
        </p:txBody>
      </p:sp>
      <p:sp>
        <p:nvSpPr>
          <p:cNvPr id="2146" name="CustomShape 4"/>
          <p:cNvSpPr/>
          <p:nvPr/>
        </p:nvSpPr>
        <p:spPr>
          <a:xfrm>
            <a:off x="1485900" y="4541670"/>
            <a:ext cx="2930580" cy="4857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a:bodyPr>
          <a:lstStyle/>
          <a:p>
            <a:pPr marL="257310" indent="-256770">
              <a:spcBef>
                <a:spcPts val="481"/>
              </a:spcBef>
              <a:buClr>
                <a:srgbClr val="000000"/>
              </a:buClr>
              <a:buFont typeface="Arial"/>
              <a:buChar char="•"/>
            </a:pPr>
            <a:r>
              <a:rPr lang="zh-CN" altLang="en-US" sz="2850" spc="-1" dirty="0">
                <a:solidFill>
                  <a:srgbClr val="000000"/>
                </a:solidFill>
                <a:latin typeface="Trebuchet MS"/>
                <a:ea typeface="DejaVu Sans"/>
              </a:rPr>
              <a:t>向量运算 </a:t>
            </a:r>
            <a:r>
              <a:rPr lang="en-US" spc="-1" dirty="0">
                <a:solidFill>
                  <a:srgbClr val="000000"/>
                </a:solidFill>
                <a:latin typeface="Trebuchet MS"/>
                <a:ea typeface="DejaVu Sans"/>
              </a:rPr>
              <a:t>Vector ops</a:t>
            </a:r>
            <a:endParaRPr lang="en-US" spc="-1" dirty="0">
              <a:latin typeface="Arial"/>
            </a:endParaRPr>
          </a:p>
        </p:txBody>
      </p:sp>
      <p:sp>
        <p:nvSpPr>
          <p:cNvPr id="2147" name="CustomShape 5"/>
          <p:cNvSpPr/>
          <p:nvPr/>
        </p:nvSpPr>
        <p:spPr>
          <a:xfrm>
            <a:off x="1729980" y="2121930"/>
            <a:ext cx="157815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9BBB59"/>
                </a:solidFill>
                <a:latin typeface="Courier New Bold"/>
                <a:ea typeface="DejaVu Sans"/>
              </a:rPr>
              <a:t>int4</a:t>
            </a:r>
            <a:r>
              <a:rPr lang="en-US" sz="1050" b="1" spc="-1">
                <a:solidFill>
                  <a:srgbClr val="000000"/>
                </a:solidFill>
                <a:latin typeface="Courier New Bold"/>
                <a:ea typeface="DejaVu Sans"/>
              </a:rPr>
              <a:t> vi0 = (</a:t>
            </a:r>
            <a:r>
              <a:rPr lang="en-US" sz="1050" b="1" spc="-1">
                <a:solidFill>
                  <a:srgbClr val="9BBB59"/>
                </a:solidFill>
                <a:latin typeface="Courier New Bold"/>
                <a:ea typeface="DejaVu Sans"/>
              </a:rPr>
              <a:t>int4</a:t>
            </a:r>
            <a:r>
              <a:rPr lang="en-US" sz="1050" b="1" spc="-1">
                <a:solidFill>
                  <a:srgbClr val="000000"/>
                </a:solidFill>
                <a:latin typeface="Courier New Bold"/>
                <a:ea typeface="DejaVu Sans"/>
              </a:rPr>
              <a:t>) -7;</a:t>
            </a:r>
            <a:endParaRPr lang="en-US" sz="1050" spc="-1">
              <a:latin typeface="Arial"/>
            </a:endParaRPr>
          </a:p>
        </p:txBody>
      </p:sp>
      <p:sp>
        <p:nvSpPr>
          <p:cNvPr id="2148" name="CustomShape 6"/>
          <p:cNvSpPr/>
          <p:nvPr/>
        </p:nvSpPr>
        <p:spPr>
          <a:xfrm>
            <a:off x="1816920" y="2654910"/>
            <a:ext cx="221265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9BBB59"/>
                </a:solidFill>
                <a:latin typeface="Courier New Bold"/>
                <a:ea typeface="DejaVu Sans"/>
              </a:rPr>
              <a:t>int4</a:t>
            </a:r>
            <a:r>
              <a:rPr lang="en-US" sz="1050" b="1" spc="-1">
                <a:solidFill>
                  <a:srgbClr val="000000"/>
                </a:solidFill>
                <a:latin typeface="Courier New Bold"/>
                <a:ea typeface="DejaVu Sans"/>
              </a:rPr>
              <a:t> vi1 = (</a:t>
            </a:r>
            <a:r>
              <a:rPr lang="en-US" sz="1050" b="1" spc="-1">
                <a:solidFill>
                  <a:srgbClr val="9BBB59"/>
                </a:solidFill>
                <a:latin typeface="Courier New Bold"/>
                <a:ea typeface="DejaVu Sans"/>
              </a:rPr>
              <a:t>int4</a:t>
            </a:r>
            <a:r>
              <a:rPr lang="en-US" sz="1050" b="1" spc="-1">
                <a:solidFill>
                  <a:srgbClr val="000000"/>
                </a:solidFill>
                <a:latin typeface="Courier New Bold"/>
                <a:ea typeface="DejaVu Sans"/>
              </a:rPr>
              <a:t>) (0, 1, 2, 3);</a:t>
            </a:r>
            <a:endParaRPr lang="en-US" sz="1050" spc="-1">
              <a:latin typeface="Arial"/>
            </a:endParaRPr>
          </a:p>
        </p:txBody>
      </p:sp>
      <p:sp>
        <p:nvSpPr>
          <p:cNvPr id="2149" name="CustomShape 7"/>
          <p:cNvSpPr/>
          <p:nvPr/>
        </p:nvSpPr>
        <p:spPr>
          <a:xfrm>
            <a:off x="1705140" y="3596940"/>
            <a:ext cx="122364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000000"/>
                </a:solidFill>
                <a:latin typeface="Courier New Bold"/>
                <a:ea typeface="DejaVu Sans"/>
              </a:rPr>
              <a:t>vi0.lo = vi1.hi;</a:t>
            </a:r>
            <a:endParaRPr lang="en-US" sz="1050" spc="-1">
              <a:latin typeface="Arial"/>
            </a:endParaRPr>
          </a:p>
        </p:txBody>
      </p:sp>
      <p:sp>
        <p:nvSpPr>
          <p:cNvPr id="2150" name="CustomShape 8"/>
          <p:cNvSpPr/>
          <p:nvPr/>
        </p:nvSpPr>
        <p:spPr>
          <a:xfrm>
            <a:off x="1815030" y="4082940"/>
            <a:ext cx="302427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9BBB59"/>
                </a:solidFill>
                <a:latin typeface="Courier New Bold"/>
                <a:ea typeface="DejaVu Sans"/>
              </a:rPr>
              <a:t>int8</a:t>
            </a:r>
            <a:r>
              <a:rPr lang="en-US" sz="1050" b="1" spc="-1">
                <a:solidFill>
                  <a:srgbClr val="000000"/>
                </a:solidFill>
                <a:latin typeface="Courier New Bold"/>
                <a:ea typeface="DejaVu Sans"/>
              </a:rPr>
              <a:t> v8 = (</a:t>
            </a:r>
            <a:r>
              <a:rPr lang="en-US" sz="1050" b="1" spc="-1">
                <a:solidFill>
                  <a:srgbClr val="9BBB59"/>
                </a:solidFill>
                <a:latin typeface="Courier New Bold"/>
                <a:ea typeface="DejaVu Sans"/>
              </a:rPr>
              <a:t>int8</a:t>
            </a:r>
            <a:r>
              <a:rPr lang="en-US" sz="1050" b="1" spc="-1">
                <a:solidFill>
                  <a:srgbClr val="000000"/>
                </a:solidFill>
                <a:latin typeface="Courier New Bold"/>
                <a:ea typeface="DejaVu Sans"/>
              </a:rPr>
              <a:t>) (vi0, vi1.s01, vi1.odd);</a:t>
            </a:r>
            <a:endParaRPr lang="en-US" sz="1050" spc="-1">
              <a:latin typeface="Arial"/>
            </a:endParaRPr>
          </a:p>
        </p:txBody>
      </p:sp>
      <p:sp>
        <p:nvSpPr>
          <p:cNvPr id="2151" name="CustomShape 9"/>
          <p:cNvSpPr/>
          <p:nvPr/>
        </p:nvSpPr>
        <p:spPr>
          <a:xfrm>
            <a:off x="1636290" y="5085180"/>
            <a:ext cx="95742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000000"/>
                </a:solidFill>
                <a:latin typeface="Courier New Bold"/>
                <a:ea typeface="DejaVu Sans"/>
              </a:rPr>
              <a:t>vi0 += vi1;</a:t>
            </a:r>
            <a:endParaRPr lang="en-US" sz="1050" spc="-1">
              <a:latin typeface="Arial"/>
            </a:endParaRPr>
          </a:p>
        </p:txBody>
      </p:sp>
      <p:sp>
        <p:nvSpPr>
          <p:cNvPr id="2152" name="CustomShape 10"/>
          <p:cNvSpPr/>
          <p:nvPr/>
        </p:nvSpPr>
        <p:spPr>
          <a:xfrm>
            <a:off x="1660320" y="5520420"/>
            <a:ext cx="123282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000000"/>
                </a:solidFill>
                <a:latin typeface="Courier New Bold"/>
                <a:ea typeface="DejaVu Sans"/>
              </a:rPr>
              <a:t>vi0 = </a:t>
            </a:r>
            <a:r>
              <a:rPr lang="en-US" sz="1050" b="1" spc="-1">
                <a:solidFill>
                  <a:srgbClr val="17375E"/>
                </a:solidFill>
                <a:latin typeface="Courier New Bold"/>
                <a:ea typeface="DejaVu Sans"/>
              </a:rPr>
              <a:t>abs</a:t>
            </a:r>
            <a:r>
              <a:rPr lang="en-US" sz="1050" b="1" spc="-1">
                <a:solidFill>
                  <a:srgbClr val="000000"/>
                </a:solidFill>
                <a:latin typeface="Courier New Bold"/>
                <a:ea typeface="DejaVu Sans"/>
              </a:rPr>
              <a:t>(vi0);</a:t>
            </a:r>
            <a:endParaRPr lang="en-US" sz="1050" spc="-1">
              <a:latin typeface="Arial"/>
            </a:endParaRPr>
          </a:p>
        </p:txBody>
      </p:sp>
      <p:graphicFrame>
        <p:nvGraphicFramePr>
          <p:cNvPr id="2153" name="Table 11"/>
          <p:cNvGraphicFramePr/>
          <p:nvPr/>
        </p:nvGraphicFramePr>
        <p:xfrm>
          <a:off x="4495590" y="208575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842000" y="263871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0</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1</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842000" y="350433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003460" y="2918970"/>
            <a:ext cx="593460" cy="56349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301000" y="2918970"/>
            <a:ext cx="593460" cy="56349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161410" y="4075920"/>
          <a:ext cx="2596590" cy="274320"/>
        </p:xfrm>
        <a:graphic>
          <a:graphicData uri="http://schemas.openxmlformats.org/drawingml/2006/table">
            <a:tbl>
              <a:tblPr/>
              <a:tblGrid>
                <a:gridCol w="324270">
                  <a:extLst>
                    <a:ext uri="{9D8B030D-6E8A-4147-A177-3AD203B41FA5}">
                      <a16:colId xmlns:a16="http://schemas.microsoft.com/office/drawing/2014/main" val="20000"/>
                    </a:ext>
                  </a:extLst>
                </a:gridCol>
                <a:gridCol w="324270">
                  <a:extLst>
                    <a:ext uri="{9D8B030D-6E8A-4147-A177-3AD203B41FA5}">
                      <a16:colId xmlns:a16="http://schemas.microsoft.com/office/drawing/2014/main" val="20001"/>
                    </a:ext>
                  </a:extLst>
                </a:gridCol>
                <a:gridCol w="325620">
                  <a:extLst>
                    <a:ext uri="{9D8B030D-6E8A-4147-A177-3AD203B41FA5}">
                      <a16:colId xmlns:a16="http://schemas.microsoft.com/office/drawing/2014/main" val="20002"/>
                    </a:ext>
                  </a:extLst>
                </a:gridCol>
                <a:gridCol w="324270">
                  <a:extLst>
                    <a:ext uri="{9D8B030D-6E8A-4147-A177-3AD203B41FA5}">
                      <a16:colId xmlns:a16="http://schemas.microsoft.com/office/drawing/2014/main" val="20003"/>
                    </a:ext>
                  </a:extLst>
                </a:gridCol>
                <a:gridCol w="324270">
                  <a:extLst>
                    <a:ext uri="{9D8B030D-6E8A-4147-A177-3AD203B41FA5}">
                      <a16:colId xmlns:a16="http://schemas.microsoft.com/office/drawing/2014/main" val="20004"/>
                    </a:ext>
                  </a:extLst>
                </a:gridCol>
                <a:gridCol w="324270">
                  <a:extLst>
                    <a:ext uri="{9D8B030D-6E8A-4147-A177-3AD203B41FA5}">
                      <a16:colId xmlns:a16="http://schemas.microsoft.com/office/drawing/2014/main" val="20005"/>
                    </a:ext>
                  </a:extLst>
                </a:gridCol>
                <a:gridCol w="324270">
                  <a:extLst>
                    <a:ext uri="{9D8B030D-6E8A-4147-A177-3AD203B41FA5}">
                      <a16:colId xmlns:a16="http://schemas.microsoft.com/office/drawing/2014/main" val="20006"/>
                    </a:ext>
                  </a:extLst>
                </a:gridCol>
                <a:gridCol w="325350">
                  <a:extLst>
                    <a:ext uri="{9D8B030D-6E8A-4147-A177-3AD203B41FA5}">
                      <a16:colId xmlns:a16="http://schemas.microsoft.com/office/drawing/2014/main" val="20007"/>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sz="1400"/>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sz="1400"/>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sz="1400"/>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sz="1400"/>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301540" y="2354940"/>
            <a:ext cx="404190" cy="11275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582340" y="2354940"/>
            <a:ext cx="404190" cy="11275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004000" y="3764880"/>
            <a:ext cx="296730" cy="281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355000" y="3764880"/>
            <a:ext cx="296730" cy="281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5681160" y="3764880"/>
            <a:ext cx="296730" cy="281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5962230" y="3764880"/>
            <a:ext cx="296730" cy="281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004000" y="2918970"/>
            <a:ext cx="1647000" cy="11275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6468480" y="4075920"/>
          <a:ext cx="641520" cy="274320"/>
        </p:xfrm>
        <a:graphic>
          <a:graphicData uri="http://schemas.openxmlformats.org/drawingml/2006/table">
            <a:tbl>
              <a:tblPr/>
              <a:tblGrid>
                <a:gridCol w="32130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0</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400" b="1" strike="noStrike" spc="-1">
                          <a:solidFill>
                            <a:srgbClr val="000000"/>
                          </a:solidFill>
                          <a:latin typeface="Trebuchet MS"/>
                          <a:ea typeface="ヒラギノ角ゴ ProN W3"/>
                        </a:rPr>
                        <a:t>1</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274000" y="2871450"/>
            <a:ext cx="1647000" cy="1175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110270" y="4075920"/>
          <a:ext cx="641520" cy="274320"/>
        </p:xfrm>
        <a:graphic>
          <a:graphicData uri="http://schemas.openxmlformats.org/drawingml/2006/table">
            <a:tbl>
              <a:tblPr/>
              <a:tblGrid>
                <a:gridCol w="32130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1</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274000" y="2871450"/>
            <a:ext cx="1906740" cy="1175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5946300" y="2871450"/>
            <a:ext cx="1647000" cy="1175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136570" y="443772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136570" y="475308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0</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1</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136570" y="523908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4</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-5</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-4</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26000" y="4895100"/>
            <a:ext cx="225990" cy="3874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2100" spc="-1">
                <a:solidFill>
                  <a:srgbClr val="000000"/>
                </a:solidFill>
                <a:latin typeface="Trebuchet MS"/>
                <a:ea typeface="DejaVu Sans"/>
              </a:rPr>
              <a:t>+</a:t>
            </a:r>
            <a:endParaRPr lang="en-US" sz="2100" spc="-1">
              <a:latin typeface="Arial"/>
            </a:endParaRPr>
          </a:p>
        </p:txBody>
      </p:sp>
      <p:sp>
        <p:nvSpPr>
          <p:cNvPr id="2175" name="CustomShape 33"/>
          <p:cNvSpPr/>
          <p:nvPr/>
        </p:nvSpPr>
        <p:spPr>
          <a:xfrm>
            <a:off x="5244030" y="500553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581800" y="500553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5875020" y="500553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208740" y="500553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125770" y="569727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4</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5</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4</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281560" y="548127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619330" y="548127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5912280" y="548127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246270" y="548127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1485900" y="782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使用向量运算</a:t>
            </a:r>
            <a:endParaRPr lang="en-US" sz="3300" spc="-1" dirty="0">
              <a:latin typeface="Arial"/>
            </a:endParaRPr>
          </a:p>
        </p:txBody>
      </p:sp>
      <p:sp>
        <p:nvSpPr>
          <p:cNvPr id="2185" name="CustomShape 2"/>
          <p:cNvSpPr/>
          <p:nvPr/>
        </p:nvSpPr>
        <p:spPr>
          <a:xfrm>
            <a:off x="1223730" y="1754730"/>
            <a:ext cx="6642270" cy="4104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使用下面的步骤可以将一个标量循环（</a:t>
            </a:r>
            <a:r>
              <a:rPr lang="en-US" altLang="zh-CN" sz="2400" spc="-1" dirty="0">
                <a:solidFill>
                  <a:srgbClr val="000000"/>
                </a:solidFill>
                <a:latin typeface="Trebuchet MS"/>
              </a:rPr>
              <a:t>scalar loop</a:t>
            </a:r>
            <a:r>
              <a:rPr lang="zh-CN" altLang="en-US" sz="2400" spc="-1" dirty="0">
                <a:solidFill>
                  <a:srgbClr val="000000"/>
                </a:solidFill>
                <a:latin typeface="Trebuchet MS"/>
              </a:rPr>
              <a:t>）转成向量循环（</a:t>
            </a:r>
            <a:r>
              <a:rPr lang="en-US" altLang="zh-CN" sz="2400" spc="-1" dirty="0">
                <a:solidFill>
                  <a:srgbClr val="000000"/>
                </a:solidFill>
                <a:latin typeface="Trebuchet MS"/>
              </a:rPr>
              <a:t>vector loop</a:t>
            </a:r>
            <a:r>
              <a:rPr lang="zh-CN" altLang="en-US" sz="2400" spc="-1" dirty="0">
                <a:solidFill>
                  <a:srgbClr val="000000"/>
                </a:solidFill>
                <a:latin typeface="Trebuchet MS"/>
              </a:rPr>
              <a:t>）</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要参考你的向量指令集带宽、具体问题，来选择一个数值作为你打包成一个向量寄存器的大小（带宽 </a:t>
            </a:r>
            <a:r>
              <a:rPr lang="en-US" altLang="zh-CN" sz="2100" spc="-1" dirty="0">
                <a:solidFill>
                  <a:srgbClr val="000000"/>
                </a:solidFill>
                <a:latin typeface="Trebuchet MS"/>
              </a:rPr>
              <a:t>width</a:t>
            </a:r>
            <a:r>
              <a:rPr lang="zh-CN" altLang="en-US" sz="2100" spc="-1" dirty="0">
                <a:solidFill>
                  <a:srgbClr val="000000"/>
                </a:solidFill>
                <a:latin typeface="Trebuchet MS"/>
              </a:rPr>
              <a:t>）</a:t>
            </a:r>
            <a:r>
              <a:rPr lang="en-US" sz="2100" spc="-1" dirty="0">
                <a:solidFill>
                  <a:srgbClr val="000000"/>
                </a:solidFill>
                <a:latin typeface="Trebuchet MS"/>
              </a:rPr>
              <a:t>:  </a:t>
            </a:r>
            <a:endParaRPr lang="en-US" sz="2100" spc="-1" dirty="0">
              <a:latin typeface="Arial"/>
            </a:endParaRPr>
          </a:p>
          <a:p>
            <a:pPr marL="857250" lvl="2" indent="-170910">
              <a:spcBef>
                <a:spcPts val="359"/>
              </a:spcBef>
              <a:buClr>
                <a:srgbClr val="000000"/>
              </a:buClr>
              <a:buFont typeface="Arial"/>
              <a:buChar char="•"/>
            </a:pPr>
            <a:r>
              <a:rPr lang="zh-CN" altLang="en-US" spc="-1" dirty="0">
                <a:solidFill>
                  <a:srgbClr val="000000"/>
                </a:solidFill>
                <a:latin typeface="Trebuchet MS"/>
              </a:rPr>
              <a:t>比如带宽为 </a:t>
            </a:r>
            <a:r>
              <a:rPr lang="en-US" spc="-1" dirty="0">
                <a:solidFill>
                  <a:srgbClr val="000000"/>
                </a:solidFill>
                <a:latin typeface="Trebuchet MS"/>
              </a:rPr>
              <a:t>128 bit </a:t>
            </a:r>
            <a:r>
              <a:rPr lang="zh-CN" altLang="en-US" spc="-1" dirty="0">
                <a:solidFill>
                  <a:srgbClr val="000000"/>
                </a:solidFill>
                <a:latin typeface="Trebuchet MS"/>
              </a:rPr>
              <a:t>的</a:t>
            </a:r>
            <a:r>
              <a:rPr lang="en-US" spc="-1" dirty="0">
                <a:solidFill>
                  <a:srgbClr val="000000"/>
                </a:solidFill>
                <a:latin typeface="Trebuchet MS"/>
              </a:rPr>
              <a:t> SSE </a:t>
            </a:r>
            <a:r>
              <a:rPr lang="zh-CN" altLang="en-US" spc="-1" dirty="0">
                <a:solidFill>
                  <a:srgbClr val="000000"/>
                </a:solidFill>
                <a:latin typeface="Trebuchet MS"/>
              </a:rPr>
              <a:t>指令集，使用的是单精度浮点数</a:t>
            </a:r>
            <a:r>
              <a:rPr lang="en-US" spc="-1" dirty="0">
                <a:solidFill>
                  <a:srgbClr val="000000"/>
                </a:solidFill>
                <a:latin typeface="Trebuchet MS"/>
              </a:rPr>
              <a:t> (32 bit)</a:t>
            </a:r>
            <a:r>
              <a:rPr lang="zh-CN" altLang="en-US" spc="-1" dirty="0">
                <a:solidFill>
                  <a:srgbClr val="000000"/>
                </a:solidFill>
                <a:latin typeface="Trebuchet MS"/>
              </a:rPr>
              <a:t>，打包的数量就是</a:t>
            </a:r>
            <a:r>
              <a:rPr lang="en-US" altLang="zh-CN" spc="-1" dirty="0">
                <a:solidFill>
                  <a:srgbClr val="000000"/>
                </a:solidFill>
                <a:latin typeface="Trebuchet MS"/>
              </a:rPr>
              <a:t>4</a:t>
            </a:r>
            <a:r>
              <a:rPr lang="en-US" spc="-1" dirty="0">
                <a:solidFill>
                  <a:srgbClr val="000000"/>
                </a:solidFill>
                <a:latin typeface="Trebuchet MS"/>
              </a:rPr>
              <a:t> (128 bits =4*32 bits) </a:t>
            </a:r>
            <a:endParaRPr lang="en-US"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展开循环使之适应你所选的带宽（比如上面例子中的是</a:t>
            </a:r>
            <a:r>
              <a:rPr lang="en-US" altLang="zh-CN" sz="2100" spc="-1" dirty="0">
                <a:solidFill>
                  <a:srgbClr val="000000"/>
                </a:solidFill>
                <a:latin typeface="Trebuchet MS"/>
              </a:rPr>
              <a:t>4</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设置循环前置、后置脚本</a:t>
            </a:r>
            <a:r>
              <a:rPr lang="en-US" altLang="zh-CN" sz="2100" spc="-1" dirty="0">
                <a:solidFill>
                  <a:srgbClr val="000000"/>
                </a:solidFill>
                <a:latin typeface="Trebuchet MS"/>
              </a:rPr>
              <a:t>(loop preamble and postscript)</a:t>
            </a:r>
            <a:r>
              <a:rPr lang="zh-CN" altLang="en-US" sz="2100" spc="-1" dirty="0">
                <a:solidFill>
                  <a:srgbClr val="000000"/>
                </a:solidFill>
                <a:latin typeface="Trebuchet MS"/>
              </a:rPr>
              <a:t>。比如，如果循环迭代次数最终不能整除带宽（</a:t>
            </a:r>
            <a:r>
              <a:rPr lang="en-US" altLang="zh-CN" sz="2100" spc="-1" dirty="0">
                <a:solidFill>
                  <a:srgbClr val="000000"/>
                </a:solidFill>
                <a:latin typeface="Trebuchet MS"/>
              </a:rPr>
              <a:t>width</a:t>
            </a:r>
            <a:r>
              <a:rPr lang="zh-CN" altLang="en-US" sz="2100" spc="-1" dirty="0">
                <a:solidFill>
                  <a:srgbClr val="000000"/>
                </a:solidFill>
                <a:latin typeface="Trebuchet MS"/>
              </a:rPr>
              <a:t>），你就需要在后置脚本中多加一次额外的迭代，或者在前置部分填充向量</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用对应的向量指令替换掉循环体内的指令</a:t>
            </a:r>
            <a:endParaRPr lang="en-US" sz="2100" spc="-1" dirty="0">
              <a:latin typeface="Arial"/>
            </a:endParaRPr>
          </a:p>
          <a:p>
            <a:pPr>
              <a:spcBef>
                <a:spcPts val="481"/>
              </a:spcBef>
            </a:pPr>
            <a:endParaRPr lang="en-US" sz="2100" spc="-1" dirty="0">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1485900" y="728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向量指令实例</a:t>
            </a:r>
            <a:endParaRPr lang="en-US" sz="3300" spc="-1" dirty="0">
              <a:latin typeface="Arial"/>
            </a:endParaRPr>
          </a:p>
        </p:txBody>
      </p:sp>
      <p:sp>
        <p:nvSpPr>
          <p:cNvPr id="2187" name="CustomShape 2"/>
          <p:cNvSpPr/>
          <p:nvPr/>
        </p:nvSpPr>
        <p:spPr>
          <a:xfrm>
            <a:off x="1277730" y="1538730"/>
            <a:ext cx="6588270" cy="4320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0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标量循环 </a:t>
            </a:r>
            <a:r>
              <a:rPr lang="en-US" sz="2400" spc="-1" dirty="0">
                <a:solidFill>
                  <a:srgbClr val="000000"/>
                </a:solidFill>
                <a:latin typeface="Trebuchet MS"/>
              </a:rPr>
              <a:t>Scalar loop:</a:t>
            </a:r>
            <a:endParaRPr lang="en-US" sz="2400" spc="-1" dirty="0">
              <a:latin typeface="Arial"/>
            </a:endParaRPr>
          </a:p>
          <a:p>
            <a:pPr marL="342900">
              <a:spcBef>
                <a:spcPts val="421"/>
              </a:spcBef>
            </a:pPr>
            <a:r>
              <a:rPr lang="en-US" sz="2100" b="1" spc="-1" dirty="0">
                <a:solidFill>
                  <a:srgbClr val="4F81BD"/>
                </a:solidFill>
                <a:latin typeface="Courier New Bold"/>
              </a:rPr>
              <a:t>for</a:t>
            </a:r>
            <a:r>
              <a:rPr lang="en-US" sz="2100" b="1" spc="-1" dirty="0">
                <a:solidFill>
                  <a:srgbClr val="000000"/>
                </a:solidFill>
                <a:latin typeface="Courier New Bold"/>
              </a:rPr>
              <a:t> (</a:t>
            </a:r>
            <a:r>
              <a:rPr lang="en-US" sz="2100" b="1" spc="-1" dirty="0" err="1">
                <a:solidFill>
                  <a:srgbClr val="000000"/>
                </a:solidFill>
                <a:latin typeface="Courier New Bold"/>
              </a:rPr>
              <a:t>i</a:t>
            </a:r>
            <a:r>
              <a:rPr lang="en-US" sz="2100" b="1" spc="-1" dirty="0">
                <a:solidFill>
                  <a:srgbClr val="000000"/>
                </a:solidFill>
                <a:latin typeface="Courier New Bold"/>
              </a:rPr>
              <a:t> = 0; </a:t>
            </a:r>
            <a:r>
              <a:rPr lang="en-US" sz="2100" b="1" spc="-1" dirty="0" err="1">
                <a:solidFill>
                  <a:srgbClr val="000000"/>
                </a:solidFill>
                <a:latin typeface="Courier New Bold"/>
              </a:rPr>
              <a:t>i</a:t>
            </a:r>
            <a:r>
              <a:rPr lang="en-US" sz="2100" b="1" spc="-1" dirty="0">
                <a:solidFill>
                  <a:srgbClr val="000000"/>
                </a:solidFill>
                <a:latin typeface="Courier New Bold"/>
              </a:rPr>
              <a:t> &lt; 34; </a:t>
            </a:r>
            <a:r>
              <a:rPr lang="en-US" sz="2100" b="1" spc="-1" dirty="0" err="1">
                <a:solidFill>
                  <a:srgbClr val="000000"/>
                </a:solidFill>
                <a:latin typeface="Courier New Bold"/>
              </a:rPr>
              <a:t>i</a:t>
            </a:r>
            <a:r>
              <a:rPr lang="en-US" sz="2100" b="1" spc="-1" dirty="0">
                <a:solidFill>
                  <a:srgbClr val="000000"/>
                </a:solidFill>
                <a:latin typeface="Courier New Bold"/>
              </a:rPr>
              <a:t>++) x[</a:t>
            </a:r>
            <a:r>
              <a:rPr lang="en-US" sz="2100" b="1" spc="-1" dirty="0" err="1">
                <a:solidFill>
                  <a:srgbClr val="000000"/>
                </a:solidFill>
                <a:latin typeface="Courier New Bold"/>
              </a:rPr>
              <a:t>i</a:t>
            </a:r>
            <a:r>
              <a:rPr lang="en-US" sz="2100" b="1" spc="-1" dirty="0">
                <a:solidFill>
                  <a:srgbClr val="000000"/>
                </a:solidFill>
                <a:latin typeface="Courier New Bold"/>
              </a:rPr>
              <a:t>] = y[</a:t>
            </a:r>
            <a:r>
              <a:rPr lang="en-US" sz="2100" b="1" spc="-1" dirty="0" err="1">
                <a:solidFill>
                  <a:srgbClr val="000000"/>
                </a:solidFill>
                <a:latin typeface="Courier New Bold"/>
              </a:rPr>
              <a:t>i</a:t>
            </a:r>
            <a:r>
              <a:rPr lang="en-US" sz="2100" b="1" spc="-1" dirty="0">
                <a:solidFill>
                  <a:srgbClr val="000000"/>
                </a:solidFill>
                <a:latin typeface="Courier New Bold"/>
              </a:rPr>
              <a:t>] * y[</a:t>
            </a:r>
            <a:r>
              <a:rPr lang="en-US" sz="2100" b="1" spc="-1" dirty="0" err="1">
                <a:solidFill>
                  <a:srgbClr val="000000"/>
                </a:solidFill>
                <a:latin typeface="Courier New Bold"/>
              </a:rPr>
              <a:t>i</a:t>
            </a:r>
            <a:r>
              <a:rPr lang="en-US" sz="2100" b="1" spc="-1" dirty="0">
                <a:solidFill>
                  <a:srgbClr val="000000"/>
                </a:solidFill>
                <a:latin typeface="Courier New Bold"/>
              </a:rPr>
              <a:t>];</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使用</a:t>
            </a:r>
            <a:r>
              <a:rPr lang="en-US" sz="2400" spc="-1" dirty="0">
                <a:solidFill>
                  <a:srgbClr val="000000"/>
                </a:solidFill>
                <a:latin typeface="Trebuchet MS"/>
              </a:rPr>
              <a:t> 128-bit SSE </a:t>
            </a:r>
            <a:r>
              <a:rPr lang="zh-CN" altLang="en-US" sz="2400" spc="-1" dirty="0">
                <a:solidFill>
                  <a:srgbClr val="000000"/>
                </a:solidFill>
                <a:latin typeface="Trebuchet MS"/>
              </a:rPr>
              <a:t>带宽为</a:t>
            </a:r>
            <a:r>
              <a:rPr lang="en-US" sz="2400" spc="-1" dirty="0">
                <a:solidFill>
                  <a:srgbClr val="000000"/>
                </a:solidFill>
                <a:latin typeface="Trebuchet MS"/>
              </a:rPr>
              <a:t>128/32=4</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拆解循环体</a:t>
            </a:r>
            <a:r>
              <a:rPr lang="en-US" sz="2400" spc="-1" dirty="0">
                <a:solidFill>
                  <a:srgbClr val="000000"/>
                </a:solidFill>
                <a:latin typeface="Trebuchet MS"/>
              </a:rPr>
              <a:t>, </a:t>
            </a:r>
            <a:r>
              <a:rPr lang="zh-CN" altLang="en-US" sz="2400" spc="-1" dirty="0">
                <a:solidFill>
                  <a:srgbClr val="000000"/>
                </a:solidFill>
                <a:latin typeface="Trebuchet MS"/>
              </a:rPr>
              <a:t>按需添加后置和前置脚本</a:t>
            </a:r>
            <a:r>
              <a:rPr lang="en-US" sz="2400" spc="-1" dirty="0">
                <a:solidFill>
                  <a:srgbClr val="000000"/>
                </a:solidFill>
                <a:latin typeface="Trebuchet MS"/>
              </a:rPr>
              <a:t>:</a:t>
            </a:r>
            <a:endParaRPr lang="en-US" sz="2400" spc="-1" dirty="0">
              <a:latin typeface="Arial"/>
            </a:endParaRPr>
          </a:p>
          <a:p>
            <a:pPr marL="342900">
              <a:spcBef>
                <a:spcPts val="344"/>
              </a:spcBef>
            </a:pPr>
            <a:r>
              <a:rPr lang="en-US" sz="1725" b="1" spc="-1" dirty="0">
                <a:solidFill>
                  <a:srgbClr val="000000"/>
                </a:solidFill>
                <a:latin typeface="Courier New Bold"/>
              </a:rPr>
              <a:t>NLP = 34+2; x[34]=x[35]=y[34]=y[35]=0.0f // </a:t>
            </a:r>
            <a:r>
              <a:rPr lang="zh-CN" altLang="en-US" sz="1725" b="1" spc="-1" dirty="0">
                <a:solidFill>
                  <a:srgbClr val="000000"/>
                </a:solidFill>
                <a:latin typeface="Courier New Bold"/>
              </a:rPr>
              <a:t>事先加入零充填向量</a:t>
            </a:r>
            <a:endParaRPr lang="en-US" sz="1725" spc="-1" dirty="0">
              <a:latin typeface="Arial"/>
            </a:endParaRPr>
          </a:p>
          <a:p>
            <a:pPr marL="342900">
              <a:spcBef>
                <a:spcPts val="344"/>
              </a:spcBef>
            </a:pPr>
            <a:r>
              <a:rPr lang="en-US" sz="1725" b="1" spc="-1" dirty="0">
                <a:solidFill>
                  <a:srgbClr val="4F81BD"/>
                </a:solidFill>
                <a:latin typeface="Courier New Bold"/>
              </a:rPr>
              <a:t>for</a:t>
            </a:r>
            <a:r>
              <a:rPr lang="en-US" sz="1725" b="1" spc="-1" dirty="0">
                <a:solidFill>
                  <a:srgbClr val="000000"/>
                </a:solidFill>
                <a:latin typeface="Courier New Bold"/>
              </a:rPr>
              <a:t> (</a:t>
            </a:r>
            <a:r>
              <a:rPr lang="en-US" sz="1725" b="1" spc="-1" dirty="0" err="1">
                <a:solidFill>
                  <a:srgbClr val="000000"/>
                </a:solidFill>
                <a:latin typeface="Courier New Bold"/>
              </a:rPr>
              <a:t>i</a:t>
            </a:r>
            <a:r>
              <a:rPr lang="en-US" sz="1725" b="1" spc="-1" dirty="0">
                <a:solidFill>
                  <a:srgbClr val="000000"/>
                </a:solidFill>
                <a:latin typeface="Courier New Bold"/>
              </a:rPr>
              <a:t> = 0; </a:t>
            </a:r>
            <a:r>
              <a:rPr lang="en-US" sz="1725" b="1" spc="-1" dirty="0" err="1">
                <a:solidFill>
                  <a:srgbClr val="000000"/>
                </a:solidFill>
                <a:latin typeface="Courier New Bold"/>
              </a:rPr>
              <a:t>i</a:t>
            </a:r>
            <a:r>
              <a:rPr lang="en-US" sz="1725" b="1" spc="-1" dirty="0">
                <a:solidFill>
                  <a:srgbClr val="000000"/>
                </a:solidFill>
                <a:latin typeface="Courier New Bold"/>
              </a:rPr>
              <a:t> &lt; NLP; </a:t>
            </a:r>
            <a:r>
              <a:rPr lang="en-US" sz="1725" b="1" spc="-1" dirty="0" err="1">
                <a:solidFill>
                  <a:srgbClr val="000000"/>
                </a:solidFill>
                <a:latin typeface="Courier New Bold"/>
              </a:rPr>
              <a:t>i</a:t>
            </a:r>
            <a:r>
              <a:rPr lang="en-US" sz="1725" b="1" spc="-1" dirty="0">
                <a:solidFill>
                  <a:srgbClr val="000000"/>
                </a:solidFill>
                <a:latin typeface="Courier New Bold"/>
              </a:rPr>
              <a:t> = </a:t>
            </a:r>
            <a:r>
              <a:rPr lang="en-US" sz="1725" b="1" spc="-1" dirty="0" err="1">
                <a:solidFill>
                  <a:srgbClr val="000000"/>
                </a:solidFill>
                <a:latin typeface="Courier New Bold"/>
              </a:rPr>
              <a:t>i</a:t>
            </a:r>
            <a:r>
              <a:rPr lang="en-US" sz="1725" b="1" spc="-1" dirty="0">
                <a:solidFill>
                  <a:srgbClr val="000000"/>
                </a:solidFill>
                <a:latin typeface="Courier New Bold"/>
              </a:rPr>
              <a:t> + 4) {</a:t>
            </a:r>
            <a:endParaRPr lang="en-US" sz="1725" spc="-1" dirty="0">
              <a:latin typeface="Arial"/>
            </a:endParaRPr>
          </a:p>
          <a:p>
            <a:pPr marL="342900">
              <a:spcBef>
                <a:spcPts val="344"/>
              </a:spcBef>
            </a:pPr>
            <a:r>
              <a:rPr lang="en-US" sz="1725" b="1" spc="-1" dirty="0">
                <a:solidFill>
                  <a:srgbClr val="000000"/>
                </a:solidFill>
                <a:latin typeface="Courier New Bold"/>
              </a:rPr>
              <a:t>  x[</a:t>
            </a:r>
            <a:r>
              <a:rPr lang="en-US" sz="1725" b="1" spc="-1" dirty="0" err="1">
                <a:solidFill>
                  <a:srgbClr val="000000"/>
                </a:solidFill>
                <a:latin typeface="Courier New Bold"/>
              </a:rPr>
              <a:t>i</a:t>
            </a:r>
            <a:r>
              <a:rPr lang="en-US" sz="1725" b="1" spc="-1" dirty="0">
                <a:solidFill>
                  <a:srgbClr val="000000"/>
                </a:solidFill>
                <a:latin typeface="Courier New Bold"/>
              </a:rPr>
              <a:t>] = y[</a:t>
            </a:r>
            <a:r>
              <a:rPr lang="en-US" sz="1725" b="1" spc="-1" dirty="0" err="1">
                <a:solidFill>
                  <a:srgbClr val="000000"/>
                </a:solidFill>
                <a:latin typeface="Courier New Bold"/>
              </a:rPr>
              <a:t>i</a:t>
            </a:r>
            <a:r>
              <a:rPr lang="en-US" sz="1725" b="1" spc="-1" dirty="0">
                <a:solidFill>
                  <a:srgbClr val="000000"/>
                </a:solidFill>
                <a:latin typeface="Courier New Bold"/>
              </a:rPr>
              <a:t>] * y[</a:t>
            </a:r>
            <a:r>
              <a:rPr lang="en-US" sz="1725" b="1" spc="-1" dirty="0" err="1">
                <a:solidFill>
                  <a:srgbClr val="000000"/>
                </a:solidFill>
                <a:latin typeface="Courier New Bold"/>
              </a:rPr>
              <a:t>i</a:t>
            </a:r>
            <a:r>
              <a:rPr lang="en-US" sz="1725" b="1" spc="-1" dirty="0">
                <a:solidFill>
                  <a:srgbClr val="000000"/>
                </a:solidFill>
                <a:latin typeface="Courier New Bold"/>
              </a:rPr>
              <a:t>];  x[i+1] = y[i+1] * y[</a:t>
            </a:r>
            <a:r>
              <a:rPr lang="en-US" sz="1725" b="1" spc="-1" dirty="0" err="1">
                <a:solidFill>
                  <a:srgbClr val="000000"/>
                </a:solidFill>
                <a:latin typeface="Courier New Bold"/>
              </a:rPr>
              <a:t>i</a:t>
            </a:r>
            <a:r>
              <a:rPr lang="en-US" sz="1725" b="1" spc="-1" dirty="0">
                <a:solidFill>
                  <a:srgbClr val="000000"/>
                </a:solidFill>
                <a:latin typeface="Courier New Bold"/>
              </a:rPr>
              <a:t>*1];</a:t>
            </a:r>
            <a:endParaRPr lang="en-US" sz="1725" spc="-1" dirty="0">
              <a:latin typeface="Arial"/>
            </a:endParaRPr>
          </a:p>
          <a:p>
            <a:pPr marL="342900">
              <a:spcBef>
                <a:spcPts val="344"/>
              </a:spcBef>
            </a:pPr>
            <a:r>
              <a:rPr lang="en-US" sz="1725" b="1" spc="-1" dirty="0">
                <a:solidFill>
                  <a:srgbClr val="000000"/>
                </a:solidFill>
                <a:latin typeface="Courier New Bold"/>
              </a:rPr>
              <a:t>  x[i+2] = y[i+2] * y[</a:t>
            </a:r>
            <a:r>
              <a:rPr lang="en-US" sz="1725" b="1" spc="-1" dirty="0" err="1">
                <a:solidFill>
                  <a:srgbClr val="000000"/>
                </a:solidFill>
                <a:latin typeface="Courier New Bold"/>
              </a:rPr>
              <a:t>i</a:t>
            </a:r>
            <a:r>
              <a:rPr lang="en-US" sz="1725" b="1" spc="-1" dirty="0">
                <a:solidFill>
                  <a:srgbClr val="000000"/>
                </a:solidFill>
                <a:latin typeface="Courier New Bold"/>
              </a:rPr>
              <a:t>*2];  x[i+3] = y[i+3] * y[</a:t>
            </a:r>
            <a:r>
              <a:rPr lang="en-US" sz="1725" b="1" spc="-1" dirty="0" err="1">
                <a:solidFill>
                  <a:srgbClr val="000000"/>
                </a:solidFill>
                <a:latin typeface="Courier New Bold"/>
              </a:rPr>
              <a:t>i</a:t>
            </a:r>
            <a:r>
              <a:rPr lang="en-US" sz="1725" b="1" spc="-1" dirty="0">
                <a:solidFill>
                  <a:srgbClr val="000000"/>
                </a:solidFill>
                <a:latin typeface="Courier New Bold"/>
              </a:rPr>
              <a:t>*3];</a:t>
            </a:r>
            <a:endParaRPr lang="en-US" sz="1725" spc="-1" dirty="0">
              <a:latin typeface="Arial"/>
            </a:endParaRPr>
          </a:p>
          <a:p>
            <a:pPr marL="342900">
              <a:spcBef>
                <a:spcPts val="344"/>
              </a:spcBef>
            </a:pPr>
            <a:r>
              <a:rPr lang="en-US" sz="1725" b="1" spc="-1" dirty="0">
                <a:solidFill>
                  <a:srgbClr val="000000"/>
                </a:solidFill>
                <a:latin typeface="Courier New Bold"/>
              </a:rPr>
              <a:t>}</a:t>
            </a:r>
            <a:endParaRPr lang="en-US" sz="1725"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在拆开的循环体中用对应的向量指令集进行替代</a:t>
            </a:r>
            <a:r>
              <a:rPr lang="en-US" sz="2400" spc="-1" dirty="0">
                <a:solidFill>
                  <a:srgbClr val="000000"/>
                </a:solidFill>
                <a:latin typeface="Trebuchet MS"/>
              </a:rPr>
              <a:t>:</a:t>
            </a:r>
            <a:endParaRPr lang="en-US" sz="2400" spc="-1" dirty="0">
              <a:latin typeface="Arial"/>
            </a:endParaRPr>
          </a:p>
          <a:p>
            <a:pPr>
              <a:spcBef>
                <a:spcPts val="481"/>
              </a:spcBef>
            </a:pPr>
            <a:endParaRPr lang="en-US" sz="2400" spc="-1" dirty="0">
              <a:latin typeface="Arial"/>
            </a:endParaRPr>
          </a:p>
          <a:p>
            <a:pPr>
              <a:spcBef>
                <a:spcPts val="389"/>
              </a:spcBef>
            </a:pPr>
            <a:r>
              <a:rPr lang="en-US" sz="1950" b="1" spc="-1" dirty="0">
                <a:solidFill>
                  <a:srgbClr val="9BBB59"/>
                </a:solidFill>
                <a:latin typeface="Courier New Bold"/>
              </a:rPr>
              <a:t>float4 </a:t>
            </a:r>
            <a:r>
              <a:rPr lang="en-US" sz="1950" b="1" spc="-1" dirty="0">
                <a:solidFill>
                  <a:srgbClr val="000000"/>
                </a:solidFill>
                <a:latin typeface="Courier New Bold"/>
              </a:rPr>
              <a:t>x4[DIM], y4[DIM];</a:t>
            </a:r>
            <a:endParaRPr lang="en-US" sz="1950" spc="-1" dirty="0">
              <a:latin typeface="Arial"/>
            </a:endParaRPr>
          </a:p>
          <a:p>
            <a:pPr>
              <a:spcBef>
                <a:spcPts val="344"/>
              </a:spcBef>
            </a:pPr>
            <a:r>
              <a:rPr lang="en-US" sz="1725" b="1" spc="-1" dirty="0">
                <a:solidFill>
                  <a:srgbClr val="000000"/>
                </a:solidFill>
                <a:latin typeface="Courier New Bold"/>
              </a:rPr>
              <a:t>// DIM set to hold 34 values extended to multiple of 4 (36)</a:t>
            </a:r>
            <a:endParaRPr lang="en-US" sz="1725" spc="-1" dirty="0">
              <a:latin typeface="Arial"/>
            </a:endParaRPr>
          </a:p>
          <a:p>
            <a:pPr>
              <a:spcBef>
                <a:spcPts val="389"/>
              </a:spcBef>
            </a:pPr>
            <a:r>
              <a:rPr lang="en-US" sz="1950" b="1" spc="-1" dirty="0">
                <a:solidFill>
                  <a:srgbClr val="9BBB59"/>
                </a:solidFill>
                <a:latin typeface="Courier New Bold"/>
              </a:rPr>
              <a:t>float4</a:t>
            </a:r>
            <a:r>
              <a:rPr lang="en-US" sz="1950" b="1" spc="-1" dirty="0">
                <a:solidFill>
                  <a:srgbClr val="000000"/>
                </a:solidFill>
                <a:latin typeface="Courier New Bold"/>
              </a:rPr>
              <a:t> zero = {0.0f, 0.0f, 0.0f, 0.0f};</a:t>
            </a:r>
            <a:endParaRPr lang="en-US" sz="1950" spc="-1" dirty="0">
              <a:latin typeface="Arial"/>
            </a:endParaRPr>
          </a:p>
          <a:p>
            <a:pPr>
              <a:spcBef>
                <a:spcPts val="389"/>
              </a:spcBef>
            </a:pPr>
            <a:r>
              <a:rPr lang="en-US" sz="1950" b="1" spc="-1" dirty="0">
                <a:solidFill>
                  <a:srgbClr val="000000"/>
                </a:solidFill>
                <a:latin typeface="Courier New Bold"/>
              </a:rPr>
              <a:t>NLP = 34 % 4 + 1; // 9 </a:t>
            </a:r>
            <a:r>
              <a:rPr lang="zh-CN" altLang="en-US" sz="1950" b="1" spc="-1" dirty="0">
                <a:solidFill>
                  <a:srgbClr val="000000"/>
                </a:solidFill>
                <a:latin typeface="Courier New Bold"/>
              </a:rPr>
              <a:t>个值</a:t>
            </a:r>
            <a:r>
              <a:rPr lang="en-US" sz="1950" b="1" spc="-1" dirty="0">
                <a:solidFill>
                  <a:srgbClr val="000000"/>
                </a:solidFill>
                <a:latin typeface="Courier New Bold"/>
              </a:rPr>
              <a:t> (</a:t>
            </a:r>
            <a:r>
              <a:rPr lang="zh-CN" altLang="en-US" sz="1950" b="1" spc="-1" dirty="0">
                <a:solidFill>
                  <a:srgbClr val="000000"/>
                </a:solidFill>
                <a:latin typeface="Courier New Bold"/>
              </a:rPr>
              <a:t>因为</a:t>
            </a:r>
            <a:r>
              <a:rPr lang="en-US" sz="1950" b="1" spc="-1" dirty="0">
                <a:solidFill>
                  <a:srgbClr val="000000"/>
                </a:solidFill>
                <a:latin typeface="Courier New Bold"/>
              </a:rPr>
              <a:t> 34 </a:t>
            </a:r>
            <a:r>
              <a:rPr lang="zh-CN" altLang="en-US" sz="1950" b="1" spc="-1" dirty="0">
                <a:solidFill>
                  <a:srgbClr val="000000"/>
                </a:solidFill>
                <a:latin typeface="Courier New Bold"/>
              </a:rPr>
              <a:t>不是 </a:t>
            </a:r>
            <a:r>
              <a:rPr lang="en-US" sz="1950" b="1" spc="-1" dirty="0">
                <a:solidFill>
                  <a:srgbClr val="000000"/>
                </a:solidFill>
                <a:latin typeface="Courier New Bold"/>
              </a:rPr>
              <a:t>4</a:t>
            </a:r>
            <a:r>
              <a:rPr lang="zh-CN" altLang="en-US" sz="1950" b="1" spc="-1" dirty="0">
                <a:solidFill>
                  <a:srgbClr val="000000"/>
                </a:solidFill>
                <a:latin typeface="Courier New Bold"/>
              </a:rPr>
              <a:t>的倍数，</a:t>
            </a:r>
            <a:r>
              <a:rPr lang="en-US" altLang="zh-CN" sz="1950" b="1" spc="-1" dirty="0">
                <a:solidFill>
                  <a:srgbClr val="000000"/>
                </a:solidFill>
                <a:latin typeface="Courier New Bold"/>
              </a:rPr>
              <a:t>36</a:t>
            </a:r>
            <a:r>
              <a:rPr lang="zh-CN" altLang="en-US" sz="1950" b="1" spc="-1" dirty="0">
                <a:solidFill>
                  <a:srgbClr val="000000"/>
                </a:solidFill>
                <a:latin typeface="Courier New Bold"/>
              </a:rPr>
              <a:t>才行</a:t>
            </a:r>
            <a:r>
              <a:rPr lang="en-US" sz="1950" b="1" spc="-1" dirty="0">
                <a:solidFill>
                  <a:srgbClr val="000000"/>
                </a:solidFill>
                <a:latin typeface="Courier New Bold"/>
              </a:rPr>
              <a:t>)</a:t>
            </a:r>
            <a:endParaRPr lang="en-US" sz="1950" spc="-1" dirty="0">
              <a:latin typeface="Arial"/>
            </a:endParaRPr>
          </a:p>
          <a:p>
            <a:pPr>
              <a:spcBef>
                <a:spcPts val="389"/>
              </a:spcBef>
            </a:pPr>
            <a:r>
              <a:rPr lang="en-US" sz="1950" b="1" spc="-1" dirty="0">
                <a:solidFill>
                  <a:srgbClr val="000000"/>
                </a:solidFill>
                <a:latin typeface="Courier New Bold"/>
              </a:rPr>
              <a:t>x4[NLP-1] = 0.0f; y4[NLP-1] = 0.0f; // 0</a:t>
            </a:r>
            <a:r>
              <a:rPr lang="zh-CN" altLang="en-US" sz="1950" b="1" spc="-1" dirty="0">
                <a:solidFill>
                  <a:srgbClr val="000000"/>
                </a:solidFill>
                <a:latin typeface="Courier New Bold"/>
              </a:rPr>
              <a:t>充填数组</a:t>
            </a:r>
            <a:endParaRPr lang="en-US" sz="1950" spc="-1" dirty="0">
              <a:latin typeface="Arial"/>
            </a:endParaRPr>
          </a:p>
          <a:p>
            <a:pPr>
              <a:spcBef>
                <a:spcPts val="389"/>
              </a:spcBef>
            </a:pPr>
            <a:endParaRPr lang="en-US" sz="1950" spc="-1" dirty="0">
              <a:latin typeface="Arial"/>
            </a:endParaRPr>
          </a:p>
          <a:p>
            <a:pPr>
              <a:spcBef>
                <a:spcPts val="389"/>
              </a:spcBef>
            </a:pPr>
            <a:r>
              <a:rPr lang="en-US" sz="1950" b="1" spc="-1" dirty="0">
                <a:solidFill>
                  <a:srgbClr val="C0504D"/>
                </a:solidFill>
                <a:latin typeface="Courier New Bold"/>
              </a:rPr>
              <a:t>for</a:t>
            </a:r>
            <a:r>
              <a:rPr lang="en-US" sz="1950" b="1" spc="-1" dirty="0">
                <a:solidFill>
                  <a:srgbClr val="000000"/>
                </a:solidFill>
                <a:latin typeface="Courier New Bold"/>
              </a:rPr>
              <a:t> (</a:t>
            </a:r>
            <a:r>
              <a:rPr lang="en-US" sz="1950" b="1" spc="-1" dirty="0" err="1">
                <a:solidFill>
                  <a:srgbClr val="000000"/>
                </a:solidFill>
                <a:latin typeface="Courier New Bold"/>
              </a:rPr>
              <a:t>i</a:t>
            </a:r>
            <a:r>
              <a:rPr lang="en-US" sz="1950" b="1" spc="-1" dirty="0">
                <a:solidFill>
                  <a:srgbClr val="000000"/>
                </a:solidFill>
                <a:latin typeface="Courier New Bold"/>
              </a:rPr>
              <a:t> = 0; </a:t>
            </a:r>
            <a:r>
              <a:rPr lang="en-US" sz="1950" b="1" spc="-1" dirty="0" err="1">
                <a:solidFill>
                  <a:srgbClr val="000000"/>
                </a:solidFill>
                <a:latin typeface="Courier New Bold"/>
              </a:rPr>
              <a:t>i</a:t>
            </a:r>
            <a:r>
              <a:rPr lang="en-US" sz="1950" b="1" spc="-1" dirty="0">
                <a:solidFill>
                  <a:srgbClr val="000000"/>
                </a:solidFill>
                <a:latin typeface="Courier New Bold"/>
              </a:rPr>
              <a:t> &lt; NLP; </a:t>
            </a:r>
            <a:r>
              <a:rPr lang="en-US" sz="1950" b="1" spc="-1" dirty="0" err="1">
                <a:solidFill>
                  <a:srgbClr val="000000"/>
                </a:solidFill>
                <a:latin typeface="Courier New Bold"/>
              </a:rPr>
              <a:t>i</a:t>
            </a:r>
            <a:r>
              <a:rPr lang="en-US" sz="1950" b="1" spc="-1" dirty="0">
                <a:solidFill>
                  <a:srgbClr val="000000"/>
                </a:solidFill>
                <a:latin typeface="Courier New Bold"/>
              </a:rPr>
              <a:t>++)</a:t>
            </a:r>
            <a:endParaRPr lang="en-US" sz="1950" spc="-1" dirty="0">
              <a:latin typeface="Arial"/>
            </a:endParaRPr>
          </a:p>
          <a:p>
            <a:pPr>
              <a:spcBef>
                <a:spcPts val="389"/>
              </a:spcBef>
            </a:pPr>
            <a:r>
              <a:rPr lang="en-US" sz="1950" b="1" spc="-1" dirty="0">
                <a:solidFill>
                  <a:srgbClr val="000000"/>
                </a:solidFill>
                <a:latin typeface="Courier New Bold"/>
              </a:rPr>
              <a:t> x4[</a:t>
            </a:r>
            <a:r>
              <a:rPr lang="en-US" sz="1950" b="1" spc="-1" dirty="0" err="1">
                <a:solidFill>
                  <a:srgbClr val="000000"/>
                </a:solidFill>
                <a:latin typeface="Courier New Bold"/>
              </a:rPr>
              <a:t>i</a:t>
            </a:r>
            <a:r>
              <a:rPr lang="en-US" sz="1950" b="1" spc="-1" dirty="0">
                <a:solidFill>
                  <a:srgbClr val="000000"/>
                </a:solidFill>
                <a:latin typeface="Courier New Bold"/>
              </a:rPr>
              <a:t>] = y4[</a:t>
            </a:r>
            <a:r>
              <a:rPr lang="en-US" sz="1950" b="1" spc="-1" dirty="0" err="1">
                <a:solidFill>
                  <a:srgbClr val="000000"/>
                </a:solidFill>
                <a:latin typeface="Courier New Bold"/>
              </a:rPr>
              <a:t>i</a:t>
            </a:r>
            <a:r>
              <a:rPr lang="en-US" sz="1950" b="1" spc="-1" dirty="0">
                <a:solidFill>
                  <a:srgbClr val="000000"/>
                </a:solidFill>
                <a:latin typeface="Courier New Bold"/>
              </a:rPr>
              <a:t>] * y4[</a:t>
            </a:r>
            <a:r>
              <a:rPr lang="en-US" sz="1950" b="1" spc="-1" dirty="0" err="1">
                <a:solidFill>
                  <a:srgbClr val="000000"/>
                </a:solidFill>
                <a:latin typeface="Courier New Bold"/>
              </a:rPr>
              <a:t>i</a:t>
            </a:r>
            <a:r>
              <a:rPr lang="en-US" sz="1950" b="1" spc="-1" dirty="0">
                <a:solidFill>
                  <a:srgbClr val="000000"/>
                </a:solidFill>
                <a:latin typeface="Courier New Bold"/>
              </a:rPr>
              <a:t>]; // </a:t>
            </a:r>
            <a:r>
              <a:rPr lang="zh-CN" altLang="en-US" sz="1950" b="1" spc="-1" dirty="0">
                <a:solidFill>
                  <a:srgbClr val="000000"/>
                </a:solidFill>
                <a:latin typeface="Courier New Bold"/>
              </a:rPr>
              <a:t>具体的向量运算</a:t>
            </a:r>
            <a:endParaRPr lang="en-US" sz="1950" spc="-1" dirty="0">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1169730" y="946890"/>
            <a:ext cx="683073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2700" spc="-1" dirty="0">
                <a:solidFill>
                  <a:srgbClr val="000000"/>
                </a:solidFill>
                <a:latin typeface="Trebuchet MS"/>
              </a:rPr>
              <a:t>练习</a:t>
            </a:r>
            <a:r>
              <a:rPr lang="en-US" sz="2700" spc="-1" dirty="0">
                <a:solidFill>
                  <a:srgbClr val="000000"/>
                </a:solidFill>
                <a:latin typeface="Trebuchet MS"/>
              </a:rPr>
              <a:t> A: </a:t>
            </a:r>
            <a:r>
              <a:rPr lang="zh-CN" altLang="en-US" sz="2700" spc="-1" dirty="0">
                <a:solidFill>
                  <a:srgbClr val="000000"/>
                </a:solidFill>
                <a:latin typeface="Trebuchet MS"/>
              </a:rPr>
              <a:t>向量化的圆周率程序</a:t>
            </a:r>
            <a:endParaRPr lang="en-US" sz="2700" spc="-1" dirty="0">
              <a:latin typeface="Arial"/>
            </a:endParaRPr>
          </a:p>
        </p:txBody>
      </p:sp>
      <p:sp>
        <p:nvSpPr>
          <p:cNvPr id="2189" name="CustomShape 2"/>
          <p:cNvSpPr/>
          <p:nvPr/>
        </p:nvSpPr>
        <p:spPr>
          <a:xfrm>
            <a:off x="1277730" y="1756890"/>
            <a:ext cx="6588270" cy="41558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10000"/>
          </a:bodyPr>
          <a:lstStyle/>
          <a:p>
            <a:pPr marL="257310" indent="-256770">
              <a:lnSpc>
                <a:spcPct val="110000"/>
              </a:lnSpc>
              <a:spcBef>
                <a:spcPts val="481"/>
              </a:spcBef>
              <a:buClr>
                <a:srgbClr val="C0504D"/>
              </a:buClr>
              <a:buFont typeface="Arial"/>
              <a:buChar char="•"/>
            </a:pPr>
            <a:r>
              <a:rPr lang="zh-CN" altLang="en-US" sz="2400" spc="-1" dirty="0">
                <a:solidFill>
                  <a:srgbClr val="C0504D"/>
                </a:solidFill>
                <a:latin typeface="Trebuchet MS"/>
              </a:rPr>
              <a:t>目标：</a:t>
            </a:r>
            <a:endParaRPr lang="en-US" sz="24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理解核函数编程语言中的向量指令</a:t>
            </a:r>
            <a:endParaRPr lang="en-US" sz="2100" spc="-1" dirty="0">
              <a:latin typeface="Arial"/>
            </a:endParaRPr>
          </a:p>
          <a:p>
            <a:pPr marL="257310" indent="-256770">
              <a:lnSpc>
                <a:spcPct val="110000"/>
              </a:lnSpc>
              <a:spcBef>
                <a:spcPts val="481"/>
              </a:spcBef>
              <a:buClr>
                <a:srgbClr val="C0504D"/>
              </a:buClr>
              <a:buFont typeface="Arial"/>
              <a:buChar char="•"/>
            </a:pPr>
            <a:r>
              <a:rPr lang="zh-CN" altLang="en-US" sz="2400" spc="-1" dirty="0">
                <a:solidFill>
                  <a:srgbClr val="C0504D"/>
                </a:solidFill>
                <a:latin typeface="Trebuchet MS"/>
              </a:rPr>
              <a:t>流程：</a:t>
            </a:r>
            <a:endParaRPr lang="en-US" sz="24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从之前写好的最优版本的圆周率程序开始</a:t>
            </a:r>
            <a:endParaRPr lang="en-US" sz="21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四次拆解循环（</a:t>
            </a:r>
            <a:r>
              <a:rPr lang="en-US" altLang="zh-CN" sz="2100" spc="-1" dirty="0">
                <a:solidFill>
                  <a:srgbClr val="000000"/>
                </a:solidFill>
                <a:latin typeface="Trebuchet MS"/>
              </a:rPr>
              <a:t> Unroll the loops 4 times </a:t>
            </a:r>
            <a:r>
              <a:rPr lang="zh-CN" altLang="en-US" sz="2100" spc="-1" dirty="0">
                <a:solidFill>
                  <a:srgbClr val="000000"/>
                </a:solidFill>
                <a:latin typeface="Trebuchet MS"/>
              </a:rPr>
              <a:t>），验证程序依然工作。</a:t>
            </a:r>
            <a:endParaRPr lang="en-US" sz="21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循环体内使用向量指令进行替换</a:t>
            </a:r>
            <a:endParaRPr lang="en-US" sz="2100" spc="-1" dirty="0">
              <a:latin typeface="Arial"/>
            </a:endParaRPr>
          </a:p>
          <a:p>
            <a:pPr marL="257310" indent="-256770">
              <a:lnSpc>
                <a:spcPct val="110000"/>
              </a:lnSpc>
              <a:spcBef>
                <a:spcPts val="481"/>
              </a:spcBef>
              <a:buClr>
                <a:srgbClr val="C0504D"/>
              </a:buClr>
              <a:buFont typeface="Arial"/>
              <a:buChar char="•"/>
            </a:pPr>
            <a:r>
              <a:rPr lang="zh-CN" altLang="en-US" sz="2400" spc="-1" dirty="0">
                <a:solidFill>
                  <a:srgbClr val="C0504D"/>
                </a:solidFill>
                <a:latin typeface="Trebuchet MS"/>
              </a:rPr>
              <a:t>预期输出</a:t>
            </a:r>
            <a:r>
              <a:rPr lang="en-US" sz="2400" spc="-1" dirty="0">
                <a:solidFill>
                  <a:srgbClr val="C0504D"/>
                </a:solidFill>
                <a:latin typeface="Trebuchet MS"/>
              </a:rPr>
              <a:t>:</a:t>
            </a:r>
            <a:endParaRPr lang="en-US" sz="24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输出结果以及结果的估计误差</a:t>
            </a:r>
            <a:endParaRPr lang="en-US" sz="21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报告运行时间，对比向量化和非向量化程序的性能差异</a:t>
            </a:r>
            <a:endParaRPr lang="en-US" sz="21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可以在</a:t>
            </a:r>
            <a:r>
              <a:rPr lang="en-US" altLang="zh-CN" sz="2100" spc="-1" dirty="0">
                <a:solidFill>
                  <a:srgbClr val="000000"/>
                </a:solidFill>
                <a:latin typeface="Trebuchet MS"/>
              </a:rPr>
              <a:t>CPU </a:t>
            </a:r>
            <a:r>
              <a:rPr lang="zh-CN" altLang="en-US" sz="2100" spc="-1" dirty="0">
                <a:solidFill>
                  <a:srgbClr val="000000"/>
                </a:solidFill>
                <a:latin typeface="Trebuchet MS"/>
              </a:rPr>
              <a:t>和 </a:t>
            </a:r>
            <a:r>
              <a:rPr lang="en-US" altLang="zh-CN" sz="2100" spc="-1" dirty="0">
                <a:solidFill>
                  <a:srgbClr val="000000"/>
                </a:solidFill>
                <a:latin typeface="Trebuchet MS"/>
              </a:rPr>
              <a:t>GPU </a:t>
            </a:r>
            <a:r>
              <a:rPr lang="zh-CN" altLang="en-US" sz="2100" spc="-1" dirty="0">
                <a:solidFill>
                  <a:srgbClr val="000000"/>
                </a:solidFill>
                <a:latin typeface="Trebuchet MS"/>
              </a:rPr>
              <a:t>上都运行来试试</a:t>
            </a:r>
            <a:r>
              <a:rPr lang="en-US" sz="2100" spc="-1" dirty="0">
                <a:solidFill>
                  <a:srgbClr val="000000"/>
                </a:solidFill>
                <a:latin typeface="Trebuchet MS"/>
              </a:rPr>
              <a:t>…</a:t>
            </a:r>
            <a:endParaRPr lang="en-US" sz="2100"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lnSpc>
                <a:spcPct val="100000"/>
              </a:lnSpc>
            </a:pPr>
            <a:r>
              <a:rPr lang="en-US" sz="3000" b="1" cap="all" spc="-1" dirty="0">
                <a:solidFill>
                  <a:srgbClr val="000000"/>
                </a:solidFill>
                <a:latin typeface="Trebuchet MS"/>
              </a:rPr>
              <a:t>OpenCL </a:t>
            </a:r>
            <a:r>
              <a:rPr lang="zh-CN" altLang="en-US" sz="3000" b="1" cap="all" spc="-1" dirty="0">
                <a:solidFill>
                  <a:srgbClr val="000000"/>
                </a:solidFill>
                <a:latin typeface="Trebuchet MS"/>
              </a:rPr>
              <a:t>事件模型（</a:t>
            </a:r>
            <a:r>
              <a:rPr lang="en-US" altLang="zh-CN" sz="3000" b="1" cap="all" spc="-1" dirty="0">
                <a:solidFill>
                  <a:srgbClr val="000000"/>
                </a:solidFill>
                <a:latin typeface="Trebuchet MS"/>
              </a:rPr>
              <a:t>Event Model</a:t>
            </a:r>
            <a:r>
              <a:rPr lang="zh-CN" altLang="en-US" sz="3000" b="1" cap="all" spc="-1" dirty="0">
                <a:solidFill>
                  <a:srgbClr val="000000"/>
                </a:solidFill>
                <a:latin typeface="Trebuchet MS"/>
              </a:rPr>
              <a:t>）</a:t>
            </a:r>
            <a:endParaRPr lang="en-US" sz="3000" spc="-1" dirty="0">
              <a:latin typeface="Arial"/>
            </a:endParaRPr>
          </a:p>
        </p:txBody>
      </p:sp>
      <p:sp>
        <p:nvSpPr>
          <p:cNvPr id="2191"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spcBef>
                <a:spcPts val="300"/>
              </a:spcBef>
            </a:pPr>
            <a:r>
              <a:rPr lang="zh-CN" altLang="en-US" sz="1500" spc="-1" dirty="0">
                <a:solidFill>
                  <a:srgbClr val="000000"/>
                </a:solidFill>
                <a:latin typeface="Trebuchet MS"/>
              </a:rPr>
              <a:t>附录</a:t>
            </a:r>
            <a:r>
              <a:rPr lang="en-US" sz="1500" spc="-1" dirty="0">
                <a:solidFill>
                  <a:srgbClr val="000000"/>
                </a:solidFill>
                <a:latin typeface="Trebuchet MS"/>
              </a:rPr>
              <a:t> B</a:t>
            </a:r>
            <a:endParaRPr lang="en-US" sz="1500"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1485900" y="78948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dirty="0">
                <a:solidFill>
                  <a:srgbClr val="000000"/>
                </a:solidFill>
                <a:latin typeface="Trebuchet MS"/>
              </a:rPr>
              <a:t>OpenCL </a:t>
            </a:r>
            <a:r>
              <a:rPr lang="zh-CN" altLang="en-US" sz="3300" spc="-1">
                <a:solidFill>
                  <a:srgbClr val="000000"/>
                </a:solidFill>
                <a:latin typeface="Trebuchet MS"/>
              </a:rPr>
              <a:t>事件</a:t>
            </a:r>
            <a:endParaRPr lang="en-US" sz="3300" spc="-1" dirty="0">
              <a:latin typeface="Arial"/>
            </a:endParaRPr>
          </a:p>
        </p:txBody>
      </p:sp>
      <p:sp>
        <p:nvSpPr>
          <p:cNvPr id="2193" name="CustomShape 2"/>
          <p:cNvSpPr/>
          <p:nvPr/>
        </p:nvSpPr>
        <p:spPr>
          <a:xfrm>
            <a:off x="1277730" y="1592730"/>
            <a:ext cx="6588270" cy="3207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事件（</a:t>
            </a:r>
            <a:r>
              <a:rPr lang="en-US" altLang="zh-CN" sz="2400" spc="-1" dirty="0">
                <a:solidFill>
                  <a:srgbClr val="000000"/>
                </a:solidFill>
                <a:latin typeface="Trebuchet MS"/>
              </a:rPr>
              <a:t>event</a:t>
            </a:r>
            <a:r>
              <a:rPr lang="zh-CN" altLang="en-US" sz="2400" spc="-1" dirty="0">
                <a:solidFill>
                  <a:srgbClr val="000000"/>
                </a:solidFill>
                <a:latin typeface="Trebuchet MS"/>
              </a:rPr>
              <a:t>）是一个对象（</a:t>
            </a:r>
            <a:r>
              <a:rPr lang="en-US" altLang="zh-CN" sz="2400" spc="-1" dirty="0">
                <a:solidFill>
                  <a:srgbClr val="000000"/>
                </a:solidFill>
                <a:latin typeface="Trebuchet MS"/>
              </a:rPr>
              <a:t>object</a:t>
            </a:r>
            <a:r>
              <a:rPr lang="zh-CN" altLang="en-US" sz="2400" spc="-1" dirty="0">
                <a:solidFill>
                  <a:srgbClr val="000000"/>
                </a:solidFill>
                <a:latin typeface="Trebuchet MS"/>
              </a:rPr>
              <a:t>），这个对象在 </a:t>
            </a:r>
            <a:r>
              <a:rPr lang="en-US" altLang="zh-CN" sz="2400" spc="-1" dirty="0">
                <a:solidFill>
                  <a:srgbClr val="000000"/>
                </a:solidFill>
                <a:latin typeface="Trebuchet MS"/>
              </a:rPr>
              <a:t>OpenCL </a:t>
            </a:r>
            <a:r>
              <a:rPr lang="zh-CN" altLang="en-US" sz="2400" spc="-1" dirty="0">
                <a:solidFill>
                  <a:srgbClr val="000000"/>
                </a:solidFill>
                <a:latin typeface="Trebuchet MS"/>
              </a:rPr>
              <a:t>中和命令状态（</a:t>
            </a:r>
            <a:r>
              <a:rPr lang="en-US" altLang="zh-CN" sz="2400" spc="-1" dirty="0">
                <a:solidFill>
                  <a:srgbClr val="000000"/>
                </a:solidFill>
                <a:latin typeface="Trebuchet MS"/>
              </a:rPr>
              <a:t> status of commands </a:t>
            </a:r>
            <a:r>
              <a:rPr lang="zh-CN" altLang="en-US" sz="2400" spc="-1" dirty="0">
                <a:solidFill>
                  <a:srgbClr val="000000"/>
                </a:solidFill>
                <a:latin typeface="Trebuchet MS"/>
              </a:rPr>
              <a:t>）</a:t>
            </a:r>
            <a:r>
              <a:rPr lang="en-US" sz="2400" spc="-1" dirty="0">
                <a:solidFill>
                  <a:srgbClr val="000000"/>
                </a:solidFill>
                <a:latin typeface="Trebuchet MS"/>
              </a:rPr>
              <a:t>… </a:t>
            </a:r>
            <a:r>
              <a:rPr lang="zh-CN" altLang="en-US" sz="2400" spc="-1" dirty="0">
                <a:solidFill>
                  <a:srgbClr val="000000"/>
                </a:solidFill>
                <a:latin typeface="Trebuchet MS"/>
              </a:rPr>
              <a:t>一个事件的取值可以是</a:t>
            </a:r>
            <a:r>
              <a:rPr lang="en-US" sz="2400" spc="-1" dirty="0">
                <a:solidFill>
                  <a:srgbClr val="000000"/>
                </a:solidFill>
                <a:latin typeface="Trebuchet MS"/>
              </a:rPr>
              <a:t>:</a:t>
            </a:r>
            <a:endParaRPr lang="en-US" sz="24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CL_QUEUED</a:t>
            </a:r>
            <a:r>
              <a:rPr lang="en-US" sz="2100" spc="-1" dirty="0">
                <a:solidFill>
                  <a:srgbClr val="000000"/>
                </a:solidFill>
                <a:latin typeface="Trebuchet MS"/>
              </a:rPr>
              <a:t>:      </a:t>
            </a:r>
            <a:r>
              <a:rPr lang="zh-CN" altLang="en-US" sz="2100" spc="-1" dirty="0">
                <a:solidFill>
                  <a:srgbClr val="000000"/>
                </a:solidFill>
                <a:latin typeface="Trebuchet MS"/>
              </a:rPr>
              <a:t>命令已经提交队列</a:t>
            </a:r>
            <a:r>
              <a:rPr lang="en-US" sz="2100" spc="-1" dirty="0">
                <a:solidFill>
                  <a:srgbClr val="000000"/>
                </a:solidFill>
                <a:latin typeface="Trebuchet MS"/>
              </a:rPr>
              <a:t>.</a:t>
            </a:r>
            <a:endParaRPr lang="en-US" sz="21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CL_SUBMITTED</a:t>
            </a:r>
            <a:r>
              <a:rPr lang="en-US" sz="2100" spc="-1" dirty="0">
                <a:solidFill>
                  <a:srgbClr val="000000"/>
                </a:solidFill>
                <a:latin typeface="Trebuchet MS"/>
              </a:rPr>
              <a:t>:  </a:t>
            </a:r>
            <a:r>
              <a:rPr lang="zh-CN" altLang="en-US" sz="2100" spc="-1" dirty="0">
                <a:solidFill>
                  <a:srgbClr val="000000"/>
                </a:solidFill>
                <a:latin typeface="Trebuchet MS"/>
              </a:rPr>
              <a:t>命令已经被提交到计算设备</a:t>
            </a:r>
            <a:endParaRPr lang="en-US" sz="21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CL_RUNNING</a:t>
            </a:r>
            <a:r>
              <a:rPr lang="en-US" sz="2100" spc="-1" dirty="0">
                <a:solidFill>
                  <a:srgbClr val="000000"/>
                </a:solidFill>
                <a:latin typeface="Trebuchet MS"/>
              </a:rPr>
              <a:t>:    </a:t>
            </a:r>
            <a:r>
              <a:rPr lang="zh-CN" altLang="en-US" sz="2100" spc="-1" dirty="0">
                <a:solidFill>
                  <a:srgbClr val="000000"/>
                </a:solidFill>
                <a:latin typeface="Trebuchet MS"/>
              </a:rPr>
              <a:t>计算设备正在运行命令</a:t>
            </a:r>
            <a:endParaRPr lang="en-US" sz="21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CL_COMPLETE</a:t>
            </a:r>
            <a:r>
              <a:rPr lang="en-US" sz="2100" spc="-1" dirty="0">
                <a:solidFill>
                  <a:srgbClr val="000000"/>
                </a:solidFill>
                <a:latin typeface="Trebuchet MS"/>
              </a:rPr>
              <a:t>:  </a:t>
            </a:r>
            <a:r>
              <a:rPr lang="zh-CN" altLang="en-US" sz="2100" spc="-1" dirty="0">
                <a:solidFill>
                  <a:srgbClr val="000000"/>
                </a:solidFill>
                <a:latin typeface="Trebuchet MS"/>
              </a:rPr>
              <a:t>命令运行完毕</a:t>
            </a:r>
            <a:endParaRPr lang="en-US" sz="21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ERROR_CODE</a:t>
            </a:r>
            <a:r>
              <a:rPr lang="en-US" sz="2100" spc="-1" dirty="0">
                <a:solidFill>
                  <a:srgbClr val="000000"/>
                </a:solidFill>
                <a:latin typeface="Trebuchet MS"/>
              </a:rPr>
              <a:t>:   </a:t>
            </a:r>
            <a:r>
              <a:rPr lang="zh-CN" altLang="en-US" sz="2100" spc="-1" dirty="0">
                <a:solidFill>
                  <a:srgbClr val="000000"/>
                </a:solidFill>
                <a:latin typeface="Trebuchet MS"/>
              </a:rPr>
              <a:t>一个负值，表示发生了错误</a:t>
            </a:r>
            <a:r>
              <a:rPr lang="en-US" sz="2100" spc="-1" dirty="0">
                <a:solidFill>
                  <a:srgbClr val="000000"/>
                </a:solidFill>
                <a:latin typeface="Trebuchet MS"/>
              </a:rPr>
              <a:t> </a:t>
            </a:r>
            <a:endParaRPr lang="en-US" sz="21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在宿主（</a:t>
            </a:r>
            <a:r>
              <a:rPr lang="en-US" altLang="zh-CN" sz="2400" spc="-1" dirty="0">
                <a:solidFill>
                  <a:srgbClr val="000000"/>
                </a:solidFill>
                <a:latin typeface="Trebuchet MS"/>
              </a:rPr>
              <a:t>host</a:t>
            </a:r>
            <a:r>
              <a:rPr lang="zh-CN" altLang="en-US" sz="2400" spc="-1" dirty="0">
                <a:solidFill>
                  <a:srgbClr val="000000"/>
                </a:solidFill>
                <a:latin typeface="Trebuchet MS"/>
              </a:rPr>
              <a:t>）上可以查询（</a:t>
            </a:r>
            <a:r>
              <a:rPr lang="en-US" altLang="zh-CN" sz="2400" spc="-1" dirty="0">
                <a:solidFill>
                  <a:srgbClr val="000000"/>
                </a:solidFill>
                <a:latin typeface="Trebuchet MS"/>
              </a:rPr>
              <a:t>query</a:t>
            </a:r>
            <a:r>
              <a:rPr lang="zh-CN" altLang="en-US" sz="2400" spc="-1" dirty="0">
                <a:solidFill>
                  <a:srgbClr val="000000"/>
                </a:solidFill>
                <a:latin typeface="Trebuchet MS"/>
              </a:rPr>
              <a:t>）一个事件的值</a:t>
            </a:r>
            <a:r>
              <a:rPr lang="en-US" sz="2400" spc="-1" dirty="0">
                <a:solidFill>
                  <a:srgbClr val="000000"/>
                </a:solidFill>
                <a:latin typeface="Trebuchet MS"/>
              </a:rPr>
              <a:t> … </a:t>
            </a:r>
            <a:r>
              <a:rPr lang="zh-CN" altLang="en-US" sz="2400" spc="-1" dirty="0">
                <a:solidFill>
                  <a:srgbClr val="000000"/>
                </a:solidFill>
                <a:latin typeface="Trebuchet MS"/>
              </a:rPr>
              <a:t>比如追踪一个命令的运行进程</a:t>
            </a:r>
            <a:endParaRPr lang="en-US" sz="2400" spc="-1" dirty="0">
              <a:latin typeface="Arial"/>
            </a:endParaRPr>
          </a:p>
          <a:p>
            <a:pPr>
              <a:lnSpc>
                <a:spcPct val="110000"/>
              </a:lnSpc>
              <a:spcBef>
                <a:spcPts val="481"/>
              </a:spcBef>
            </a:pPr>
            <a:endParaRPr lang="en-US" sz="2400" spc="-1" dirty="0">
              <a:latin typeface="Arial"/>
            </a:endParaRPr>
          </a:p>
        </p:txBody>
      </p:sp>
      <p:sp>
        <p:nvSpPr>
          <p:cNvPr id="2194" name="CustomShape 3"/>
          <p:cNvSpPr/>
          <p:nvPr/>
        </p:nvSpPr>
        <p:spPr>
          <a:xfrm>
            <a:off x="1223730" y="5143770"/>
            <a:ext cx="4482000" cy="7068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000000"/>
                </a:solidFill>
                <a:latin typeface="Courier New Bold"/>
                <a:ea typeface="DejaVu Sans"/>
              </a:rPr>
              <a:t>cl_int clGetEventInfo (</a:t>
            </a:r>
            <a:endParaRPr lang="en-US" sz="1050" spc="-1">
              <a:latin typeface="Arial"/>
            </a:endParaRPr>
          </a:p>
          <a:p>
            <a:pPr>
              <a:lnSpc>
                <a:spcPct val="100000"/>
              </a:lnSpc>
            </a:pPr>
            <a:r>
              <a:rPr lang="en-US" sz="1050" b="1" spc="-1">
                <a:solidFill>
                  <a:srgbClr val="000000"/>
                </a:solidFill>
                <a:latin typeface="Courier New Bold"/>
                <a:ea typeface="DejaVu Sans"/>
              </a:rPr>
              <a:t>          cl_event event,    cl_event_info param_name,</a:t>
            </a:r>
            <a:endParaRPr lang="en-US" sz="1050" spc="-1">
              <a:latin typeface="Arial"/>
            </a:endParaRPr>
          </a:p>
          <a:p>
            <a:pPr>
              <a:lnSpc>
                <a:spcPct val="100000"/>
              </a:lnSpc>
            </a:pPr>
            <a:r>
              <a:rPr lang="en-US" sz="1050" b="1" spc="-1">
                <a:solidFill>
                  <a:srgbClr val="000000"/>
                </a:solidFill>
                <a:latin typeface="Courier New Bold"/>
                <a:ea typeface="DejaVu Sans"/>
              </a:rPr>
              <a:t>          size_t param_value_size, void *param_value,</a:t>
            </a:r>
            <a:endParaRPr lang="en-US" sz="1050" spc="-1">
              <a:latin typeface="Arial"/>
            </a:endParaRPr>
          </a:p>
          <a:p>
            <a:pPr>
              <a:lnSpc>
                <a:spcPct val="100000"/>
              </a:lnSpc>
            </a:pPr>
            <a:r>
              <a:rPr lang="en-US" sz="1050" b="1" spc="-1">
                <a:solidFill>
                  <a:srgbClr val="000000"/>
                </a:solidFill>
                <a:latin typeface="Courier New Bold"/>
                <a:ea typeface="DejaVu Sans"/>
              </a:rPr>
              <a:t>          size_t *param_value_size_ret)</a:t>
            </a:r>
            <a:endParaRPr lang="en-US" sz="1050" spc="-1">
              <a:latin typeface="Arial"/>
            </a:endParaRPr>
          </a:p>
        </p:txBody>
      </p:sp>
      <p:sp>
        <p:nvSpPr>
          <p:cNvPr id="2195" name="CustomShape 4"/>
          <p:cNvSpPr/>
          <p:nvPr/>
        </p:nvSpPr>
        <p:spPr>
          <a:xfrm>
            <a:off x="5618963" y="4710150"/>
            <a:ext cx="3623670" cy="867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zh-CN" altLang="en-US" sz="1350" spc="-1" dirty="0">
                <a:solidFill>
                  <a:srgbClr val="4F81BD"/>
                </a:solidFill>
                <a:latin typeface="Trebuchet MS"/>
              </a:rPr>
              <a:t>举例：</a:t>
            </a:r>
            <a:endParaRPr lang="en-US" sz="1350" spc="-1" dirty="0">
              <a:latin typeface="Arial"/>
            </a:endParaRPr>
          </a:p>
          <a:p>
            <a:pPr marL="214380" indent="-213840">
              <a:buClr>
                <a:srgbClr val="4F81BD"/>
              </a:buClr>
              <a:buFont typeface="Arial"/>
              <a:buChar char="•"/>
            </a:pPr>
            <a:r>
              <a:rPr lang="en-US" sz="1350" spc="-1" dirty="0">
                <a:solidFill>
                  <a:srgbClr val="4F81BD"/>
                </a:solidFill>
                <a:latin typeface="Trebuchet MS"/>
                <a:ea typeface="DejaVu Sans"/>
              </a:rPr>
              <a:t>CL_EVENT_CONTEXT</a:t>
            </a:r>
            <a:endParaRPr lang="en-US" sz="1350" spc="-1" dirty="0">
              <a:latin typeface="Arial"/>
            </a:endParaRPr>
          </a:p>
          <a:p>
            <a:pPr marL="214380" indent="-213840">
              <a:buClr>
                <a:srgbClr val="4F81BD"/>
              </a:buClr>
              <a:buFont typeface="Arial"/>
              <a:buChar char="•"/>
            </a:pPr>
            <a:r>
              <a:rPr lang="en-US" sz="1200" spc="-1" dirty="0">
                <a:solidFill>
                  <a:srgbClr val="4F81BD"/>
                </a:solidFill>
                <a:latin typeface="Trebuchet MS"/>
                <a:ea typeface="DejaVu Sans"/>
              </a:rPr>
              <a:t>CL_EVENT_COMMAND_EXECUTION_STATUS</a:t>
            </a:r>
            <a:endParaRPr lang="en-US" sz="1200" spc="-1" dirty="0">
              <a:latin typeface="Arial"/>
            </a:endParaRPr>
          </a:p>
          <a:p>
            <a:pPr marL="214380" indent="-213840">
              <a:buClr>
                <a:srgbClr val="4F81BD"/>
              </a:buClr>
              <a:buFont typeface="Arial"/>
              <a:buChar char="•"/>
            </a:pPr>
            <a:r>
              <a:rPr lang="en-US" sz="1350" spc="-1" dirty="0">
                <a:solidFill>
                  <a:srgbClr val="4F81BD"/>
                </a:solidFill>
                <a:latin typeface="Trebuchet MS"/>
                <a:ea typeface="DejaVu Sans"/>
              </a:rPr>
              <a:t>CL_EVENT_COMMAND_TYPE</a:t>
            </a:r>
            <a:endParaRPr lang="en-US" sz="1350" spc="-1" dirty="0">
              <a:latin typeface="Arial"/>
            </a:endParaRPr>
          </a:p>
        </p:txBody>
      </p:sp>
      <p:sp>
        <p:nvSpPr>
          <p:cNvPr id="2196" name="CustomShape 5"/>
          <p:cNvSpPr/>
          <p:nvPr/>
        </p:nvSpPr>
        <p:spPr>
          <a:xfrm flipH="1">
            <a:off x="4409460" y="5075785"/>
            <a:ext cx="1209503" cy="242675"/>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223730" y="106326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lnSpcReduction="10000"/>
          </a:bodyPr>
          <a:lstStyle/>
          <a:p>
            <a:pPr algn="ctr">
              <a:lnSpc>
                <a:spcPct val="100000"/>
              </a:lnSpc>
            </a:pPr>
            <a:r>
              <a:rPr lang="zh-CN" altLang="en-US" sz="3300" spc="-1" dirty="0">
                <a:solidFill>
                  <a:srgbClr val="000000"/>
                </a:solidFill>
                <a:latin typeface="Trebuchet MS"/>
              </a:rPr>
              <a:t>创建和消解事件</a:t>
            </a:r>
            <a:endParaRPr lang="en-US" altLang="zh-CN" sz="3300" spc="-1" dirty="0">
              <a:solidFill>
                <a:srgbClr val="000000"/>
              </a:solidFill>
              <a:latin typeface="Trebuchet MS"/>
            </a:endParaRPr>
          </a:p>
          <a:p>
            <a:pPr algn="ctr">
              <a:lnSpc>
                <a:spcPct val="100000"/>
              </a:lnSpc>
            </a:pPr>
            <a:r>
              <a:rPr lang="en-US" sz="1950" spc="-1" dirty="0">
                <a:solidFill>
                  <a:srgbClr val="000000"/>
                </a:solidFill>
                <a:latin typeface="Trebuchet MS"/>
              </a:rPr>
              <a:t>Generating and consuming events</a:t>
            </a:r>
            <a:endParaRPr lang="en-US" sz="1950" spc="-1" dirty="0">
              <a:latin typeface="Arial"/>
            </a:endParaRPr>
          </a:p>
        </p:txBody>
      </p:sp>
      <p:sp>
        <p:nvSpPr>
          <p:cNvPr id="2198" name="CustomShape 2"/>
          <p:cNvSpPr/>
          <p:nvPr/>
        </p:nvSpPr>
        <p:spPr>
          <a:xfrm>
            <a:off x="1277730" y="1916730"/>
            <a:ext cx="6588270" cy="561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5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设想将一个核函数提交队列的命令（</a:t>
            </a:r>
            <a:r>
              <a:rPr lang="en-US" altLang="zh-CN" sz="2400" spc="-1" dirty="0">
                <a:solidFill>
                  <a:srgbClr val="000000"/>
                </a:solidFill>
                <a:latin typeface="Trebuchet MS"/>
              </a:rPr>
              <a:t> command to enqueue a kernel </a:t>
            </a:r>
            <a:r>
              <a:rPr lang="zh-CN" altLang="en-US" sz="2400" spc="-1" dirty="0">
                <a:solidFill>
                  <a:srgbClr val="000000"/>
                </a:solidFill>
                <a:latin typeface="Trebuchet MS"/>
              </a:rPr>
              <a:t>）。最后三个参数（</a:t>
            </a:r>
            <a:r>
              <a:rPr lang="en-US" altLang="zh-CN" sz="2400" spc="-1" dirty="0">
                <a:solidFill>
                  <a:srgbClr val="000000"/>
                </a:solidFill>
                <a:latin typeface="Trebuchet MS"/>
              </a:rPr>
              <a:t>arguments</a:t>
            </a:r>
            <a:r>
              <a:rPr lang="zh-CN" altLang="en-US" sz="2400" spc="-1" dirty="0">
                <a:solidFill>
                  <a:srgbClr val="000000"/>
                </a:solidFill>
                <a:latin typeface="Trebuchet MS"/>
              </a:rPr>
              <a:t>）就是用于暴露事件（</a:t>
            </a:r>
            <a:r>
              <a:rPr lang="en-US" altLang="zh-CN" sz="2400" spc="-1" dirty="0">
                <a:solidFill>
                  <a:srgbClr val="000000"/>
                </a:solidFill>
                <a:latin typeface="Trebuchet MS"/>
              </a:rPr>
              <a:t>expose events</a:t>
            </a:r>
            <a:r>
              <a:rPr lang="zh-CN" altLang="en-US" sz="2400" spc="-1" dirty="0">
                <a:solidFill>
                  <a:srgbClr val="000000"/>
                </a:solidFill>
                <a:latin typeface="Trebuchet MS"/>
              </a:rPr>
              <a:t>）（否则为 </a:t>
            </a:r>
            <a:r>
              <a:rPr lang="en-US" altLang="zh-CN" sz="2400" spc="-1" dirty="0">
                <a:solidFill>
                  <a:srgbClr val="000000"/>
                </a:solidFill>
                <a:latin typeface="Trebuchet MS"/>
              </a:rPr>
              <a:t>NULL </a:t>
            </a:r>
            <a:r>
              <a:rPr lang="zh-CN" altLang="en-US" sz="2400" spc="-1" dirty="0">
                <a:solidFill>
                  <a:srgbClr val="000000"/>
                </a:solidFill>
                <a:latin typeface="Trebuchet MS"/>
              </a:rPr>
              <a:t>）。</a:t>
            </a:r>
            <a:endParaRPr lang="en-US" sz="2400" spc="-1" dirty="0">
              <a:latin typeface="Arial"/>
            </a:endParaRPr>
          </a:p>
          <a:p>
            <a:pPr>
              <a:spcBef>
                <a:spcPts val="481"/>
              </a:spcBef>
            </a:pPr>
            <a:endParaRPr lang="en-US" sz="2400" spc="-1" dirty="0">
              <a:latin typeface="Arial"/>
            </a:endParaRPr>
          </a:p>
        </p:txBody>
      </p:sp>
      <p:sp>
        <p:nvSpPr>
          <p:cNvPr id="2199" name="CustomShape 3"/>
          <p:cNvSpPr/>
          <p:nvPr/>
        </p:nvSpPr>
        <p:spPr>
          <a:xfrm>
            <a:off x="1493730" y="2889000"/>
            <a:ext cx="4050000" cy="20752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200" b="1" spc="-1">
                <a:solidFill>
                  <a:srgbClr val="8064A2"/>
                </a:solidFill>
                <a:latin typeface="Courier New Bold"/>
                <a:ea typeface="DejaVu Sans"/>
              </a:rPr>
              <a:t>cl_int </a:t>
            </a:r>
            <a:r>
              <a:rPr lang="en-US" sz="1200" b="1" spc="-1">
                <a:solidFill>
                  <a:srgbClr val="17375E"/>
                </a:solidFill>
                <a:latin typeface="Courier New Bold"/>
                <a:ea typeface="DejaVu Sans"/>
              </a:rPr>
              <a:t>clEnqueueNDRangeKernel</a:t>
            </a:r>
            <a:r>
              <a:rPr lang="en-US" sz="1200" b="1" spc="-1">
                <a:solidFill>
                  <a:srgbClr val="000000"/>
                </a:solidFill>
                <a:latin typeface="Courier New Bold"/>
                <a:ea typeface="DejaVu Sans"/>
              </a:rPr>
              <a:t> (</a:t>
            </a:r>
            <a:endParaRPr lang="en-US" sz="1200" spc="-1">
              <a:latin typeface="Arial"/>
            </a:endParaRPr>
          </a:p>
          <a:p>
            <a:pPr>
              <a:lnSpc>
                <a:spcPct val="100000"/>
              </a:lnSpc>
            </a:pPr>
            <a:r>
              <a:rPr lang="en-US" sz="1200" b="1" spc="-1">
                <a:solidFill>
                  <a:srgbClr val="9BBB59"/>
                </a:solidFill>
                <a:latin typeface="Courier New Bold"/>
                <a:ea typeface="DejaVu Sans"/>
              </a:rPr>
              <a:t>     </a:t>
            </a:r>
            <a:r>
              <a:rPr lang="en-US" sz="1200" b="1" spc="-1">
                <a:solidFill>
                  <a:srgbClr val="8064A2"/>
                </a:solidFill>
                <a:latin typeface="Courier New Bold"/>
                <a:ea typeface="DejaVu Sans"/>
              </a:rPr>
              <a:t>cl_command_queue </a:t>
            </a:r>
            <a:r>
              <a:rPr lang="en-US" sz="1200" b="1" spc="-1">
                <a:solidFill>
                  <a:srgbClr val="000000"/>
                </a:solidFill>
                <a:latin typeface="Courier New Bold"/>
                <a:ea typeface="DejaVu Sans"/>
              </a:rPr>
              <a:t>command_queue,     </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8064A2"/>
                </a:solidFill>
                <a:latin typeface="Courier New Bold"/>
                <a:ea typeface="DejaVu Sans"/>
              </a:rPr>
              <a:t>cl_kernel </a:t>
            </a:r>
            <a:r>
              <a:rPr lang="en-US" sz="1200" b="1" spc="-1">
                <a:solidFill>
                  <a:srgbClr val="000000"/>
                </a:solidFill>
                <a:latin typeface="Courier New Bold"/>
                <a:ea typeface="DejaVu Sans"/>
              </a:rPr>
              <a:t>kernel,</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8064A2"/>
                </a:solidFill>
                <a:latin typeface="Courier New Bold"/>
                <a:ea typeface="DejaVu Sans"/>
              </a:rPr>
              <a:t>cl_uint </a:t>
            </a:r>
            <a:r>
              <a:rPr lang="en-US" sz="1200" b="1" spc="-1">
                <a:solidFill>
                  <a:srgbClr val="000000"/>
                </a:solidFill>
                <a:latin typeface="Courier New Bold"/>
                <a:ea typeface="DejaVu Sans"/>
              </a:rPr>
              <a:t>work_dim,</a:t>
            </a:r>
            <a:endParaRPr lang="en-US" sz="1200" spc="-1">
              <a:latin typeface="Arial"/>
            </a:endParaRPr>
          </a:p>
          <a:p>
            <a:pPr>
              <a:lnSpc>
                <a:spcPct val="100000"/>
              </a:lnSpc>
            </a:pPr>
            <a:r>
              <a:rPr lang="en-US" sz="1200" b="1" spc="-1">
                <a:solidFill>
                  <a:srgbClr val="C0504D"/>
                </a:solidFill>
                <a:latin typeface="Courier New Bold"/>
                <a:ea typeface="DejaVu Sans"/>
              </a:rPr>
              <a:t>     const size_t </a:t>
            </a:r>
            <a:r>
              <a:rPr lang="en-US" sz="1200" b="1" spc="-1">
                <a:solidFill>
                  <a:srgbClr val="000000"/>
                </a:solidFill>
                <a:latin typeface="Courier New Bold"/>
                <a:ea typeface="DejaVu Sans"/>
              </a:rPr>
              <a:t>*global_work_offset,     </a:t>
            </a:r>
            <a:endParaRPr lang="en-US" sz="1200" spc="-1">
              <a:latin typeface="Arial"/>
            </a:endParaRPr>
          </a:p>
          <a:p>
            <a:pPr>
              <a:lnSpc>
                <a:spcPct val="100000"/>
              </a:lnSpc>
            </a:pPr>
            <a:r>
              <a:rPr lang="en-US" sz="1200" b="1" spc="-1">
                <a:solidFill>
                  <a:srgbClr val="C0504D"/>
                </a:solidFill>
                <a:latin typeface="Courier New Bold"/>
                <a:ea typeface="DejaVu Sans"/>
              </a:rPr>
              <a:t>     const size_t </a:t>
            </a:r>
            <a:r>
              <a:rPr lang="en-US" sz="1200" b="1" spc="-1">
                <a:solidFill>
                  <a:srgbClr val="000000"/>
                </a:solidFill>
                <a:latin typeface="Courier New Bold"/>
                <a:ea typeface="DejaVu Sans"/>
              </a:rPr>
              <a:t>*global_work_size,</a:t>
            </a:r>
            <a:endParaRPr lang="en-US" sz="1200" spc="-1">
              <a:latin typeface="Arial"/>
            </a:endParaRPr>
          </a:p>
          <a:p>
            <a:pPr>
              <a:lnSpc>
                <a:spcPct val="100000"/>
              </a:lnSpc>
            </a:pPr>
            <a:r>
              <a:rPr lang="en-US" sz="1200" b="1" spc="-1">
                <a:solidFill>
                  <a:srgbClr val="C0504D"/>
                </a:solidFill>
                <a:latin typeface="Courier New Bold"/>
                <a:ea typeface="DejaVu Sans"/>
              </a:rPr>
              <a:t>     const size_t</a:t>
            </a:r>
            <a:r>
              <a:rPr lang="en-US" sz="1200" b="1" spc="-1">
                <a:solidFill>
                  <a:srgbClr val="000000"/>
                </a:solidFill>
                <a:latin typeface="Courier New Bold"/>
                <a:ea typeface="DejaVu Sans"/>
              </a:rPr>
              <a:t> *local_work_size,</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8064A2"/>
                </a:solidFill>
                <a:latin typeface="Courier New Bold"/>
                <a:ea typeface="DejaVu Sans"/>
              </a:rPr>
              <a:t>cl_uint </a:t>
            </a:r>
            <a:r>
              <a:rPr lang="en-US" sz="1200" b="1" spc="-1">
                <a:solidFill>
                  <a:srgbClr val="000000"/>
                </a:solidFill>
                <a:latin typeface="Courier New Bold"/>
                <a:ea typeface="DejaVu Sans"/>
              </a:rPr>
              <a:t>num_events_in_wait_list,</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C0504D"/>
                </a:solidFill>
                <a:latin typeface="Courier New Bold"/>
                <a:ea typeface="DejaVu Sans"/>
              </a:rPr>
              <a:t>const </a:t>
            </a:r>
            <a:r>
              <a:rPr lang="en-US" sz="1200" b="1" spc="-1">
                <a:solidFill>
                  <a:srgbClr val="8064A2"/>
                </a:solidFill>
                <a:latin typeface="Courier New Bold"/>
                <a:ea typeface="DejaVu Sans"/>
              </a:rPr>
              <a:t>cl_event </a:t>
            </a:r>
            <a:r>
              <a:rPr lang="en-US" sz="1200" b="1" spc="-1">
                <a:solidFill>
                  <a:srgbClr val="000000"/>
                </a:solidFill>
                <a:latin typeface="Courier New Bold"/>
                <a:ea typeface="DejaVu Sans"/>
              </a:rPr>
              <a:t>*event_wait_list,</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8064A2"/>
                </a:solidFill>
                <a:latin typeface="Courier New Bold"/>
                <a:ea typeface="DejaVu Sans"/>
              </a:rPr>
              <a:t>cl_event </a:t>
            </a:r>
            <a:r>
              <a:rPr lang="en-US" sz="1200" b="1" spc="-1">
                <a:solidFill>
                  <a:srgbClr val="000000"/>
                </a:solidFill>
                <a:latin typeface="Courier New Bold"/>
                <a:ea typeface="DejaVu Sans"/>
              </a:rPr>
              <a:t>*event)</a:t>
            </a:r>
            <a:endParaRPr lang="en-US" sz="1200" spc="-1">
              <a:latin typeface="Arial"/>
            </a:endParaRPr>
          </a:p>
          <a:p>
            <a:pPr>
              <a:lnSpc>
                <a:spcPct val="100000"/>
              </a:lnSpc>
            </a:pPr>
            <a:endParaRPr lang="en-US" sz="1200" spc="-1">
              <a:latin typeface="Arial"/>
            </a:endParaRPr>
          </a:p>
        </p:txBody>
      </p:sp>
      <p:sp>
        <p:nvSpPr>
          <p:cNvPr id="2200" name="CustomShape 4"/>
          <p:cNvSpPr/>
          <p:nvPr/>
        </p:nvSpPr>
        <p:spPr>
          <a:xfrm>
            <a:off x="288151" y="5521770"/>
            <a:ext cx="4794837" cy="4789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指向这个命令生成的一个</a:t>
            </a:r>
            <a:r>
              <a:rPr lang="zh-CN" altLang="en-US" sz="1350" spc="-1" dirty="0">
                <a:solidFill>
                  <a:srgbClr val="9BBB59"/>
                </a:solidFill>
                <a:latin typeface="Trebuchet MS"/>
                <a:ea typeface="DejaVu Sans"/>
              </a:rPr>
              <a:t>事件对象</a:t>
            </a:r>
            <a:r>
              <a:rPr lang="zh-CN" altLang="en-US" sz="1350" spc="-1" dirty="0">
                <a:solidFill>
                  <a:srgbClr val="4F81BD"/>
                </a:solidFill>
                <a:latin typeface="Trebuchet MS"/>
                <a:ea typeface="DejaVu Sans"/>
              </a:rPr>
              <a:t>的指针</a:t>
            </a:r>
            <a:endParaRPr lang="en-US" sz="1350" spc="-1" dirty="0">
              <a:solidFill>
                <a:srgbClr val="4F81BD"/>
              </a:solidFill>
              <a:latin typeface="Trebuchet MS"/>
              <a:ea typeface="DejaVu Sans"/>
            </a:endParaRPr>
          </a:p>
          <a:p>
            <a:r>
              <a:rPr lang="en-US" altLang="zh-CN" sz="1350" spc="-1" dirty="0">
                <a:solidFill>
                  <a:srgbClr val="4F81BD"/>
                </a:solidFill>
                <a:latin typeface="Trebuchet MS"/>
                <a:ea typeface="DejaVu Sans"/>
              </a:rPr>
              <a:t>Pointer to an </a:t>
            </a:r>
            <a:r>
              <a:rPr lang="en-US" altLang="zh-CN" sz="1350" spc="-1" dirty="0">
                <a:solidFill>
                  <a:srgbClr val="9BBB59"/>
                </a:solidFill>
                <a:latin typeface="Trebuchet MS"/>
                <a:ea typeface="DejaVu Sans"/>
              </a:rPr>
              <a:t>event object </a:t>
            </a:r>
            <a:r>
              <a:rPr lang="en-US" altLang="zh-CN" sz="1350" spc="-1" dirty="0">
                <a:solidFill>
                  <a:srgbClr val="4F81BD"/>
                </a:solidFill>
                <a:latin typeface="Trebuchet MS"/>
                <a:ea typeface="DejaVu Sans"/>
              </a:rPr>
              <a:t>generated by this command</a:t>
            </a:r>
            <a:endParaRPr lang="en-US" altLang="zh-CN" sz="1350" spc="-1" dirty="0">
              <a:latin typeface="Arial"/>
            </a:endParaRPr>
          </a:p>
          <a:p>
            <a:pPr>
              <a:lnSpc>
                <a:spcPct val="100000"/>
              </a:lnSpc>
            </a:pPr>
            <a:endParaRPr lang="en-US" sz="1350" spc="-1" dirty="0">
              <a:latin typeface="Arial"/>
            </a:endParaRPr>
          </a:p>
        </p:txBody>
      </p:sp>
      <p:sp>
        <p:nvSpPr>
          <p:cNvPr id="2201" name="CustomShape 5"/>
          <p:cNvSpPr/>
          <p:nvPr/>
        </p:nvSpPr>
        <p:spPr>
          <a:xfrm flipV="1">
            <a:off x="2835409" y="4778730"/>
            <a:ext cx="277781" cy="743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378561" y="4919577"/>
            <a:ext cx="4663361" cy="8904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9BBB59"/>
                </a:solidFill>
                <a:latin typeface="Trebuchet MS"/>
                <a:ea typeface="DejaVu Sans"/>
              </a:rPr>
              <a:t>正等待的事件指针数组</a:t>
            </a:r>
            <a:r>
              <a:rPr lang="en-US" sz="1350" spc="-1" dirty="0">
                <a:solidFill>
                  <a:srgbClr val="4F81BD"/>
                </a:solidFill>
                <a:latin typeface="Trebuchet MS"/>
                <a:ea typeface="DejaVu Sans"/>
              </a:rPr>
              <a:t>… </a:t>
            </a:r>
            <a:r>
              <a:rPr lang="zh-CN" altLang="en-US" sz="1350" spc="-1" dirty="0">
                <a:solidFill>
                  <a:srgbClr val="4F81BD"/>
                </a:solidFill>
                <a:latin typeface="Trebuchet MS"/>
                <a:ea typeface="DejaVu Sans"/>
              </a:rPr>
              <a:t>命令队列和事件必须共享上下文</a:t>
            </a:r>
            <a:endParaRPr lang="en-US" sz="1350" spc="-1" dirty="0">
              <a:solidFill>
                <a:srgbClr val="4F81BD"/>
              </a:solidFill>
              <a:latin typeface="Trebuchet MS"/>
            </a:endParaRPr>
          </a:p>
          <a:p>
            <a:r>
              <a:rPr lang="en-US" altLang="zh-CN" sz="1350" spc="-1" dirty="0">
                <a:solidFill>
                  <a:srgbClr val="9BBB59"/>
                </a:solidFill>
                <a:latin typeface="Trebuchet MS"/>
                <a:ea typeface="DejaVu Sans"/>
              </a:rPr>
              <a:t>Array of pointers to the events being waited upon </a:t>
            </a:r>
            <a:r>
              <a:rPr lang="en-US" altLang="zh-CN" sz="1350" spc="-1" dirty="0">
                <a:solidFill>
                  <a:srgbClr val="4F81BD"/>
                </a:solidFill>
                <a:latin typeface="Trebuchet MS"/>
                <a:ea typeface="DejaVu Sans"/>
              </a:rPr>
              <a:t>… Command queue and events must share a context.</a:t>
            </a:r>
            <a:endParaRPr lang="en-US" altLang="zh-CN" sz="1350" spc="-1" dirty="0">
              <a:latin typeface="Arial"/>
            </a:endParaRPr>
          </a:p>
          <a:p>
            <a:pPr>
              <a:lnSpc>
                <a:spcPct val="100000"/>
              </a:lnSpc>
            </a:pPr>
            <a:endParaRPr lang="en-US" sz="1350" spc="-1" dirty="0">
              <a:latin typeface="Arial"/>
            </a:endParaRPr>
          </a:p>
        </p:txBody>
      </p:sp>
      <p:sp>
        <p:nvSpPr>
          <p:cNvPr id="2203" name="CustomShape 7"/>
          <p:cNvSpPr/>
          <p:nvPr/>
        </p:nvSpPr>
        <p:spPr>
          <a:xfrm flipH="1" flipV="1">
            <a:off x="5003461" y="4508460"/>
            <a:ext cx="920930" cy="411117"/>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003461" y="3049920"/>
            <a:ext cx="4447901"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9BBB59"/>
                </a:solidFill>
                <a:latin typeface="Trebuchet MS"/>
                <a:ea typeface="DejaVu Sans"/>
              </a:rPr>
              <a:t>事件数目 </a:t>
            </a:r>
            <a:r>
              <a:rPr lang="en-US" sz="1350" spc="-1" dirty="0">
                <a:solidFill>
                  <a:srgbClr val="9BBB59"/>
                </a:solidFill>
                <a:latin typeface="Trebuchet MS"/>
                <a:ea typeface="DejaVu Sans"/>
              </a:rPr>
              <a:t>Number of events </a:t>
            </a:r>
            <a:r>
              <a:rPr lang="zh-CN" altLang="en-US" sz="1350" spc="-1" dirty="0">
                <a:solidFill>
                  <a:srgbClr val="4F81BD"/>
                </a:solidFill>
                <a:latin typeface="Trebuchet MS"/>
                <a:ea typeface="DejaVu Sans"/>
              </a:rPr>
              <a:t>这个命令等待在运行</a:t>
            </a:r>
            <a:r>
              <a:rPr lang="zh-CN" altLang="en-US" sz="1350" spc="-1" dirty="0">
                <a:solidFill>
                  <a:srgbClr val="C0504D"/>
                </a:solidFill>
                <a:latin typeface="Trebuchet MS"/>
              </a:rPr>
              <a:t>前</a:t>
            </a:r>
            <a:r>
              <a:rPr lang="zh-CN" altLang="en-US" sz="1350" spc="-1" dirty="0">
                <a:solidFill>
                  <a:srgbClr val="4F81BD"/>
                </a:solidFill>
                <a:latin typeface="Trebuchet MS"/>
                <a:ea typeface="DejaVu Sans"/>
              </a:rPr>
              <a:t>完成</a:t>
            </a:r>
            <a:endParaRPr lang="en-US" altLang="zh-CN" sz="1350" spc="-1" dirty="0">
              <a:solidFill>
                <a:srgbClr val="4F81BD"/>
              </a:solidFill>
              <a:latin typeface="Trebuchet MS"/>
              <a:ea typeface="DejaVu Sans"/>
            </a:endParaRPr>
          </a:p>
          <a:p>
            <a:pPr>
              <a:lnSpc>
                <a:spcPct val="100000"/>
              </a:lnSpc>
            </a:pPr>
            <a:r>
              <a:rPr lang="en-US" altLang="zh-CN" sz="1350" spc="-1" dirty="0">
                <a:solidFill>
                  <a:srgbClr val="4F81BD"/>
                </a:solidFill>
                <a:latin typeface="Trebuchet MS"/>
                <a:ea typeface="DejaVu Sans"/>
              </a:rPr>
              <a:t>this comman</a:t>
            </a:r>
            <a:r>
              <a:rPr lang="en-US" sz="1350" spc="-1" dirty="0">
                <a:solidFill>
                  <a:srgbClr val="4F81BD"/>
                </a:solidFill>
                <a:latin typeface="Trebuchet MS"/>
                <a:ea typeface="DejaVu Sans"/>
              </a:rPr>
              <a:t>d is waiting to complete </a:t>
            </a:r>
            <a:r>
              <a:rPr lang="en-US" sz="1350" spc="-1" dirty="0">
                <a:solidFill>
                  <a:srgbClr val="C0504D"/>
                </a:solidFill>
                <a:latin typeface="Trebuchet MS"/>
                <a:ea typeface="DejaVu Sans"/>
              </a:rPr>
              <a:t>before</a:t>
            </a:r>
            <a:r>
              <a:rPr lang="en-US" sz="1350" spc="-1" dirty="0">
                <a:solidFill>
                  <a:srgbClr val="4F81BD"/>
                </a:solidFill>
                <a:latin typeface="Trebuchet MS"/>
                <a:ea typeface="DejaVu Sans"/>
              </a:rPr>
              <a:t> executing</a:t>
            </a:r>
            <a:endParaRPr lang="en-US" sz="1350" spc="-1" dirty="0">
              <a:latin typeface="Arial"/>
            </a:endParaRPr>
          </a:p>
        </p:txBody>
      </p:sp>
      <p:sp>
        <p:nvSpPr>
          <p:cNvPr id="2205" name="CustomShape 9"/>
          <p:cNvSpPr/>
          <p:nvPr/>
        </p:nvSpPr>
        <p:spPr>
          <a:xfrm flipH="1">
            <a:off x="4895460" y="3645000"/>
            <a:ext cx="1457730" cy="5934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1485900" y="836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事件的基本用法</a:t>
            </a:r>
            <a:endParaRPr lang="en-US" sz="3300" spc="-1" dirty="0">
              <a:latin typeface="Arial"/>
            </a:endParaRPr>
          </a:p>
        </p:txBody>
      </p:sp>
      <p:sp>
        <p:nvSpPr>
          <p:cNvPr id="2207" name="CustomShape 2"/>
          <p:cNvSpPr/>
          <p:nvPr/>
        </p:nvSpPr>
        <p:spPr>
          <a:xfrm>
            <a:off x="1277730" y="1787400"/>
            <a:ext cx="6588270" cy="1155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1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事件（</a:t>
            </a:r>
            <a:r>
              <a:rPr lang="en-US" altLang="zh-CN" sz="2400" spc="-1" dirty="0">
                <a:solidFill>
                  <a:srgbClr val="000000"/>
                </a:solidFill>
                <a:latin typeface="Trebuchet MS"/>
              </a:rPr>
              <a:t>event</a:t>
            </a:r>
            <a:r>
              <a:rPr lang="zh-CN" altLang="en-US" sz="2400" spc="-1" dirty="0">
                <a:solidFill>
                  <a:srgbClr val="000000"/>
                </a:solidFill>
                <a:latin typeface="Trebuchet MS"/>
              </a:rPr>
              <a:t>）可以用于对核函数执行（</a:t>
            </a:r>
            <a:r>
              <a:rPr lang="en-US" altLang="zh-CN" sz="2400" spc="-1" dirty="0">
                <a:solidFill>
                  <a:srgbClr val="000000"/>
                </a:solidFill>
                <a:latin typeface="Trebuchet MS"/>
              </a:rPr>
              <a:t>kernel execution</a:t>
            </a:r>
            <a:r>
              <a:rPr lang="zh-CN" altLang="en-US" sz="2400" spc="-1" dirty="0">
                <a:solidFill>
                  <a:srgbClr val="000000"/>
                </a:solidFill>
                <a:latin typeface="Trebuchet MS"/>
              </a:rPr>
              <a:t>）</a:t>
            </a:r>
            <a:r>
              <a:rPr lang="zh-CN" altLang="en-US" sz="2400" spc="-1" dirty="0">
                <a:solidFill>
                  <a:srgbClr val="4F81BD"/>
                </a:solidFill>
                <a:latin typeface="Trebuchet MS"/>
              </a:rPr>
              <a:t>施加顺序约束</a:t>
            </a:r>
            <a:r>
              <a:rPr lang="en-US" altLang="zh-CN" sz="2400" spc="-1" dirty="0">
                <a:solidFill>
                  <a:srgbClr val="4F81BD"/>
                </a:solidFill>
                <a:latin typeface="Trebuchet MS"/>
              </a:rPr>
              <a:t>(impose order constraints)</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非常适合用于</a:t>
            </a:r>
            <a:r>
              <a:rPr lang="zh-CN" altLang="en-US" sz="2400" spc="-1" dirty="0">
                <a:solidFill>
                  <a:srgbClr val="C0504D"/>
                </a:solidFill>
                <a:latin typeface="Trebuchet MS"/>
              </a:rPr>
              <a:t>无序队列（</a:t>
            </a:r>
            <a:r>
              <a:rPr lang="en-US" altLang="zh-CN" sz="2400" spc="-1" dirty="0">
                <a:solidFill>
                  <a:srgbClr val="C0504D"/>
                </a:solidFill>
                <a:latin typeface="Trebuchet MS"/>
              </a:rPr>
              <a:t> out-of-order queues </a:t>
            </a:r>
            <a:r>
              <a:rPr lang="zh-CN" altLang="en-US" sz="2400" spc="-1" dirty="0">
                <a:solidFill>
                  <a:srgbClr val="C0504D"/>
                </a:solidFill>
                <a:latin typeface="Trebuchet MS"/>
              </a:rPr>
              <a:t>）</a:t>
            </a:r>
            <a:endParaRPr lang="en-US" sz="2400" spc="-1" dirty="0">
              <a:latin typeface="Arial"/>
            </a:endParaRPr>
          </a:p>
        </p:txBody>
      </p:sp>
      <p:sp>
        <p:nvSpPr>
          <p:cNvPr id="2208" name="CustomShape 3"/>
          <p:cNvSpPr/>
          <p:nvPr/>
        </p:nvSpPr>
        <p:spPr>
          <a:xfrm>
            <a:off x="1277730" y="3249180"/>
            <a:ext cx="5400000" cy="18927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200" b="1" spc="-1">
                <a:solidFill>
                  <a:srgbClr val="8064A2"/>
                </a:solidFill>
                <a:latin typeface="Courier New Bold"/>
                <a:ea typeface="DejaVu Sans"/>
              </a:rPr>
              <a:t>cl_event</a:t>
            </a:r>
            <a:r>
              <a:rPr lang="en-US" sz="1200" b="1" spc="-1">
                <a:solidFill>
                  <a:srgbClr val="000000"/>
                </a:solidFill>
                <a:latin typeface="Courier New Bold"/>
                <a:ea typeface="DejaVu Sans"/>
              </a:rPr>
              <a:t>    k_events[2];</a:t>
            </a:r>
            <a:endParaRPr lang="en-US" sz="1200" spc="-1">
              <a:latin typeface="Arial"/>
            </a:endParaRPr>
          </a:p>
          <a:p>
            <a:pPr>
              <a:lnSpc>
                <a:spcPct val="100000"/>
              </a:lnSpc>
            </a:pPr>
            <a:r>
              <a:rPr lang="en-US" sz="1200" b="1" spc="-1">
                <a:solidFill>
                  <a:srgbClr val="000000"/>
                </a:solidFill>
                <a:latin typeface="Courier New Bold"/>
                <a:ea typeface="DejaVu Sans"/>
              </a:rPr>
              <a:t> </a:t>
            </a:r>
            <a:endParaRPr lang="en-US" sz="1200" spc="-1">
              <a:latin typeface="Arial"/>
            </a:endParaRPr>
          </a:p>
          <a:p>
            <a:pPr>
              <a:lnSpc>
                <a:spcPct val="100000"/>
              </a:lnSpc>
            </a:pPr>
            <a:r>
              <a:rPr lang="en-US" sz="1200" b="1" spc="-1">
                <a:solidFill>
                  <a:srgbClr val="000000"/>
                </a:solidFill>
                <a:latin typeface="Courier New Bold"/>
                <a:ea typeface="DejaVu Sans"/>
              </a:rPr>
              <a:t>err = </a:t>
            </a:r>
            <a:r>
              <a:rPr lang="en-US" sz="1200" b="1" spc="-1">
                <a:solidFill>
                  <a:srgbClr val="17375E"/>
                </a:solidFill>
                <a:latin typeface="Courier New Bold"/>
                <a:ea typeface="DejaVu Sans"/>
              </a:rPr>
              <a:t>clEnqueueNDRangeKernel</a:t>
            </a:r>
            <a:r>
              <a:rPr lang="en-US" sz="1200" b="1" spc="-1">
                <a:solidFill>
                  <a:srgbClr val="000000"/>
                </a:solidFill>
                <a:latin typeface="Courier New Bold"/>
                <a:ea typeface="DejaVu Sans"/>
              </a:rPr>
              <a:t>(commands, kernel1, 1, </a:t>
            </a:r>
            <a:endParaRPr lang="en-US" sz="1200" spc="-1">
              <a:latin typeface="Arial"/>
            </a:endParaRPr>
          </a:p>
          <a:p>
            <a:pPr>
              <a:lnSpc>
                <a:spcPct val="100000"/>
              </a:lnSpc>
            </a:pPr>
            <a:r>
              <a:rPr lang="en-US" sz="1200" b="1" spc="-1">
                <a:solidFill>
                  <a:srgbClr val="000000"/>
                </a:solidFill>
                <a:latin typeface="Courier New Bold"/>
                <a:ea typeface="DejaVu Sans"/>
              </a:rPr>
              <a:t> NULL, &amp;global, &amp;local, 0, NULL, &amp;k_events[0]);</a:t>
            </a:r>
            <a:endParaRPr lang="en-US" sz="1200" spc="-1">
              <a:latin typeface="Arial"/>
            </a:endParaRPr>
          </a:p>
          <a:p>
            <a:pPr>
              <a:lnSpc>
                <a:spcPct val="100000"/>
              </a:lnSpc>
            </a:pPr>
            <a:r>
              <a:rPr lang="en-US" sz="1200" b="1" spc="-1">
                <a:solidFill>
                  <a:srgbClr val="000000"/>
                </a:solidFill>
                <a:latin typeface="Courier New Bold"/>
                <a:ea typeface="DejaVu Sans"/>
              </a:rPr>
              <a:t> </a:t>
            </a:r>
            <a:endParaRPr lang="en-US" sz="1200" spc="-1">
              <a:latin typeface="Arial"/>
            </a:endParaRPr>
          </a:p>
          <a:p>
            <a:pPr>
              <a:lnSpc>
                <a:spcPct val="100000"/>
              </a:lnSpc>
            </a:pPr>
            <a:r>
              <a:rPr lang="en-US" sz="1200" b="1" spc="-1">
                <a:solidFill>
                  <a:srgbClr val="000000"/>
                </a:solidFill>
                <a:latin typeface="Courier New Bold"/>
                <a:ea typeface="DejaVu Sans"/>
              </a:rPr>
              <a:t>err = </a:t>
            </a:r>
            <a:r>
              <a:rPr lang="en-US" sz="1200" b="1" spc="-1">
                <a:solidFill>
                  <a:srgbClr val="17375E"/>
                </a:solidFill>
                <a:latin typeface="Courier New Bold"/>
                <a:ea typeface="DejaVu Sans"/>
              </a:rPr>
              <a:t>clEnqueueNDRangeKernel</a:t>
            </a:r>
            <a:r>
              <a:rPr lang="en-US" sz="1200" b="1" spc="-1">
                <a:solidFill>
                  <a:srgbClr val="000000"/>
                </a:solidFill>
                <a:latin typeface="Courier New Bold"/>
                <a:ea typeface="DejaVu Sans"/>
              </a:rPr>
              <a:t>(commands, kernel2, 1, </a:t>
            </a:r>
            <a:endParaRPr lang="en-US" sz="1200" spc="-1">
              <a:latin typeface="Arial"/>
            </a:endParaRPr>
          </a:p>
          <a:p>
            <a:pPr>
              <a:lnSpc>
                <a:spcPct val="100000"/>
              </a:lnSpc>
            </a:pPr>
            <a:r>
              <a:rPr lang="en-US" sz="1200" b="1" spc="-1">
                <a:solidFill>
                  <a:srgbClr val="000000"/>
                </a:solidFill>
                <a:latin typeface="Courier New Bold"/>
                <a:ea typeface="DejaVu Sans"/>
              </a:rPr>
              <a:t> NULL, &amp;global, &amp;local, 0, NULL, &amp;k_events[1]);</a:t>
            </a:r>
            <a:endParaRPr lang="en-US" sz="1200" spc="-1">
              <a:latin typeface="Arial"/>
            </a:endParaRPr>
          </a:p>
          <a:p>
            <a:pPr>
              <a:lnSpc>
                <a:spcPct val="100000"/>
              </a:lnSpc>
            </a:pPr>
            <a:r>
              <a:rPr lang="en-US" sz="1200" b="1" spc="-1">
                <a:solidFill>
                  <a:srgbClr val="000000"/>
                </a:solidFill>
                <a:latin typeface="Courier New Bold"/>
                <a:ea typeface="DejaVu Sans"/>
              </a:rPr>
              <a:t> </a:t>
            </a:r>
            <a:endParaRPr lang="en-US" sz="1200" spc="-1">
              <a:latin typeface="Arial"/>
            </a:endParaRPr>
          </a:p>
          <a:p>
            <a:pPr>
              <a:lnSpc>
                <a:spcPct val="100000"/>
              </a:lnSpc>
            </a:pPr>
            <a:r>
              <a:rPr lang="en-US" sz="1200" b="1" spc="-1">
                <a:solidFill>
                  <a:srgbClr val="000000"/>
                </a:solidFill>
                <a:latin typeface="Courier New Bold"/>
                <a:ea typeface="DejaVu Sans"/>
              </a:rPr>
              <a:t>err = </a:t>
            </a:r>
            <a:r>
              <a:rPr lang="en-US" sz="1200" b="1" spc="-1">
                <a:solidFill>
                  <a:srgbClr val="17375E"/>
                </a:solidFill>
                <a:latin typeface="Courier New Bold"/>
                <a:ea typeface="DejaVu Sans"/>
              </a:rPr>
              <a:t>clEnqueueNDRangeKernel</a:t>
            </a:r>
            <a:r>
              <a:rPr lang="en-US" sz="1200" b="1" spc="-1">
                <a:solidFill>
                  <a:srgbClr val="000000"/>
                </a:solidFill>
                <a:latin typeface="Courier New Bold"/>
                <a:ea typeface="DejaVu Sans"/>
              </a:rPr>
              <a:t>(commands, kernel3, 1,</a:t>
            </a:r>
            <a:endParaRPr lang="en-US" sz="1200" spc="-1">
              <a:latin typeface="Arial"/>
            </a:endParaRPr>
          </a:p>
          <a:p>
            <a:pPr>
              <a:lnSpc>
                <a:spcPct val="100000"/>
              </a:lnSpc>
            </a:pPr>
            <a:r>
              <a:rPr lang="en-US" sz="1200" b="1" spc="-1">
                <a:solidFill>
                  <a:srgbClr val="000000"/>
                </a:solidFill>
                <a:latin typeface="Courier New Bold"/>
                <a:ea typeface="DejaVu Sans"/>
              </a:rPr>
              <a:t> NULL, &amp;global, &amp;local, 2, k_events, NULL);</a:t>
            </a:r>
            <a:endParaRPr lang="en-US" sz="1200" spc="-1">
              <a:latin typeface="Arial"/>
            </a:endParaRPr>
          </a:p>
        </p:txBody>
      </p:sp>
      <p:sp>
        <p:nvSpPr>
          <p:cNvPr id="2209" name="CustomShape 4"/>
          <p:cNvSpPr/>
          <p:nvPr/>
        </p:nvSpPr>
        <p:spPr>
          <a:xfrm>
            <a:off x="6441750" y="3886110"/>
            <a:ext cx="3090294"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两个暴露给事件的核函数提交队列</a:t>
            </a:r>
            <a:endParaRPr lang="en-US"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Enqueue two kernels that expose events</a:t>
            </a:r>
            <a:endParaRPr lang="en-US" sz="1350" spc="-1" dirty="0">
              <a:latin typeface="Arial"/>
            </a:endParaRPr>
          </a:p>
        </p:txBody>
      </p:sp>
      <p:sp>
        <p:nvSpPr>
          <p:cNvPr id="2210" name="CustomShape 5"/>
          <p:cNvSpPr/>
          <p:nvPr/>
        </p:nvSpPr>
        <p:spPr>
          <a:xfrm flipH="1" flipV="1">
            <a:off x="5921730" y="3914460"/>
            <a:ext cx="518940" cy="31671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5975730" y="4232250"/>
            <a:ext cx="464940" cy="11421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441940" y="5259870"/>
            <a:ext cx="3986369" cy="8899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等到前面两个事件都完成了再执行</a:t>
            </a:r>
            <a:endParaRPr lang="en-US"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Wait to execute until two previous events complete</a:t>
            </a:r>
            <a:endParaRPr lang="en-US" sz="1350" spc="-1" dirty="0">
              <a:latin typeface="Arial"/>
            </a:endParaRPr>
          </a:p>
        </p:txBody>
      </p:sp>
      <p:sp>
        <p:nvSpPr>
          <p:cNvPr id="2213" name="CustomShape 8"/>
          <p:cNvSpPr/>
          <p:nvPr/>
        </p:nvSpPr>
        <p:spPr>
          <a:xfrm flipH="1" flipV="1">
            <a:off x="4409460" y="5156730"/>
            <a:ext cx="1031400" cy="4484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223730" y="78948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lnSpcReduction="10000"/>
          </a:bodyPr>
          <a:lstStyle/>
          <a:p>
            <a:pPr algn="ctr">
              <a:lnSpc>
                <a:spcPct val="100000"/>
              </a:lnSpc>
            </a:pPr>
            <a:r>
              <a:rPr lang="en-US" sz="2700" spc="-1" dirty="0">
                <a:solidFill>
                  <a:srgbClr val="000000"/>
                </a:solidFill>
                <a:latin typeface="Trebuchet MS"/>
              </a:rPr>
              <a:t>OpenCL </a:t>
            </a:r>
            <a:r>
              <a:rPr lang="zh-CN" altLang="en-US" sz="2700" spc="-1" dirty="0">
                <a:solidFill>
                  <a:srgbClr val="000000"/>
                </a:solidFill>
                <a:latin typeface="Trebuchet MS"/>
              </a:rPr>
              <a:t>同步（</a:t>
            </a:r>
            <a:r>
              <a:rPr lang="en-US" altLang="zh-CN" sz="2700" spc="-1" dirty="0">
                <a:solidFill>
                  <a:srgbClr val="000000"/>
                </a:solidFill>
                <a:latin typeface="Trebuchet MS"/>
              </a:rPr>
              <a:t> synchronization </a:t>
            </a:r>
            <a:r>
              <a:rPr lang="zh-CN" altLang="en-US" sz="2700" spc="-1" dirty="0">
                <a:solidFill>
                  <a:srgbClr val="000000"/>
                </a:solidFill>
                <a:latin typeface="Trebuchet MS"/>
              </a:rPr>
              <a:t>）</a:t>
            </a:r>
            <a:r>
              <a:rPr lang="en-US" sz="2700" spc="-1" dirty="0">
                <a:solidFill>
                  <a:srgbClr val="000000"/>
                </a:solidFill>
                <a:latin typeface="Trebuchet MS"/>
              </a:rPr>
              <a:t>:</a:t>
            </a:r>
          </a:p>
          <a:p>
            <a:pPr algn="ctr">
              <a:lnSpc>
                <a:spcPct val="100000"/>
              </a:lnSpc>
            </a:pPr>
            <a:r>
              <a:rPr lang="zh-CN" altLang="en-US" sz="2700" spc="-1" dirty="0">
                <a:solidFill>
                  <a:srgbClr val="000000"/>
                </a:solidFill>
                <a:latin typeface="Trebuchet MS"/>
              </a:rPr>
              <a:t>队列（</a:t>
            </a:r>
            <a:r>
              <a:rPr lang="en-US" altLang="zh-CN" sz="2700" spc="-1" dirty="0">
                <a:solidFill>
                  <a:srgbClr val="000000"/>
                </a:solidFill>
                <a:latin typeface="Trebuchet MS"/>
              </a:rPr>
              <a:t>queues</a:t>
            </a:r>
            <a:r>
              <a:rPr lang="zh-CN" altLang="en-US" sz="2700" spc="-1" dirty="0">
                <a:solidFill>
                  <a:srgbClr val="000000"/>
                </a:solidFill>
                <a:latin typeface="Trebuchet MS"/>
              </a:rPr>
              <a:t>）和 事件（</a:t>
            </a:r>
            <a:r>
              <a:rPr lang="en-US" altLang="zh-CN" sz="2700" spc="-1" dirty="0">
                <a:solidFill>
                  <a:srgbClr val="000000"/>
                </a:solidFill>
                <a:latin typeface="Trebuchet MS"/>
              </a:rPr>
              <a:t>events</a:t>
            </a:r>
            <a:r>
              <a:rPr lang="zh-CN" altLang="en-US" sz="2700" spc="-1" dirty="0">
                <a:solidFill>
                  <a:srgbClr val="000000"/>
                </a:solidFill>
                <a:latin typeface="Trebuchet MS"/>
              </a:rPr>
              <a:t>）</a:t>
            </a:r>
            <a:endParaRPr lang="en-US" sz="2700" spc="-1" dirty="0">
              <a:latin typeface="Arial"/>
            </a:endParaRPr>
          </a:p>
        </p:txBody>
      </p:sp>
      <p:sp>
        <p:nvSpPr>
          <p:cNvPr id="2215" name="CustomShape 2"/>
          <p:cNvSpPr/>
          <p:nvPr/>
        </p:nvSpPr>
        <p:spPr>
          <a:xfrm>
            <a:off x="1223730" y="1538730"/>
            <a:ext cx="6696270" cy="8094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0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事件将命令调用（</a:t>
            </a:r>
            <a:r>
              <a:rPr lang="en-US" altLang="zh-CN" sz="2400" spc="-1" dirty="0">
                <a:solidFill>
                  <a:srgbClr val="000000"/>
                </a:solidFill>
                <a:latin typeface="Trebuchet MS"/>
              </a:rPr>
              <a:t>command invocation</a:t>
            </a:r>
            <a:r>
              <a:rPr lang="zh-CN" altLang="en-US" sz="2400" spc="-1" dirty="0">
                <a:solidFill>
                  <a:srgbClr val="000000"/>
                </a:solidFill>
                <a:latin typeface="Trebuchet MS"/>
              </a:rPr>
              <a:t>）联系起来。可以用于在无序队列或者队列之间进行执行同步（</a:t>
            </a:r>
            <a:r>
              <a:rPr lang="en-US" altLang="zh-CN" sz="2400" spc="-1" dirty="0">
                <a:solidFill>
                  <a:srgbClr val="000000"/>
                </a:solidFill>
                <a:latin typeface="Trebuchet MS"/>
              </a:rPr>
              <a:t> synchronize executions </a:t>
            </a:r>
            <a:r>
              <a:rPr lang="zh-CN" altLang="en-US" sz="2400" spc="-1" dirty="0">
                <a:solidFill>
                  <a:srgbClr val="000000"/>
                </a:solidFill>
                <a:latin typeface="Trebuchet MS"/>
              </a:rPr>
              <a:t>）</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样例：两个设备的两个队列</a:t>
            </a:r>
            <a:endParaRPr lang="en-US" sz="2400" spc="-1" dirty="0">
              <a:latin typeface="Arial"/>
            </a:endParaRPr>
          </a:p>
        </p:txBody>
      </p:sp>
      <p:sp>
        <p:nvSpPr>
          <p:cNvPr id="2216" name="CustomShape 3"/>
          <p:cNvSpPr/>
          <p:nvPr/>
        </p:nvSpPr>
        <p:spPr>
          <a:xfrm>
            <a:off x="1331730" y="5157270"/>
            <a:ext cx="2753730" cy="5394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nSpc>
                <a:spcPct val="100000"/>
              </a:lnSpc>
            </a:pPr>
            <a:r>
              <a:rPr lang="en-US" sz="1350" b="1" spc="-1">
                <a:solidFill>
                  <a:srgbClr val="FFFFFF"/>
                </a:solidFill>
                <a:latin typeface="Trebuchet MS"/>
                <a:ea typeface="DejaVu Sans"/>
              </a:rPr>
              <a:t>GPU</a:t>
            </a:r>
            <a:endParaRPr lang="en-US" sz="1350" spc="-1">
              <a:latin typeface="Arial"/>
            </a:endParaRPr>
          </a:p>
        </p:txBody>
      </p:sp>
      <p:sp>
        <p:nvSpPr>
          <p:cNvPr id="2217" name="CustomShape 4"/>
          <p:cNvSpPr/>
          <p:nvPr/>
        </p:nvSpPr>
        <p:spPr>
          <a:xfrm>
            <a:off x="1331730" y="3841830"/>
            <a:ext cx="2753730" cy="5394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nSpc>
                <a:spcPct val="100000"/>
              </a:lnSpc>
            </a:pPr>
            <a:r>
              <a:rPr lang="en-US" sz="1350" b="1" spc="-1">
                <a:solidFill>
                  <a:srgbClr val="FFFFFF"/>
                </a:solidFill>
                <a:latin typeface="Trebuchet MS"/>
                <a:ea typeface="DejaVu Sans"/>
              </a:rPr>
              <a:t>CPU</a:t>
            </a:r>
            <a:endParaRPr lang="en-US" sz="1350" spc="-1">
              <a:latin typeface="Arial"/>
            </a:endParaRPr>
          </a:p>
        </p:txBody>
      </p:sp>
      <p:sp>
        <p:nvSpPr>
          <p:cNvPr id="2218" name="CustomShape 5"/>
          <p:cNvSpPr/>
          <p:nvPr/>
        </p:nvSpPr>
        <p:spPr>
          <a:xfrm>
            <a:off x="4950000" y="5157270"/>
            <a:ext cx="2753730" cy="5394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nSpc>
                <a:spcPct val="100000"/>
              </a:lnSpc>
            </a:pPr>
            <a:r>
              <a:rPr lang="en-US" sz="1350" b="1" spc="-1">
                <a:solidFill>
                  <a:srgbClr val="FFFFFF"/>
                </a:solidFill>
                <a:latin typeface="Trebuchet MS"/>
                <a:ea typeface="DejaVu Sans"/>
              </a:rPr>
              <a:t>GPU</a:t>
            </a:r>
            <a:endParaRPr lang="en-US" sz="1350" spc="-1">
              <a:latin typeface="Arial"/>
            </a:endParaRPr>
          </a:p>
        </p:txBody>
      </p:sp>
      <p:sp>
        <p:nvSpPr>
          <p:cNvPr id="2219" name="CustomShape 6"/>
          <p:cNvSpPr/>
          <p:nvPr/>
        </p:nvSpPr>
        <p:spPr>
          <a:xfrm>
            <a:off x="4950000" y="3841830"/>
            <a:ext cx="2753730" cy="5394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nSpc>
                <a:spcPct val="100000"/>
              </a:lnSpc>
            </a:pPr>
            <a:r>
              <a:rPr lang="en-US" sz="1350" b="1" spc="-1">
                <a:solidFill>
                  <a:srgbClr val="FFFFFF"/>
                </a:solidFill>
                <a:latin typeface="Trebuchet MS"/>
                <a:ea typeface="DejaVu Sans"/>
              </a:rPr>
              <a:t>CPU</a:t>
            </a:r>
            <a:endParaRPr lang="en-US" sz="1350" spc="-1">
              <a:latin typeface="Arial"/>
            </a:endParaRPr>
          </a:p>
        </p:txBody>
      </p:sp>
      <p:sp>
        <p:nvSpPr>
          <p:cNvPr id="2220" name="CustomShape 7"/>
          <p:cNvSpPr/>
          <p:nvPr/>
        </p:nvSpPr>
        <p:spPr>
          <a:xfrm>
            <a:off x="1277730" y="5744250"/>
            <a:ext cx="593460" cy="27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a:solidFill>
                  <a:srgbClr val="000000"/>
                </a:solidFill>
                <a:latin typeface="Trebuchet MS"/>
                <a:ea typeface="DejaVu Sans"/>
              </a:rPr>
              <a:t>Time</a:t>
            </a:r>
            <a:endParaRPr lang="en-US" sz="1350" spc="-1">
              <a:latin typeface="Arial"/>
            </a:endParaRPr>
          </a:p>
        </p:txBody>
      </p:sp>
      <p:sp>
        <p:nvSpPr>
          <p:cNvPr id="2221" name="CustomShape 8"/>
          <p:cNvSpPr/>
          <p:nvPr/>
        </p:nvSpPr>
        <p:spPr>
          <a:xfrm>
            <a:off x="1871730" y="5882760"/>
            <a:ext cx="701460" cy="27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4952700" y="5744790"/>
            <a:ext cx="593460" cy="27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a:solidFill>
                  <a:srgbClr val="000000"/>
                </a:solidFill>
                <a:latin typeface="Trebuchet MS"/>
                <a:ea typeface="DejaVu Sans"/>
              </a:rPr>
              <a:t>Time</a:t>
            </a:r>
            <a:endParaRPr lang="en-US" sz="1350" spc="-1">
              <a:latin typeface="Arial"/>
            </a:endParaRPr>
          </a:p>
        </p:txBody>
      </p:sp>
      <p:sp>
        <p:nvSpPr>
          <p:cNvPr id="2223" name="CustomShape 10"/>
          <p:cNvSpPr/>
          <p:nvPr/>
        </p:nvSpPr>
        <p:spPr>
          <a:xfrm>
            <a:off x="5546700" y="5883300"/>
            <a:ext cx="701460" cy="27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1890630" y="5265270"/>
            <a:ext cx="863460" cy="323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gn="ctr">
              <a:lnSpc>
                <a:spcPct val="100000"/>
              </a:lnSpc>
            </a:pPr>
            <a:r>
              <a:rPr lang="en-US" sz="1350" spc="-1">
                <a:solidFill>
                  <a:srgbClr val="FFFFFF"/>
                </a:solidFill>
                <a:latin typeface="Trebuchet MS"/>
                <a:ea typeface="DejaVu Sans"/>
              </a:rPr>
              <a:t>Kernel 1</a:t>
            </a:r>
            <a:endParaRPr lang="en-US" sz="1350" spc="-1">
              <a:latin typeface="Arial"/>
            </a:endParaRPr>
          </a:p>
        </p:txBody>
      </p:sp>
      <p:sp>
        <p:nvSpPr>
          <p:cNvPr id="2225" name="CustomShape 12"/>
          <p:cNvSpPr/>
          <p:nvPr/>
        </p:nvSpPr>
        <p:spPr>
          <a:xfrm>
            <a:off x="2147940" y="3949830"/>
            <a:ext cx="863460" cy="3234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gn="ctr">
              <a:lnSpc>
                <a:spcPct val="100000"/>
              </a:lnSpc>
            </a:pPr>
            <a:r>
              <a:rPr lang="en-US" sz="1350" spc="-1" dirty="0">
                <a:solidFill>
                  <a:srgbClr val="FFFFFF"/>
                </a:solidFill>
                <a:latin typeface="Trebuchet MS"/>
                <a:ea typeface="DejaVu Sans"/>
              </a:rPr>
              <a:t>Kernel 2</a:t>
            </a:r>
            <a:endParaRPr lang="en-US" sz="1350" spc="-1" dirty="0">
              <a:latin typeface="Arial"/>
            </a:endParaRPr>
          </a:p>
        </p:txBody>
      </p:sp>
      <p:sp>
        <p:nvSpPr>
          <p:cNvPr id="2226" name="CustomShape 13"/>
          <p:cNvSpPr/>
          <p:nvPr/>
        </p:nvSpPr>
        <p:spPr>
          <a:xfrm>
            <a:off x="1331730" y="4750110"/>
            <a:ext cx="2753730" cy="32346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1331730" y="3429000"/>
            <a:ext cx="2753730" cy="32346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4952700" y="4779270"/>
            <a:ext cx="2753730" cy="32346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4952700" y="3457890"/>
            <a:ext cx="2753730" cy="32346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1357650" y="4737690"/>
            <a:ext cx="331560" cy="32346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1709730" y="3429000"/>
            <a:ext cx="331560" cy="32346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036890" y="2571210"/>
            <a:ext cx="1108620" cy="3407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900" spc="-1" dirty="0">
                <a:solidFill>
                  <a:srgbClr val="000000"/>
                </a:solidFill>
                <a:latin typeface="Trebuchet MS"/>
                <a:ea typeface="DejaVu Sans"/>
              </a:rPr>
              <a:t>核函数</a:t>
            </a:r>
            <a:r>
              <a:rPr lang="en-US" altLang="zh-CN" sz="900" spc="-1" dirty="0">
                <a:solidFill>
                  <a:srgbClr val="000000"/>
                </a:solidFill>
                <a:latin typeface="Trebuchet MS"/>
                <a:ea typeface="DejaVu Sans"/>
              </a:rPr>
              <a:t>1</a:t>
            </a:r>
            <a:r>
              <a:rPr lang="zh-CN" altLang="en-US" sz="900" spc="-1" dirty="0">
                <a:solidFill>
                  <a:srgbClr val="000000"/>
                </a:solidFill>
                <a:latin typeface="Trebuchet MS"/>
                <a:ea typeface="DejaVu Sans"/>
              </a:rPr>
              <a:t>提交队列</a:t>
            </a:r>
            <a:r>
              <a:rPr lang="en-US" sz="900" spc="-1" dirty="0">
                <a:solidFill>
                  <a:srgbClr val="000000"/>
                </a:solidFill>
                <a:latin typeface="Trebuchet MS"/>
                <a:ea typeface="DejaVu Sans"/>
              </a:rPr>
              <a:t> Kernel 1</a:t>
            </a:r>
            <a:endParaRPr lang="en-US" sz="900" spc="-1" dirty="0">
              <a:latin typeface="Arial"/>
            </a:endParaRPr>
          </a:p>
        </p:txBody>
      </p:sp>
      <p:sp>
        <p:nvSpPr>
          <p:cNvPr id="2233" name="CustomShape 20"/>
          <p:cNvSpPr/>
          <p:nvPr/>
        </p:nvSpPr>
        <p:spPr>
          <a:xfrm rot="16200000">
            <a:off x="1383840" y="2571210"/>
            <a:ext cx="1108620" cy="3407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900" spc="-1" dirty="0">
                <a:solidFill>
                  <a:srgbClr val="000000"/>
                </a:solidFill>
                <a:latin typeface="Trebuchet MS"/>
                <a:ea typeface="DejaVu Sans"/>
              </a:rPr>
              <a:t>核函数</a:t>
            </a:r>
            <a:r>
              <a:rPr lang="en-US" altLang="zh-CN" sz="900" spc="-1" dirty="0">
                <a:solidFill>
                  <a:srgbClr val="000000"/>
                </a:solidFill>
                <a:latin typeface="Trebuchet MS"/>
                <a:ea typeface="DejaVu Sans"/>
              </a:rPr>
              <a:t>2</a:t>
            </a:r>
            <a:r>
              <a:rPr lang="zh-CN" altLang="en-US" sz="900" spc="-1" dirty="0">
                <a:solidFill>
                  <a:srgbClr val="000000"/>
                </a:solidFill>
                <a:latin typeface="Trebuchet MS"/>
                <a:ea typeface="DejaVu Sans"/>
              </a:rPr>
              <a:t>提交队列</a:t>
            </a:r>
            <a:r>
              <a:rPr lang="en-US" sz="900" spc="-1" dirty="0">
                <a:solidFill>
                  <a:srgbClr val="000000"/>
                </a:solidFill>
                <a:latin typeface="Trebuchet MS"/>
                <a:ea typeface="DejaVu Sans"/>
              </a:rPr>
              <a:t>Kernel 2</a:t>
            </a:r>
            <a:endParaRPr lang="en-US" sz="900" spc="-1" dirty="0">
              <a:latin typeface="Arial"/>
            </a:endParaRPr>
          </a:p>
        </p:txBody>
      </p:sp>
      <p:sp>
        <p:nvSpPr>
          <p:cNvPr id="2234" name="CustomShape 21"/>
          <p:cNvSpPr/>
          <p:nvPr/>
        </p:nvSpPr>
        <p:spPr>
          <a:xfrm>
            <a:off x="2322630" y="2349000"/>
            <a:ext cx="2140830" cy="10956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b="1" spc="-1" dirty="0">
                <a:solidFill>
                  <a:srgbClr val="4F81BD"/>
                </a:solidFill>
                <a:latin typeface="Trebuchet MS"/>
                <a:ea typeface="DejaVu Sans"/>
              </a:rPr>
              <a:t>核</a:t>
            </a:r>
            <a:r>
              <a:rPr lang="en-US" altLang="zh-CN" sz="1350" b="1" spc="-1" dirty="0">
                <a:solidFill>
                  <a:srgbClr val="4F81BD"/>
                </a:solidFill>
                <a:latin typeface="Trebuchet MS"/>
                <a:ea typeface="DejaVu Sans"/>
              </a:rPr>
              <a:t>1</a:t>
            </a:r>
            <a:r>
              <a:rPr lang="zh-CN" altLang="en-US" sz="1350" b="1" spc="-1" dirty="0">
                <a:solidFill>
                  <a:srgbClr val="4F81BD"/>
                </a:solidFill>
                <a:latin typeface="Trebuchet MS"/>
                <a:ea typeface="DejaVu Sans"/>
              </a:rPr>
              <a:t>就绪之前核</a:t>
            </a:r>
            <a:r>
              <a:rPr lang="en-US" altLang="zh-CN" sz="1350" b="1" spc="-1" dirty="0">
                <a:solidFill>
                  <a:srgbClr val="4F81BD"/>
                </a:solidFill>
                <a:latin typeface="Trebuchet MS"/>
                <a:ea typeface="DejaVu Sans"/>
              </a:rPr>
              <a:t>2</a:t>
            </a:r>
            <a:r>
              <a:rPr lang="zh-CN" altLang="en-US" sz="1350" b="1" spc="-1" dirty="0">
                <a:solidFill>
                  <a:srgbClr val="4F81BD"/>
                </a:solidFill>
                <a:latin typeface="Trebuchet MS"/>
                <a:ea typeface="DejaVu Sans"/>
              </a:rPr>
              <a:t>已启动</a:t>
            </a:r>
            <a:endParaRPr lang="en-US" altLang="zh-CN" sz="1350" b="1" spc="-1" dirty="0">
              <a:solidFill>
                <a:srgbClr val="4F81BD"/>
              </a:solidFill>
              <a:latin typeface="Trebuchet MS"/>
              <a:ea typeface="DejaVu Sans"/>
            </a:endParaRPr>
          </a:p>
          <a:p>
            <a:pPr>
              <a:lnSpc>
                <a:spcPct val="100000"/>
              </a:lnSpc>
            </a:pPr>
            <a:r>
              <a:rPr lang="en-US" sz="1350" b="1" spc="-1" dirty="0">
                <a:solidFill>
                  <a:srgbClr val="4F81BD"/>
                </a:solidFill>
                <a:latin typeface="Trebuchet MS"/>
                <a:ea typeface="DejaVu Sans"/>
              </a:rPr>
              <a:t>Kernel 2 starts before the results from Kernel 1 are ready</a:t>
            </a:r>
            <a:endParaRPr lang="en-US" sz="1350" spc="-1" dirty="0">
              <a:latin typeface="Arial"/>
            </a:endParaRPr>
          </a:p>
        </p:txBody>
      </p:sp>
      <p:sp>
        <p:nvSpPr>
          <p:cNvPr id="2235" name="CustomShape 22"/>
          <p:cNvSpPr/>
          <p:nvPr/>
        </p:nvSpPr>
        <p:spPr>
          <a:xfrm>
            <a:off x="5481360" y="5265270"/>
            <a:ext cx="863460" cy="323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gn="ctr">
              <a:lnSpc>
                <a:spcPct val="100000"/>
              </a:lnSpc>
            </a:pPr>
            <a:r>
              <a:rPr lang="en-US" sz="1350" spc="-1">
                <a:solidFill>
                  <a:srgbClr val="FFFFFF"/>
                </a:solidFill>
                <a:latin typeface="Trebuchet MS"/>
                <a:ea typeface="DejaVu Sans"/>
              </a:rPr>
              <a:t>Kernel 1</a:t>
            </a:r>
            <a:endParaRPr lang="en-US" sz="1350" spc="-1">
              <a:latin typeface="Arial"/>
            </a:endParaRPr>
          </a:p>
        </p:txBody>
      </p:sp>
      <p:sp>
        <p:nvSpPr>
          <p:cNvPr id="2236" name="CustomShape 23"/>
          <p:cNvSpPr/>
          <p:nvPr/>
        </p:nvSpPr>
        <p:spPr>
          <a:xfrm>
            <a:off x="6568380" y="3916890"/>
            <a:ext cx="863460" cy="3234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gn="ctr">
              <a:lnSpc>
                <a:spcPct val="100000"/>
              </a:lnSpc>
            </a:pPr>
            <a:r>
              <a:rPr lang="en-US" sz="1350" spc="-1">
                <a:solidFill>
                  <a:srgbClr val="FFFFFF"/>
                </a:solidFill>
                <a:latin typeface="Trebuchet MS"/>
                <a:ea typeface="DejaVu Sans"/>
              </a:rPr>
              <a:t>Kernel 2</a:t>
            </a:r>
            <a:endParaRPr lang="en-US" sz="1350" spc="-1">
              <a:latin typeface="Arial"/>
            </a:endParaRPr>
          </a:p>
        </p:txBody>
      </p:sp>
      <p:sp>
        <p:nvSpPr>
          <p:cNvPr id="2237" name="CustomShape 24"/>
          <p:cNvSpPr/>
          <p:nvPr/>
        </p:nvSpPr>
        <p:spPr>
          <a:xfrm>
            <a:off x="4948650" y="4737690"/>
            <a:ext cx="331560" cy="32346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300460" y="3429000"/>
            <a:ext cx="331560" cy="32346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27350" y="2571210"/>
            <a:ext cx="1108620" cy="3407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900" spc="-1" dirty="0">
                <a:solidFill>
                  <a:srgbClr val="000000"/>
                </a:solidFill>
                <a:latin typeface="Trebuchet MS"/>
                <a:ea typeface="DejaVu Sans"/>
              </a:rPr>
              <a:t>核函数</a:t>
            </a:r>
            <a:r>
              <a:rPr lang="en-US" altLang="zh-CN" sz="900" spc="-1" dirty="0">
                <a:solidFill>
                  <a:srgbClr val="000000"/>
                </a:solidFill>
                <a:latin typeface="Trebuchet MS"/>
                <a:ea typeface="DejaVu Sans"/>
              </a:rPr>
              <a:t>1</a:t>
            </a:r>
            <a:r>
              <a:rPr lang="zh-CN" altLang="en-US" sz="900" spc="-1" dirty="0">
                <a:solidFill>
                  <a:srgbClr val="000000"/>
                </a:solidFill>
                <a:latin typeface="Trebuchet MS"/>
                <a:ea typeface="DejaVu Sans"/>
              </a:rPr>
              <a:t>提交队列</a:t>
            </a:r>
            <a:r>
              <a:rPr lang="en-US" altLang="zh-CN" sz="900" spc="-1" dirty="0">
                <a:solidFill>
                  <a:srgbClr val="000000"/>
                </a:solidFill>
                <a:latin typeface="Trebuchet MS"/>
                <a:ea typeface="DejaVu Sans"/>
              </a:rPr>
              <a:t> Kernel 1</a:t>
            </a:r>
            <a:endParaRPr lang="en-US" altLang="zh-CN" sz="900" spc="-1" dirty="0">
              <a:latin typeface="Arial"/>
            </a:endParaRPr>
          </a:p>
        </p:txBody>
      </p:sp>
      <p:sp>
        <p:nvSpPr>
          <p:cNvPr id="2240" name="CustomShape 27"/>
          <p:cNvSpPr/>
          <p:nvPr/>
        </p:nvSpPr>
        <p:spPr>
          <a:xfrm rot="16200000">
            <a:off x="4974840" y="2571210"/>
            <a:ext cx="1108620" cy="3407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900" spc="-1" dirty="0">
                <a:solidFill>
                  <a:srgbClr val="000000"/>
                </a:solidFill>
                <a:latin typeface="Trebuchet MS"/>
                <a:ea typeface="DejaVu Sans"/>
              </a:rPr>
              <a:t>核函数</a:t>
            </a:r>
            <a:r>
              <a:rPr lang="en-US" altLang="zh-CN" sz="900" spc="-1" dirty="0">
                <a:solidFill>
                  <a:srgbClr val="000000"/>
                </a:solidFill>
                <a:latin typeface="Trebuchet MS"/>
                <a:ea typeface="DejaVu Sans"/>
              </a:rPr>
              <a:t>2</a:t>
            </a:r>
            <a:r>
              <a:rPr lang="zh-CN" altLang="en-US" sz="900" spc="-1" dirty="0">
                <a:solidFill>
                  <a:srgbClr val="000000"/>
                </a:solidFill>
                <a:latin typeface="Trebuchet MS"/>
                <a:ea typeface="DejaVu Sans"/>
              </a:rPr>
              <a:t>提交队列</a:t>
            </a:r>
            <a:r>
              <a:rPr lang="en-US" altLang="zh-CN" sz="900" spc="-1" dirty="0">
                <a:solidFill>
                  <a:srgbClr val="000000"/>
                </a:solidFill>
                <a:latin typeface="Trebuchet MS"/>
                <a:ea typeface="DejaVu Sans"/>
              </a:rPr>
              <a:t>Kernel 2</a:t>
            </a:r>
            <a:endParaRPr lang="en-US" altLang="zh-CN" sz="900" spc="-1" dirty="0">
              <a:latin typeface="Arial"/>
            </a:endParaRPr>
          </a:p>
        </p:txBody>
      </p:sp>
      <p:sp>
        <p:nvSpPr>
          <p:cNvPr id="2241" name="CustomShape 28"/>
          <p:cNvSpPr/>
          <p:nvPr/>
        </p:nvSpPr>
        <p:spPr>
          <a:xfrm>
            <a:off x="5913360" y="2349000"/>
            <a:ext cx="2843640" cy="1507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b="1" spc="-1" dirty="0">
                <a:solidFill>
                  <a:srgbClr val="4F81BD"/>
                </a:solidFill>
                <a:latin typeface="Trebuchet MS"/>
                <a:ea typeface="DejaVu Sans"/>
              </a:rPr>
              <a:t>核</a:t>
            </a:r>
            <a:r>
              <a:rPr lang="en-US" altLang="zh-CN" sz="1350" b="1" spc="-1" dirty="0">
                <a:solidFill>
                  <a:srgbClr val="4F81BD"/>
                </a:solidFill>
                <a:latin typeface="Trebuchet MS"/>
                <a:ea typeface="DejaVu Sans"/>
              </a:rPr>
              <a:t>2</a:t>
            </a:r>
            <a:r>
              <a:rPr lang="zh-CN" altLang="en-US" sz="1350" b="1" spc="-1" dirty="0">
                <a:solidFill>
                  <a:srgbClr val="4F81BD"/>
                </a:solidFill>
                <a:latin typeface="Trebuchet MS"/>
                <a:ea typeface="DejaVu Sans"/>
              </a:rPr>
              <a:t>等待核</a:t>
            </a:r>
            <a:r>
              <a:rPr lang="en-US" altLang="zh-CN" sz="1350" b="1" spc="-1" dirty="0">
                <a:solidFill>
                  <a:srgbClr val="4F81BD"/>
                </a:solidFill>
                <a:latin typeface="Trebuchet MS"/>
                <a:ea typeface="DejaVu Sans"/>
              </a:rPr>
              <a:t>1</a:t>
            </a:r>
            <a:r>
              <a:rPr lang="zh-CN" altLang="en-US" sz="1350" b="1" spc="-1" dirty="0">
                <a:solidFill>
                  <a:srgbClr val="4F81BD"/>
                </a:solidFill>
                <a:latin typeface="Trebuchet MS"/>
                <a:ea typeface="DejaVu Sans"/>
              </a:rPr>
              <a:t>的事件信号，直到结果就绪后才会启动</a:t>
            </a:r>
            <a:endParaRPr lang="en-US" altLang="zh-CN" sz="1350" b="1" spc="-1" dirty="0">
              <a:solidFill>
                <a:srgbClr val="4F81BD"/>
              </a:solidFill>
              <a:latin typeface="Trebuchet MS"/>
              <a:ea typeface="DejaVu Sans"/>
            </a:endParaRPr>
          </a:p>
          <a:p>
            <a:pPr>
              <a:lnSpc>
                <a:spcPct val="100000"/>
              </a:lnSpc>
            </a:pPr>
            <a:r>
              <a:rPr lang="en-US" sz="1350" b="1" spc="-1" dirty="0">
                <a:solidFill>
                  <a:srgbClr val="4F81BD"/>
                </a:solidFill>
                <a:latin typeface="Trebuchet MS"/>
                <a:ea typeface="DejaVu Sans"/>
              </a:rPr>
              <a:t>Kernel 2 waits for an event from Kernel 1 and does not start until the results are ready</a:t>
            </a:r>
            <a:endParaRPr lang="en-US" sz="1350" spc="-1" dirty="0">
              <a:latin typeface="Arial"/>
            </a:endParaRPr>
          </a:p>
        </p:txBody>
      </p:sp>
      <p:sp>
        <p:nvSpPr>
          <p:cNvPr id="2242" name="CustomShape 29"/>
          <p:cNvSpPr/>
          <p:nvPr/>
        </p:nvSpPr>
        <p:spPr>
          <a:xfrm flipV="1">
            <a:off x="6345360" y="3619350"/>
            <a:ext cx="270" cy="180657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345360" y="3619890"/>
            <a:ext cx="222480" cy="45819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1486170" y="758295"/>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1950" spc="-1" dirty="0">
                <a:solidFill>
                  <a:srgbClr val="000000"/>
                </a:solidFill>
                <a:latin typeface="Trebuchet MS"/>
              </a:rPr>
              <a:t>为啥使用事件（</a:t>
            </a:r>
            <a:r>
              <a:rPr lang="en-US" altLang="zh-CN" sz="1950" spc="-1" dirty="0">
                <a:solidFill>
                  <a:srgbClr val="000000"/>
                </a:solidFill>
                <a:latin typeface="Trebuchet MS"/>
              </a:rPr>
              <a:t>Event</a:t>
            </a:r>
            <a:r>
              <a:rPr lang="zh-CN" altLang="en-US" sz="1950" spc="-1" dirty="0">
                <a:solidFill>
                  <a:srgbClr val="000000"/>
                </a:solidFill>
                <a:latin typeface="Trebuchet MS"/>
              </a:rPr>
              <a:t>）</a:t>
            </a:r>
            <a:r>
              <a:rPr lang="en-US" sz="1950" spc="-1" dirty="0">
                <a:solidFill>
                  <a:srgbClr val="000000"/>
                </a:solidFill>
                <a:latin typeface="Trebuchet MS"/>
              </a:rPr>
              <a:t>?</a:t>
            </a:r>
          </a:p>
          <a:p>
            <a:pPr algn="ctr">
              <a:lnSpc>
                <a:spcPct val="100000"/>
              </a:lnSpc>
            </a:pPr>
            <a:r>
              <a:rPr lang="zh-CN" altLang="en-US" sz="1950" spc="-1" dirty="0">
                <a:solidFill>
                  <a:srgbClr val="000000"/>
                </a:solidFill>
                <a:latin typeface="Trebuchet MS"/>
              </a:rPr>
              <a:t>为啥不使用内存屏障（</a:t>
            </a:r>
            <a:r>
              <a:rPr lang="en-US" altLang="zh-CN" sz="1950" spc="-1" dirty="0">
                <a:solidFill>
                  <a:srgbClr val="000000"/>
                </a:solidFill>
                <a:latin typeface="Trebuchet MS"/>
              </a:rPr>
              <a:t>barrier</a:t>
            </a:r>
            <a:r>
              <a:rPr lang="zh-CN" altLang="en-US" sz="1950" spc="-1" dirty="0">
                <a:solidFill>
                  <a:srgbClr val="000000"/>
                </a:solidFill>
                <a:latin typeface="Trebuchet MS"/>
              </a:rPr>
              <a:t>）</a:t>
            </a:r>
            <a:r>
              <a:rPr lang="en-US" sz="1950" spc="-1" dirty="0">
                <a:solidFill>
                  <a:srgbClr val="000000"/>
                </a:solidFill>
                <a:latin typeface="Trebuchet MS"/>
              </a:rPr>
              <a:t>?</a:t>
            </a:r>
            <a:endParaRPr lang="en-US" sz="1950" spc="-1" dirty="0">
              <a:latin typeface="Arial"/>
            </a:endParaRPr>
          </a:p>
        </p:txBody>
      </p:sp>
      <p:sp>
        <p:nvSpPr>
          <p:cNvPr id="2245" name="CustomShape 2"/>
          <p:cNvSpPr/>
          <p:nvPr/>
        </p:nvSpPr>
        <p:spPr>
          <a:xfrm>
            <a:off x="1115730" y="1538730"/>
            <a:ext cx="4473900" cy="4320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a:bodyPr>
          <a:lstStyle/>
          <a:p>
            <a:pPr marL="257310" indent="-256770">
              <a:spcBef>
                <a:spcPts val="421"/>
              </a:spcBef>
              <a:buClr>
                <a:srgbClr val="000000"/>
              </a:buClr>
              <a:buFont typeface="Arial"/>
              <a:buChar char="•"/>
            </a:pPr>
            <a:r>
              <a:rPr lang="zh-CN" altLang="en-US" sz="2100" spc="-1" dirty="0">
                <a:solidFill>
                  <a:srgbClr val="000000"/>
                </a:solidFill>
                <a:latin typeface="Trebuchet MS"/>
              </a:rPr>
              <a:t>内存屏障（</a:t>
            </a:r>
            <a:r>
              <a:rPr lang="en-US" altLang="zh-CN" sz="2100" spc="-1" dirty="0">
                <a:solidFill>
                  <a:srgbClr val="000000"/>
                </a:solidFill>
                <a:latin typeface="Trebuchet MS"/>
              </a:rPr>
              <a:t>barrier</a:t>
            </a:r>
            <a:r>
              <a:rPr lang="zh-CN" altLang="en-US" sz="2100" spc="-1" dirty="0">
                <a:solidFill>
                  <a:srgbClr val="000000"/>
                </a:solidFill>
                <a:latin typeface="Trebuchet MS"/>
              </a:rPr>
              <a:t>）定义了一个同步点（</a:t>
            </a:r>
            <a:r>
              <a:rPr lang="en-US" altLang="zh-CN" sz="2100" spc="-1" dirty="0">
                <a:solidFill>
                  <a:srgbClr val="000000"/>
                </a:solidFill>
                <a:latin typeface="Trebuchet MS"/>
              </a:rPr>
              <a:t> synchronization point </a:t>
            </a:r>
            <a:r>
              <a:rPr lang="zh-CN" altLang="en-US" sz="2100" spc="-1" dirty="0">
                <a:solidFill>
                  <a:srgbClr val="000000"/>
                </a:solidFill>
                <a:latin typeface="Trebuchet MS"/>
              </a:rPr>
              <a:t>）</a:t>
            </a:r>
            <a:r>
              <a:rPr lang="en-US" sz="2100" spc="-1" dirty="0">
                <a:solidFill>
                  <a:srgbClr val="000000"/>
                </a:solidFill>
                <a:latin typeface="Trebuchet MS"/>
              </a:rPr>
              <a:t> … </a:t>
            </a:r>
            <a:r>
              <a:rPr lang="zh-CN" altLang="en-US" sz="2100" spc="-1" dirty="0">
                <a:solidFill>
                  <a:srgbClr val="000000"/>
                </a:solidFill>
                <a:latin typeface="Trebuchet MS"/>
              </a:rPr>
              <a:t>达到屏障的命令会等待所有优先队列的命令都执行完毕了再继续执行</a:t>
            </a:r>
            <a:endParaRPr lang="en-US" sz="2100" spc="-1" dirty="0">
              <a:latin typeface="Arial"/>
            </a:endParaRPr>
          </a:p>
          <a:p>
            <a:pPr marL="342900">
              <a:spcBef>
                <a:spcPts val="285"/>
              </a:spcBef>
            </a:pPr>
            <a:r>
              <a:rPr lang="en-US" sz="1425" b="1" spc="-1" dirty="0" err="1">
                <a:solidFill>
                  <a:srgbClr val="9BBB59"/>
                </a:solidFill>
                <a:latin typeface="Courier New Bold"/>
              </a:rPr>
              <a:t>cl_int</a:t>
            </a:r>
            <a:r>
              <a:rPr lang="en-US" sz="1425" b="1" spc="-1" dirty="0">
                <a:solidFill>
                  <a:srgbClr val="000000"/>
                </a:solidFill>
                <a:latin typeface="Courier New Bold"/>
              </a:rPr>
              <a:t> </a:t>
            </a:r>
            <a:r>
              <a:rPr lang="en-US" sz="1425" b="1" spc="-1" dirty="0" err="1">
                <a:solidFill>
                  <a:srgbClr val="17375E"/>
                </a:solidFill>
                <a:latin typeface="Courier New Bold"/>
              </a:rPr>
              <a:t>clEnqueueBarrier</a:t>
            </a:r>
            <a:r>
              <a:rPr lang="en-US" sz="1425" b="1" spc="-1" dirty="0">
                <a:solidFill>
                  <a:srgbClr val="000000"/>
                </a:solidFill>
                <a:latin typeface="Courier New Bold"/>
              </a:rPr>
              <a:t>(</a:t>
            </a:r>
            <a:r>
              <a:rPr lang="en-US" sz="1425" b="1" spc="-1" dirty="0" err="1">
                <a:solidFill>
                  <a:srgbClr val="9BBB59"/>
                </a:solidFill>
                <a:latin typeface="Courier New Bold"/>
              </a:rPr>
              <a:t>cl_command_queue</a:t>
            </a:r>
            <a:r>
              <a:rPr lang="en-US" sz="1425" b="1" spc="-1" dirty="0">
                <a:solidFill>
                  <a:srgbClr val="000000"/>
                </a:solidFill>
                <a:latin typeface="Courier New Bold"/>
              </a:rPr>
              <a:t> queue)</a:t>
            </a:r>
            <a:endParaRPr lang="en-US" sz="1425" spc="-1" dirty="0">
              <a:latin typeface="Arial"/>
            </a:endParaRPr>
          </a:p>
          <a:p>
            <a:pPr marL="385830" indent="-342360">
              <a:spcBef>
                <a:spcPts val="421"/>
              </a:spcBef>
              <a:buClr>
                <a:srgbClr val="000000"/>
              </a:buClr>
              <a:buFont typeface="Arial"/>
              <a:buChar char="•"/>
            </a:pPr>
            <a:r>
              <a:rPr lang="zh-CN" altLang="en-US" sz="2100" spc="-1" dirty="0">
                <a:solidFill>
                  <a:srgbClr val="000000"/>
                </a:solidFill>
                <a:latin typeface="Trebuchet MS"/>
              </a:rPr>
              <a:t>事件（</a:t>
            </a:r>
            <a:r>
              <a:rPr lang="en-US" altLang="zh-CN" sz="2100" spc="-1" dirty="0">
                <a:solidFill>
                  <a:srgbClr val="000000"/>
                </a:solidFill>
                <a:latin typeface="Trebuchet MS"/>
              </a:rPr>
              <a:t>events</a:t>
            </a:r>
            <a:r>
              <a:rPr lang="zh-CN" altLang="en-US" sz="2100" spc="-1" dirty="0">
                <a:solidFill>
                  <a:srgbClr val="000000"/>
                </a:solidFill>
                <a:latin typeface="Trebuchet MS"/>
              </a:rPr>
              <a:t>）提供了</a:t>
            </a:r>
            <a:r>
              <a:rPr lang="zh-CN" altLang="en-US" sz="2100" spc="-1" dirty="0">
                <a:solidFill>
                  <a:srgbClr val="4F81BD"/>
                </a:solidFill>
                <a:latin typeface="Trebuchet MS"/>
              </a:rPr>
              <a:t>更精细粒度的控制</a:t>
            </a:r>
            <a:r>
              <a:rPr lang="en-US" sz="2100" spc="-1" dirty="0">
                <a:solidFill>
                  <a:srgbClr val="4F81BD"/>
                </a:solidFill>
                <a:latin typeface="Trebuchet MS"/>
              </a:rPr>
              <a:t> </a:t>
            </a:r>
            <a:r>
              <a:rPr lang="en-US" sz="2100" spc="-1" dirty="0">
                <a:solidFill>
                  <a:srgbClr val="000000"/>
                </a:solidFill>
                <a:latin typeface="Trebuchet MS"/>
              </a:rPr>
              <a:t>… </a:t>
            </a:r>
            <a:r>
              <a:rPr lang="zh-CN" altLang="en-US" sz="2100" spc="-1" dirty="0">
                <a:solidFill>
                  <a:srgbClr val="000000"/>
                </a:solidFill>
                <a:latin typeface="Trebuchet MS"/>
              </a:rPr>
              <a:t>这在无序队列的情况下很有用</a:t>
            </a:r>
            <a:endParaRPr lang="en-US" sz="2100" spc="-1" dirty="0">
              <a:latin typeface="Arial"/>
            </a:endParaRPr>
          </a:p>
          <a:p>
            <a:pPr marL="385830" indent="-342360">
              <a:spcBef>
                <a:spcPts val="421"/>
              </a:spcBef>
              <a:buClr>
                <a:srgbClr val="000000"/>
              </a:buClr>
              <a:buFont typeface="Arial"/>
              <a:buChar char="•"/>
            </a:pPr>
            <a:r>
              <a:rPr lang="zh-CN" altLang="en-US" sz="2100" spc="-1" dirty="0">
                <a:solidFill>
                  <a:srgbClr val="000000"/>
                </a:solidFill>
                <a:latin typeface="Trebuchet MS"/>
              </a:rPr>
              <a:t>另外，事件还可以用在</a:t>
            </a:r>
            <a:r>
              <a:rPr lang="zh-CN" altLang="en-US" sz="2100" spc="-1" dirty="0">
                <a:solidFill>
                  <a:srgbClr val="4F81BD"/>
                </a:solidFill>
                <a:latin typeface="Trebuchet MS"/>
              </a:rPr>
              <a:t>不同队列</a:t>
            </a:r>
            <a:r>
              <a:rPr lang="zh-CN" altLang="en-US" sz="2100" spc="-1" dirty="0">
                <a:solidFill>
                  <a:srgbClr val="000000"/>
                </a:solidFill>
                <a:latin typeface="Trebuchet MS"/>
              </a:rPr>
              <a:t>的命令</a:t>
            </a:r>
            <a:r>
              <a:rPr lang="en-US" sz="2100" spc="-1" dirty="0">
                <a:solidFill>
                  <a:srgbClr val="000000"/>
                </a:solidFill>
                <a:latin typeface="Trebuchet MS"/>
              </a:rPr>
              <a:t>… </a:t>
            </a:r>
            <a:r>
              <a:rPr lang="zh-CN" altLang="en-US" sz="2100" spc="-1" dirty="0">
                <a:solidFill>
                  <a:srgbClr val="000000"/>
                </a:solidFill>
                <a:latin typeface="Trebuchet MS"/>
              </a:rPr>
              <a:t>只需要</a:t>
            </a:r>
            <a:r>
              <a:rPr lang="zh-CN" altLang="en-US" sz="2100" spc="-1" dirty="0">
                <a:solidFill>
                  <a:srgbClr val="C0504D"/>
                </a:solidFill>
                <a:latin typeface="Trebuchet MS"/>
              </a:rPr>
              <a:t>共享一个上下文环境</a:t>
            </a:r>
            <a:endParaRPr lang="en-US" altLang="zh-CN" sz="2100" spc="-1" dirty="0">
              <a:solidFill>
                <a:srgbClr val="C0504D"/>
              </a:solidFill>
              <a:latin typeface="Trebuchet MS"/>
            </a:endParaRPr>
          </a:p>
          <a:p>
            <a:pPr marL="385830" indent="-342360">
              <a:spcBef>
                <a:spcPts val="421"/>
              </a:spcBef>
              <a:buClr>
                <a:srgbClr val="000000"/>
              </a:buClr>
              <a:buFont typeface="Arial"/>
              <a:buChar char="•"/>
            </a:pPr>
            <a:r>
              <a:rPr lang="zh-CN" altLang="en-US" sz="2100" spc="-1" dirty="0">
                <a:solidFill>
                  <a:srgbClr val="000000"/>
                </a:solidFill>
                <a:latin typeface="Trebuchet MS"/>
              </a:rPr>
              <a:t>事件比内存屏障传递更多的信息</a:t>
            </a:r>
            <a:r>
              <a:rPr lang="en-US" sz="2100" spc="-1" dirty="0">
                <a:solidFill>
                  <a:srgbClr val="000000"/>
                </a:solidFill>
                <a:latin typeface="Trebuchet MS"/>
              </a:rPr>
              <a:t> … </a:t>
            </a:r>
            <a:r>
              <a:rPr lang="zh-CN" altLang="en-US" sz="2100" spc="-1" dirty="0">
                <a:solidFill>
                  <a:srgbClr val="000000"/>
                </a:solidFill>
                <a:latin typeface="Trebuchet MS"/>
              </a:rPr>
              <a:t>提供了命令状态信息，而不仅仅是只看命令是否完成</a:t>
            </a:r>
            <a:endParaRPr lang="en-US" sz="2100" spc="-1" dirty="0">
              <a:latin typeface="Arial"/>
            </a:endParaRPr>
          </a:p>
        </p:txBody>
      </p:sp>
      <p:grpSp>
        <p:nvGrpSpPr>
          <p:cNvPr id="2246" name="Group 3"/>
          <p:cNvGrpSpPr/>
          <p:nvPr/>
        </p:nvGrpSpPr>
        <p:grpSpPr>
          <a:xfrm>
            <a:off x="5567760" y="2997000"/>
            <a:ext cx="2406240" cy="29673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7340" y="4502328"/>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27270" algn="ctr">
                <a:lnSpc>
                  <a:spcPct val="99000"/>
                </a:lnSpc>
              </a:pPr>
              <a:r>
                <a:rPr lang="zh-CN" altLang="en-US" sz="1200" b="1" spc="-1" dirty="0">
                  <a:solidFill>
                    <a:srgbClr val="003434"/>
                  </a:solidFill>
                  <a:latin typeface="Arial Narrow"/>
                  <a:ea typeface="ヒラギノ角ゴ ProN W3"/>
                </a:rPr>
                <a:t>队列</a:t>
              </a:r>
              <a:endParaRPr lang="en-US" altLang="zh-CN" sz="1200" b="1" spc="-1" dirty="0">
                <a:solidFill>
                  <a:srgbClr val="003434"/>
                </a:solidFill>
                <a:latin typeface="Arial Narrow"/>
                <a:ea typeface="ヒラギノ角ゴ ProN W3"/>
              </a:endParaRPr>
            </a:p>
            <a:p>
              <a:pPr marL="27270" algn="ctr">
                <a:lnSpc>
                  <a:spcPct val="99000"/>
                </a:lnSpc>
              </a:pPr>
              <a:r>
                <a:rPr lang="en-US" sz="1200" b="1" spc="-1" dirty="0">
                  <a:solidFill>
                    <a:srgbClr val="003434"/>
                  </a:solidFill>
                  <a:latin typeface="Arial Narrow"/>
                  <a:ea typeface="ヒラギノ角ゴ ProN W3"/>
                </a:rPr>
                <a:t>Queue</a:t>
              </a:r>
              <a:endParaRPr lang="en-US" sz="1200" spc="-1" dirty="0">
                <a:latin typeface="Arial"/>
              </a:endParaRPr>
            </a:p>
          </p:txBody>
        </p:sp>
        <p:sp>
          <p:nvSpPr>
            <p:cNvPr id="2251" name="CustomShape 6"/>
            <p:cNvSpPr/>
            <p:nvPr/>
          </p:nvSpPr>
          <p:spPr>
            <a:xfrm>
              <a:off x="8004600" y="4477308"/>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27270" algn="ctr">
                <a:lnSpc>
                  <a:spcPct val="99000"/>
                </a:lnSpc>
              </a:pPr>
              <a:r>
                <a:rPr lang="zh-CN" altLang="en-US" sz="1200" b="1" spc="-1" dirty="0">
                  <a:solidFill>
                    <a:srgbClr val="003434"/>
                  </a:solidFill>
                  <a:latin typeface="Arial Narrow"/>
                  <a:ea typeface="ヒラギノ角ゴ ProN W3"/>
                </a:rPr>
                <a:t>队列</a:t>
              </a:r>
              <a:endParaRPr lang="en-US" altLang="zh-CN" sz="1200" b="1" spc="-1" dirty="0">
                <a:solidFill>
                  <a:srgbClr val="003434"/>
                </a:solidFill>
                <a:latin typeface="Arial Narrow"/>
                <a:ea typeface="ヒラギノ角ゴ ProN W3"/>
              </a:endParaRPr>
            </a:p>
            <a:p>
              <a:pPr marL="27270" algn="ctr">
                <a:lnSpc>
                  <a:spcPct val="99000"/>
                </a:lnSpc>
              </a:pPr>
              <a:r>
                <a:rPr lang="en-US" sz="1200" b="1" spc="-1" dirty="0">
                  <a:solidFill>
                    <a:srgbClr val="003434"/>
                  </a:solidFill>
                  <a:latin typeface="Arial Narrow"/>
                  <a:ea typeface="ヒラギノ角ゴ ProN W3"/>
                </a:rPr>
                <a:t>Queue</a:t>
              </a:r>
              <a:endParaRPr lang="en-US" sz="1200" spc="-1" dirty="0">
                <a:latin typeface="Arial"/>
              </a:endParaRPr>
            </a:p>
          </p:txBody>
        </p:sp>
        <p:sp>
          <p:nvSpPr>
            <p:cNvPr id="2252" name="CustomShape 7"/>
            <p:cNvSpPr/>
            <p:nvPr/>
          </p:nvSpPr>
          <p:spPr>
            <a:xfrm>
              <a:off x="7074884" y="5849466"/>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27270" algn="ctr">
                <a:lnSpc>
                  <a:spcPct val="99000"/>
                </a:lnSpc>
              </a:pPr>
              <a:r>
                <a:rPr lang="zh-CN" altLang="en-US" sz="1350" b="1" spc="-1" dirty="0">
                  <a:solidFill>
                    <a:srgbClr val="000000"/>
                  </a:solidFill>
                  <a:latin typeface="Arial Narrow"/>
                  <a:ea typeface="ヒラギノ角ゴ ProN W3"/>
                </a:rPr>
                <a:t>上下文</a:t>
              </a:r>
              <a:endParaRPr lang="en-US" altLang="zh-CN" sz="1350" b="1" spc="-1" dirty="0">
                <a:solidFill>
                  <a:srgbClr val="000000"/>
                </a:solidFill>
                <a:latin typeface="Arial Narrow"/>
                <a:ea typeface="ヒラギノ角ゴ ProN W3"/>
              </a:endParaRPr>
            </a:p>
            <a:p>
              <a:pPr marL="27270" algn="ctr">
                <a:lnSpc>
                  <a:spcPct val="99000"/>
                </a:lnSpc>
              </a:pPr>
              <a:r>
                <a:rPr lang="en-US" sz="1350" b="1" spc="-1" dirty="0">
                  <a:solidFill>
                    <a:srgbClr val="000000"/>
                  </a:solidFill>
                  <a:latin typeface="Arial Narrow"/>
                  <a:ea typeface="ヒラギノ角ゴ ProN W3"/>
                </a:rPr>
                <a:t>Context</a:t>
              </a:r>
              <a:endParaRPr lang="en-US" sz="1350" spc="-1" dirty="0">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29430" tIns="14580" rIns="29430" bIns="14580"/>
            <a:lstStyle/>
            <a:p>
              <a:pPr algn="ctr">
                <a:lnSpc>
                  <a:spcPct val="99000"/>
                </a:lnSpc>
              </a:pPr>
              <a:r>
                <a:rPr lang="en-US" sz="1125" b="1" spc="-1">
                  <a:solidFill>
                    <a:srgbClr val="000000"/>
                  </a:solidFill>
                  <a:latin typeface="Arial Black"/>
                  <a:ea typeface="ヒラギノ角ゴ ProN W3"/>
                </a:rPr>
                <a:t> </a:t>
              </a:r>
              <a:endParaRPr lang="en-US" sz="1125" spc="-1">
                <a:latin typeface="Arial"/>
              </a:endParaRPr>
            </a:p>
            <a:p>
              <a:pPr algn="ctr">
                <a:lnSpc>
                  <a:spcPct val="99000"/>
                </a:lnSpc>
              </a:pPr>
              <a:r>
                <a:rPr lang="en-US" sz="1125" b="1" spc="-1">
                  <a:solidFill>
                    <a:srgbClr val="000000"/>
                  </a:solidFill>
                  <a:latin typeface="Arial Black"/>
                  <a:ea typeface="ヒラギノ角ゴ ProN W3"/>
                </a:rPr>
                <a:t>GPU</a:t>
              </a:r>
              <a:endParaRPr lang="en-US" sz="1125"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29430" tIns="14580" rIns="29430" bIns="14580"/>
            <a:lstStyle/>
            <a:p>
              <a:pPr algn="ctr">
                <a:lnSpc>
                  <a:spcPct val="99000"/>
                </a:lnSpc>
              </a:pPr>
              <a:r>
                <a:rPr lang="en-US" sz="1125" b="1" spc="-1">
                  <a:solidFill>
                    <a:srgbClr val="000000"/>
                  </a:solidFill>
                  <a:latin typeface="Arial Black"/>
                  <a:ea typeface="ヒラギノ角ゴ ProN W3"/>
                </a:rPr>
                <a:t> </a:t>
              </a:r>
              <a:endParaRPr lang="en-US" sz="1125" spc="-1">
                <a:latin typeface="Arial"/>
              </a:endParaRPr>
            </a:p>
            <a:p>
              <a:pPr algn="ctr">
                <a:lnSpc>
                  <a:spcPct val="99000"/>
                </a:lnSpc>
              </a:pPr>
              <a:r>
                <a:rPr lang="en-US" sz="1125" b="1" spc="-1">
                  <a:solidFill>
                    <a:srgbClr val="000000"/>
                  </a:solidFill>
                  <a:latin typeface="Arial Black"/>
                  <a:ea typeface="ヒラギノ角ゴ ProN W3"/>
                </a:rPr>
                <a:t>CPU</a:t>
              </a:r>
              <a:endParaRPr lang="en-US" sz="1125" spc="-1">
                <a:latin typeface="Arial"/>
              </a:endParaRPr>
            </a:p>
          </p:txBody>
        </p:sp>
      </p:grpSp>
      <p:sp>
        <p:nvSpPr>
          <p:cNvPr id="2255" name="CustomShape 10"/>
          <p:cNvSpPr/>
          <p:nvPr/>
        </p:nvSpPr>
        <p:spPr>
          <a:xfrm>
            <a:off x="5939010" y="4833270"/>
            <a:ext cx="414720" cy="9801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7167510" y="5066280"/>
            <a:ext cx="414720" cy="9801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354270" y="4882410"/>
            <a:ext cx="812970" cy="23247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6445665" y="4520471"/>
            <a:ext cx="672300" cy="24435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27270" algn="ctr">
              <a:lnSpc>
                <a:spcPct val="99000"/>
              </a:lnSpc>
            </a:pPr>
            <a:r>
              <a:rPr lang="zh-CN" altLang="en-US" sz="1350" b="1" spc="-1" dirty="0">
                <a:solidFill>
                  <a:srgbClr val="000000"/>
                </a:solidFill>
                <a:latin typeface="Arial Narrow"/>
                <a:ea typeface="ヒラギノ角ゴ ProN W3"/>
              </a:rPr>
              <a:t>事件</a:t>
            </a:r>
            <a:endParaRPr lang="en-US" altLang="zh-CN" sz="1350" b="1" spc="-1" dirty="0">
              <a:solidFill>
                <a:srgbClr val="000000"/>
              </a:solidFill>
              <a:latin typeface="Arial Narrow"/>
              <a:ea typeface="ヒラギノ角ゴ ProN W3"/>
            </a:endParaRPr>
          </a:p>
          <a:p>
            <a:pPr marL="27270" algn="ctr">
              <a:lnSpc>
                <a:spcPct val="99000"/>
              </a:lnSpc>
            </a:pPr>
            <a:r>
              <a:rPr lang="en-US" sz="1350" b="1" spc="-1" dirty="0">
                <a:solidFill>
                  <a:srgbClr val="000000"/>
                </a:solidFill>
                <a:latin typeface="Arial Narrow"/>
                <a:ea typeface="ヒラギノ角ゴ ProN W3"/>
              </a:rPr>
              <a:t>Event</a:t>
            </a:r>
            <a:endParaRPr lang="en-US" sz="1350" spc="-1" dirty="0">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1509390" y="1594620"/>
            <a:ext cx="2749680" cy="437994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957280" y="606960"/>
            <a:ext cx="750484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pc="-1" dirty="0">
                <a:solidFill>
                  <a:srgbClr val="000000"/>
                </a:solidFill>
                <a:latin typeface="Trebuchet MS"/>
              </a:rPr>
              <a:t>队列（</a:t>
            </a:r>
            <a:r>
              <a:rPr lang="en-US" altLang="zh-CN" spc="-1" dirty="0">
                <a:solidFill>
                  <a:srgbClr val="000000"/>
                </a:solidFill>
                <a:latin typeface="Trebuchet MS"/>
              </a:rPr>
              <a:t>queue</a:t>
            </a:r>
            <a:r>
              <a:rPr lang="zh-CN" altLang="en-US" spc="-1" dirty="0">
                <a:solidFill>
                  <a:srgbClr val="000000"/>
                </a:solidFill>
                <a:latin typeface="Trebuchet MS"/>
              </a:rPr>
              <a:t>）之间的内存屏障（</a:t>
            </a:r>
            <a:r>
              <a:rPr lang="en-US" altLang="zh-CN" spc="-1" dirty="0">
                <a:solidFill>
                  <a:srgbClr val="000000"/>
                </a:solidFill>
                <a:latin typeface="Trebuchet MS"/>
              </a:rPr>
              <a:t>barrier</a:t>
            </a:r>
            <a:r>
              <a:rPr lang="zh-CN" altLang="en-US" spc="-1" dirty="0">
                <a:solidFill>
                  <a:srgbClr val="000000"/>
                </a:solidFill>
                <a:latin typeface="Trebuchet MS"/>
              </a:rPr>
              <a:t>）</a:t>
            </a:r>
            <a:r>
              <a:rPr lang="en-US" spc="-1" dirty="0">
                <a:solidFill>
                  <a:srgbClr val="000000"/>
                </a:solidFill>
                <a:latin typeface="Trebuchet MS"/>
              </a:rPr>
              <a:t>: </a:t>
            </a:r>
            <a:r>
              <a:rPr lang="en-US" spc="-1" dirty="0" err="1">
                <a:solidFill>
                  <a:srgbClr val="000000"/>
                </a:solidFill>
                <a:latin typeface="Trebuchet MS"/>
              </a:rPr>
              <a:t>clEnqueueBarrier</a:t>
            </a:r>
            <a:r>
              <a:rPr lang="en-US" spc="-1" dirty="0">
                <a:solidFill>
                  <a:srgbClr val="000000"/>
                </a:solidFill>
                <a:latin typeface="Trebuchet MS"/>
              </a:rPr>
              <a:t> </a:t>
            </a:r>
            <a:r>
              <a:rPr lang="zh-CN" altLang="en-US" spc="-1" dirty="0">
                <a:solidFill>
                  <a:srgbClr val="000000"/>
                </a:solidFill>
                <a:latin typeface="Trebuchet MS"/>
              </a:rPr>
              <a:t>不管用</a:t>
            </a:r>
            <a:endParaRPr lang="en-US" spc="-1" dirty="0">
              <a:latin typeface="Arial"/>
            </a:endParaRPr>
          </a:p>
        </p:txBody>
      </p:sp>
      <p:sp>
        <p:nvSpPr>
          <p:cNvPr id="2261" name="CustomShape 3"/>
          <p:cNvSpPr/>
          <p:nvPr/>
        </p:nvSpPr>
        <p:spPr>
          <a:xfrm>
            <a:off x="4950000" y="1572750"/>
            <a:ext cx="2749680" cy="437994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585310" y="1851660"/>
            <a:ext cx="152442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p:txBody>
      </p:sp>
      <p:sp>
        <p:nvSpPr>
          <p:cNvPr id="2263" name="CustomShape 5"/>
          <p:cNvSpPr/>
          <p:nvPr/>
        </p:nvSpPr>
        <p:spPr>
          <a:xfrm>
            <a:off x="5545350" y="3902580"/>
            <a:ext cx="156438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 clEnqueueNDRangeKernel()</a:t>
            </a:r>
            <a:endParaRPr lang="en-US" sz="750" spc="-1">
              <a:latin typeface="Arial"/>
            </a:endParaRPr>
          </a:p>
        </p:txBody>
      </p:sp>
      <p:sp>
        <p:nvSpPr>
          <p:cNvPr id="2264" name="CustomShape 6"/>
          <p:cNvSpPr/>
          <p:nvPr/>
        </p:nvSpPr>
        <p:spPr>
          <a:xfrm>
            <a:off x="1948410" y="1211760"/>
            <a:ext cx="188649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lnSpc>
                <a:spcPct val="100000"/>
              </a:lnSpc>
            </a:pPr>
            <a:r>
              <a:rPr lang="en-US" sz="1050" spc="-1" dirty="0">
                <a:solidFill>
                  <a:srgbClr val="000000"/>
                </a:solidFill>
                <a:latin typeface="Trebuchet MS"/>
                <a:ea typeface="DejaVu Sans"/>
              </a:rPr>
              <a:t>1</a:t>
            </a:r>
            <a:r>
              <a:rPr lang="zh-CN" altLang="en-US" sz="1050" spc="-1" dirty="0">
                <a:solidFill>
                  <a:srgbClr val="000000"/>
                </a:solidFill>
                <a:latin typeface="Trebuchet MS"/>
                <a:ea typeface="DejaVu Sans"/>
              </a:rPr>
              <a:t>号命令队列</a:t>
            </a:r>
            <a:endParaRPr lang="en-US" altLang="zh-CN" sz="1050" spc="-1" dirty="0">
              <a:solidFill>
                <a:srgbClr val="000000"/>
              </a:solidFill>
              <a:latin typeface="Trebuchet MS"/>
              <a:ea typeface="DejaVu Sans"/>
            </a:endParaRPr>
          </a:p>
          <a:p>
            <a:pPr algn="ctr">
              <a:lnSpc>
                <a:spcPct val="100000"/>
              </a:lnSpc>
            </a:pPr>
            <a:r>
              <a:rPr lang="en-US" sz="1050" spc="-1" dirty="0">
                <a:solidFill>
                  <a:srgbClr val="000000"/>
                </a:solidFill>
                <a:latin typeface="Trebuchet MS"/>
                <a:ea typeface="DejaVu Sans"/>
              </a:rPr>
              <a:t>1</a:t>
            </a:r>
            <a:r>
              <a:rPr lang="en-US" sz="1050" spc="-1" baseline="30000" dirty="0">
                <a:solidFill>
                  <a:srgbClr val="000000"/>
                </a:solidFill>
                <a:latin typeface="Trebuchet MS"/>
                <a:ea typeface="DejaVu Sans"/>
              </a:rPr>
              <a:t>st</a:t>
            </a:r>
            <a:r>
              <a:rPr lang="en-US" sz="1050" spc="-1" dirty="0">
                <a:solidFill>
                  <a:srgbClr val="000000"/>
                </a:solidFill>
                <a:latin typeface="Trebuchet MS"/>
                <a:ea typeface="DejaVu Sans"/>
              </a:rPr>
              <a:t> Command Queue</a:t>
            </a:r>
            <a:endParaRPr lang="en-US" sz="1050" spc="-1" dirty="0">
              <a:latin typeface="Arial"/>
            </a:endParaRPr>
          </a:p>
        </p:txBody>
      </p:sp>
      <p:sp>
        <p:nvSpPr>
          <p:cNvPr id="2265" name="CustomShape 7"/>
          <p:cNvSpPr/>
          <p:nvPr/>
        </p:nvSpPr>
        <p:spPr>
          <a:xfrm>
            <a:off x="5363775" y="1191611"/>
            <a:ext cx="192213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lnSpc>
                <a:spcPct val="100000"/>
              </a:lnSpc>
            </a:pPr>
            <a:r>
              <a:rPr lang="en-US" sz="1050" spc="-1" dirty="0">
                <a:solidFill>
                  <a:srgbClr val="000000"/>
                </a:solidFill>
                <a:latin typeface="Trebuchet MS"/>
                <a:ea typeface="DejaVu Sans"/>
              </a:rPr>
              <a:t>2</a:t>
            </a:r>
            <a:r>
              <a:rPr lang="zh-CN" altLang="en-US" sz="1050" spc="-1" dirty="0">
                <a:solidFill>
                  <a:srgbClr val="000000"/>
                </a:solidFill>
                <a:latin typeface="Trebuchet MS"/>
                <a:ea typeface="DejaVu Sans"/>
              </a:rPr>
              <a:t>号命令队列</a:t>
            </a:r>
            <a:endParaRPr lang="en-US" altLang="zh-CN" sz="1050" spc="-1" dirty="0">
              <a:solidFill>
                <a:srgbClr val="000000"/>
              </a:solidFill>
              <a:latin typeface="Trebuchet MS"/>
              <a:ea typeface="DejaVu Sans"/>
            </a:endParaRPr>
          </a:p>
          <a:p>
            <a:pPr algn="ctr">
              <a:lnSpc>
                <a:spcPct val="100000"/>
              </a:lnSpc>
            </a:pPr>
            <a:r>
              <a:rPr lang="en-US" sz="1050" spc="-1" dirty="0">
                <a:solidFill>
                  <a:srgbClr val="000000"/>
                </a:solidFill>
                <a:latin typeface="Trebuchet MS"/>
                <a:ea typeface="DejaVu Sans"/>
              </a:rPr>
              <a:t>2</a:t>
            </a:r>
            <a:r>
              <a:rPr lang="en-US" sz="1050" spc="-1" baseline="30000" dirty="0">
                <a:solidFill>
                  <a:srgbClr val="000000"/>
                </a:solidFill>
                <a:latin typeface="Trebuchet MS"/>
                <a:ea typeface="DejaVu Sans"/>
              </a:rPr>
              <a:t>nd</a:t>
            </a:r>
            <a:r>
              <a:rPr lang="en-US" sz="1050" spc="-1" dirty="0">
                <a:solidFill>
                  <a:srgbClr val="000000"/>
                </a:solidFill>
                <a:latin typeface="Trebuchet MS"/>
                <a:ea typeface="DejaVu Sans"/>
              </a:rPr>
              <a:t> Command Queue</a:t>
            </a:r>
            <a:endParaRPr lang="en-US" sz="1050" spc="-1" dirty="0">
              <a:latin typeface="Arial"/>
            </a:endParaRPr>
          </a:p>
        </p:txBody>
      </p:sp>
      <p:sp>
        <p:nvSpPr>
          <p:cNvPr id="2266" name="CustomShape 8"/>
          <p:cNvSpPr/>
          <p:nvPr/>
        </p:nvSpPr>
        <p:spPr>
          <a:xfrm>
            <a:off x="1623870" y="3223260"/>
            <a:ext cx="5521500" cy="53946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2238120" y="3360420"/>
            <a:ext cx="1535490" cy="2027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900" spc="-1">
                <a:solidFill>
                  <a:srgbClr val="000000"/>
                </a:solidFill>
                <a:latin typeface="Courier New Bold"/>
                <a:ea typeface="DejaVu Sans"/>
              </a:rPr>
              <a:t>clEnqueueBarrier()</a:t>
            </a:r>
            <a:endParaRPr lang="en-US" sz="900" spc="-1">
              <a:latin typeface="Arial"/>
            </a:endParaRPr>
          </a:p>
        </p:txBody>
      </p:sp>
      <p:sp>
        <p:nvSpPr>
          <p:cNvPr id="2268" name="CustomShape 10"/>
          <p:cNvSpPr/>
          <p:nvPr/>
        </p:nvSpPr>
        <p:spPr>
          <a:xfrm>
            <a:off x="5452740" y="3360420"/>
            <a:ext cx="1386990" cy="2027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900" spc="-1">
                <a:solidFill>
                  <a:srgbClr val="000000"/>
                </a:solidFill>
                <a:latin typeface="Courier New Bold"/>
                <a:ea typeface="DejaVu Sans"/>
              </a:rPr>
              <a:t>clEnqueueBarrier()</a:t>
            </a:r>
            <a:endParaRPr lang="en-US" sz="900" spc="-1">
              <a:latin typeface="Arial"/>
            </a:endParaRPr>
          </a:p>
        </p:txBody>
      </p:sp>
      <p:sp>
        <p:nvSpPr>
          <p:cNvPr id="2269" name="Line 11"/>
          <p:cNvSpPr/>
          <p:nvPr/>
        </p:nvSpPr>
        <p:spPr>
          <a:xfrm flipV="1">
            <a:off x="4016880" y="2717280"/>
            <a:ext cx="692820" cy="147447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4009590" y="2690280"/>
            <a:ext cx="736020" cy="152739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2170350" y="1851660"/>
            <a:ext cx="152442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p:txBody>
      </p:sp>
      <p:sp>
        <p:nvSpPr>
          <p:cNvPr id="2272" name="CustomShape 14"/>
          <p:cNvSpPr/>
          <p:nvPr/>
        </p:nvSpPr>
        <p:spPr>
          <a:xfrm>
            <a:off x="2130120" y="3902580"/>
            <a:ext cx="152307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 clEnqueueNDRangeKernel()</a:t>
            </a:r>
            <a:endParaRPr lang="en-US" sz="750"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1513440" y="1594620"/>
            <a:ext cx="2749680" cy="437994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1143000" y="620730"/>
            <a:ext cx="68574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pc="-1" dirty="0">
                <a:solidFill>
                  <a:srgbClr val="000000"/>
                </a:solidFill>
                <a:latin typeface="Trebuchet MS"/>
              </a:rPr>
              <a:t>队列之间的事件</a:t>
            </a:r>
            <a:r>
              <a:rPr lang="en-US" spc="-1" dirty="0">
                <a:solidFill>
                  <a:srgbClr val="000000"/>
                </a:solidFill>
                <a:latin typeface="Trebuchet MS"/>
              </a:rPr>
              <a:t>: </a:t>
            </a:r>
            <a:r>
              <a:rPr lang="zh-CN" altLang="en-US" spc="-1" dirty="0">
                <a:solidFill>
                  <a:srgbClr val="000000"/>
                </a:solidFill>
                <a:latin typeface="Trebuchet MS"/>
              </a:rPr>
              <a:t>这就能用了</a:t>
            </a:r>
            <a:endParaRPr lang="en-US" spc="-1" dirty="0">
              <a:latin typeface="Arial"/>
            </a:endParaRPr>
          </a:p>
        </p:txBody>
      </p:sp>
      <p:sp>
        <p:nvSpPr>
          <p:cNvPr id="2275" name="CustomShape 3"/>
          <p:cNvSpPr/>
          <p:nvPr/>
        </p:nvSpPr>
        <p:spPr>
          <a:xfrm>
            <a:off x="4954050" y="1513080"/>
            <a:ext cx="2749680" cy="437994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597730" y="1851660"/>
            <a:ext cx="152442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p:txBody>
      </p:sp>
      <p:sp>
        <p:nvSpPr>
          <p:cNvPr id="2277" name="CustomShape 5"/>
          <p:cNvSpPr/>
          <p:nvPr/>
        </p:nvSpPr>
        <p:spPr>
          <a:xfrm>
            <a:off x="5578560" y="3902580"/>
            <a:ext cx="158517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 clEnqueueNDRangeKernel()</a:t>
            </a:r>
            <a:endParaRPr lang="en-US" sz="750" spc="-1">
              <a:latin typeface="Arial"/>
            </a:endParaRPr>
          </a:p>
        </p:txBody>
      </p:sp>
      <p:sp>
        <p:nvSpPr>
          <p:cNvPr id="2280" name="CustomShape 8"/>
          <p:cNvSpPr/>
          <p:nvPr/>
        </p:nvSpPr>
        <p:spPr>
          <a:xfrm>
            <a:off x="1623870" y="3073680"/>
            <a:ext cx="5755860" cy="82836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2033730" y="3286980"/>
            <a:ext cx="2124630" cy="3380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900" spc="-1">
                <a:solidFill>
                  <a:srgbClr val="000000"/>
                </a:solidFill>
                <a:latin typeface="Courier New Bold"/>
                <a:ea typeface="DejaVu Sans"/>
              </a:rPr>
              <a:t>clEnqueueBarrier()</a:t>
            </a:r>
            <a:endParaRPr lang="en-US" sz="900" spc="-1">
              <a:latin typeface="Arial"/>
            </a:endParaRPr>
          </a:p>
          <a:p>
            <a:pPr>
              <a:lnSpc>
                <a:spcPct val="99000"/>
              </a:lnSpc>
            </a:pPr>
            <a:r>
              <a:rPr lang="en-US" sz="900" spc="-1">
                <a:solidFill>
                  <a:srgbClr val="000000"/>
                </a:solidFill>
                <a:latin typeface="Courier New Bold"/>
                <a:ea typeface="DejaVu Sans"/>
              </a:rPr>
              <a:t>clEnqueueWaitForEvent(event)</a:t>
            </a:r>
            <a:endParaRPr lang="en-US" sz="900" spc="-1">
              <a:latin typeface="Arial"/>
            </a:endParaRPr>
          </a:p>
        </p:txBody>
      </p:sp>
      <p:sp>
        <p:nvSpPr>
          <p:cNvPr id="2282" name="CustomShape 10"/>
          <p:cNvSpPr/>
          <p:nvPr/>
        </p:nvSpPr>
        <p:spPr>
          <a:xfrm>
            <a:off x="5455170" y="3360420"/>
            <a:ext cx="1727730" cy="2027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900" spc="-1">
                <a:solidFill>
                  <a:srgbClr val="000000"/>
                </a:solidFill>
                <a:latin typeface="Courier New Bold"/>
                <a:ea typeface="DejaVu Sans"/>
              </a:rPr>
              <a:t>clEnqueueMarker(event)</a:t>
            </a:r>
            <a:endParaRPr lang="en-US" sz="900" spc="-1">
              <a:latin typeface="Arial"/>
            </a:endParaRPr>
          </a:p>
        </p:txBody>
      </p:sp>
      <p:sp>
        <p:nvSpPr>
          <p:cNvPr id="2283" name="CustomShape 11"/>
          <p:cNvSpPr/>
          <p:nvPr/>
        </p:nvSpPr>
        <p:spPr>
          <a:xfrm>
            <a:off x="2181150" y="1851660"/>
            <a:ext cx="152442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p:txBody>
      </p:sp>
      <p:sp>
        <p:nvSpPr>
          <p:cNvPr id="2284" name="CustomShape 12"/>
          <p:cNvSpPr/>
          <p:nvPr/>
        </p:nvSpPr>
        <p:spPr>
          <a:xfrm>
            <a:off x="2141190" y="3902580"/>
            <a:ext cx="151227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 clEnqueueNDRangeKernel()</a:t>
            </a:r>
            <a:endParaRPr lang="en-US" sz="750" spc="-1">
              <a:latin typeface="Arial"/>
            </a:endParaRPr>
          </a:p>
        </p:txBody>
      </p:sp>
      <p:sp>
        <p:nvSpPr>
          <p:cNvPr id="2285" name="CustomShape 13"/>
          <p:cNvSpPr/>
          <p:nvPr/>
        </p:nvSpPr>
        <p:spPr>
          <a:xfrm flipV="1">
            <a:off x="3924000" y="3359880"/>
            <a:ext cx="2915730" cy="34236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
        <p:nvSpPr>
          <p:cNvPr id="15" name="CustomShape 6">
            <a:extLst>
              <a:ext uri="{FF2B5EF4-FFF2-40B4-BE49-F238E27FC236}">
                <a16:creationId xmlns:a16="http://schemas.microsoft.com/office/drawing/2014/main" id="{7F070CE2-761F-45B6-A22A-27386560AAED}"/>
              </a:ext>
            </a:extLst>
          </p:cNvPr>
          <p:cNvSpPr/>
          <p:nvPr/>
        </p:nvSpPr>
        <p:spPr>
          <a:xfrm>
            <a:off x="1948410" y="1211760"/>
            <a:ext cx="188649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lnSpc>
                <a:spcPct val="100000"/>
              </a:lnSpc>
            </a:pPr>
            <a:r>
              <a:rPr lang="en-US" sz="1050" spc="-1" dirty="0">
                <a:solidFill>
                  <a:srgbClr val="000000"/>
                </a:solidFill>
                <a:latin typeface="Trebuchet MS"/>
                <a:ea typeface="DejaVu Sans"/>
              </a:rPr>
              <a:t>1</a:t>
            </a:r>
            <a:r>
              <a:rPr lang="zh-CN" altLang="en-US" sz="1050" spc="-1" dirty="0">
                <a:solidFill>
                  <a:srgbClr val="000000"/>
                </a:solidFill>
                <a:latin typeface="Trebuchet MS"/>
                <a:ea typeface="DejaVu Sans"/>
              </a:rPr>
              <a:t>号命令队列</a:t>
            </a:r>
            <a:endParaRPr lang="en-US" altLang="zh-CN" sz="1050" spc="-1" dirty="0">
              <a:solidFill>
                <a:srgbClr val="000000"/>
              </a:solidFill>
              <a:latin typeface="Trebuchet MS"/>
              <a:ea typeface="DejaVu Sans"/>
            </a:endParaRPr>
          </a:p>
          <a:p>
            <a:pPr algn="ctr">
              <a:lnSpc>
                <a:spcPct val="100000"/>
              </a:lnSpc>
            </a:pPr>
            <a:r>
              <a:rPr lang="en-US" sz="1050" spc="-1" dirty="0">
                <a:solidFill>
                  <a:srgbClr val="000000"/>
                </a:solidFill>
                <a:latin typeface="Trebuchet MS"/>
                <a:ea typeface="DejaVu Sans"/>
              </a:rPr>
              <a:t>1</a:t>
            </a:r>
            <a:r>
              <a:rPr lang="en-US" sz="1050" spc="-1" baseline="30000" dirty="0">
                <a:solidFill>
                  <a:srgbClr val="000000"/>
                </a:solidFill>
                <a:latin typeface="Trebuchet MS"/>
                <a:ea typeface="DejaVu Sans"/>
              </a:rPr>
              <a:t>st</a:t>
            </a:r>
            <a:r>
              <a:rPr lang="en-US" sz="1050" spc="-1" dirty="0">
                <a:solidFill>
                  <a:srgbClr val="000000"/>
                </a:solidFill>
                <a:latin typeface="Trebuchet MS"/>
                <a:ea typeface="DejaVu Sans"/>
              </a:rPr>
              <a:t> Command Queue</a:t>
            </a:r>
            <a:endParaRPr lang="en-US" sz="1050" spc="-1" dirty="0">
              <a:latin typeface="Arial"/>
            </a:endParaRPr>
          </a:p>
        </p:txBody>
      </p:sp>
      <p:sp>
        <p:nvSpPr>
          <p:cNvPr id="16" name="CustomShape 7">
            <a:extLst>
              <a:ext uri="{FF2B5EF4-FFF2-40B4-BE49-F238E27FC236}">
                <a16:creationId xmlns:a16="http://schemas.microsoft.com/office/drawing/2014/main" id="{F14BF1F6-30C1-47E7-8DA5-54791BC92CFA}"/>
              </a:ext>
            </a:extLst>
          </p:cNvPr>
          <p:cNvSpPr/>
          <p:nvPr/>
        </p:nvSpPr>
        <p:spPr>
          <a:xfrm>
            <a:off x="5363775" y="1191611"/>
            <a:ext cx="192213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lnSpc>
                <a:spcPct val="100000"/>
              </a:lnSpc>
            </a:pPr>
            <a:r>
              <a:rPr lang="en-US" sz="1050" spc="-1" dirty="0">
                <a:solidFill>
                  <a:srgbClr val="000000"/>
                </a:solidFill>
                <a:latin typeface="Trebuchet MS"/>
                <a:ea typeface="DejaVu Sans"/>
              </a:rPr>
              <a:t>2</a:t>
            </a:r>
            <a:r>
              <a:rPr lang="zh-CN" altLang="en-US" sz="1050" spc="-1" dirty="0">
                <a:solidFill>
                  <a:srgbClr val="000000"/>
                </a:solidFill>
                <a:latin typeface="Trebuchet MS"/>
                <a:ea typeface="DejaVu Sans"/>
              </a:rPr>
              <a:t>号命令队列</a:t>
            </a:r>
            <a:endParaRPr lang="en-US" altLang="zh-CN" sz="1050" spc="-1" dirty="0">
              <a:solidFill>
                <a:srgbClr val="000000"/>
              </a:solidFill>
              <a:latin typeface="Trebuchet MS"/>
              <a:ea typeface="DejaVu Sans"/>
            </a:endParaRPr>
          </a:p>
          <a:p>
            <a:pPr algn="ctr">
              <a:lnSpc>
                <a:spcPct val="100000"/>
              </a:lnSpc>
            </a:pPr>
            <a:r>
              <a:rPr lang="en-US" sz="1050" spc="-1" dirty="0">
                <a:solidFill>
                  <a:srgbClr val="000000"/>
                </a:solidFill>
                <a:latin typeface="Trebuchet MS"/>
                <a:ea typeface="DejaVu Sans"/>
              </a:rPr>
              <a:t>2</a:t>
            </a:r>
            <a:r>
              <a:rPr lang="en-US" sz="1050" spc="-1" baseline="30000" dirty="0">
                <a:solidFill>
                  <a:srgbClr val="000000"/>
                </a:solidFill>
                <a:latin typeface="Trebuchet MS"/>
                <a:ea typeface="DejaVu Sans"/>
              </a:rPr>
              <a:t>nd</a:t>
            </a:r>
            <a:r>
              <a:rPr lang="en-US" sz="1050" spc="-1" dirty="0">
                <a:solidFill>
                  <a:srgbClr val="000000"/>
                </a:solidFill>
                <a:latin typeface="Trebuchet MS"/>
                <a:ea typeface="DejaVu Sans"/>
              </a:rPr>
              <a:t> Command Queue</a:t>
            </a:r>
            <a:endParaRPr lang="en-US" sz="1050" spc="-1" dirty="0">
              <a:latin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980834" y="857250"/>
            <a:ext cx="7182333"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2400" spc="-1" dirty="0">
                <a:solidFill>
                  <a:srgbClr val="000000"/>
                </a:solidFill>
                <a:latin typeface="Trebuchet MS"/>
              </a:rPr>
              <a:t>宿主端生成的事件影响命令执行：用户事件</a:t>
            </a:r>
            <a:endParaRPr lang="en-US" altLang="zh-CN" sz="2400" spc="-1" dirty="0">
              <a:solidFill>
                <a:srgbClr val="000000"/>
              </a:solidFill>
              <a:latin typeface="Trebuchet MS"/>
            </a:endParaRPr>
          </a:p>
          <a:p>
            <a:pPr algn="ctr">
              <a:lnSpc>
                <a:spcPct val="100000"/>
              </a:lnSpc>
            </a:pPr>
            <a:r>
              <a:rPr lang="en-US" sz="1650" spc="-1" dirty="0">
                <a:solidFill>
                  <a:srgbClr val="000000"/>
                </a:solidFill>
                <a:latin typeface="Trebuchet MS"/>
              </a:rPr>
              <a:t>Host generated events influencing execution of commands: User events</a:t>
            </a:r>
            <a:endParaRPr lang="en-US" sz="1650" spc="-1" dirty="0">
              <a:latin typeface="Arial"/>
            </a:endParaRPr>
          </a:p>
        </p:txBody>
      </p:sp>
      <p:sp>
        <p:nvSpPr>
          <p:cNvPr id="2287" name="CustomShape 2"/>
          <p:cNvSpPr/>
          <p:nvPr/>
        </p:nvSpPr>
        <p:spPr>
          <a:xfrm>
            <a:off x="1223730" y="1808730"/>
            <a:ext cx="6642270" cy="4104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1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运行在宿主线程（</a:t>
            </a:r>
            <a:r>
              <a:rPr lang="en-US" altLang="zh-CN" sz="2400" spc="-1" dirty="0">
                <a:solidFill>
                  <a:srgbClr val="000000"/>
                </a:solidFill>
                <a:latin typeface="Trebuchet MS"/>
              </a:rPr>
              <a:t> host thread </a:t>
            </a:r>
            <a:r>
              <a:rPr lang="zh-CN" altLang="en-US" sz="2400" spc="-1" dirty="0">
                <a:solidFill>
                  <a:srgbClr val="000000"/>
                </a:solidFill>
                <a:latin typeface="Trebuchet MS"/>
              </a:rPr>
              <a:t>）上的</a:t>
            </a:r>
            <a:r>
              <a:rPr lang="en-US" sz="2400" spc="-1" dirty="0">
                <a:solidFill>
                  <a:srgbClr val="000000"/>
                </a:solidFill>
                <a:latin typeface="Trebuchet MS"/>
              </a:rPr>
              <a:t>“</a:t>
            </a:r>
            <a:r>
              <a:rPr lang="zh-CN" altLang="en-US" sz="2400" spc="-1" dirty="0">
                <a:solidFill>
                  <a:srgbClr val="000000"/>
                </a:solidFill>
                <a:latin typeface="Trebuchet MS"/>
              </a:rPr>
              <a:t>用户代码（</a:t>
            </a:r>
            <a:r>
              <a:rPr lang="en-US" altLang="zh-CN" sz="2400" spc="-1" dirty="0">
                <a:solidFill>
                  <a:srgbClr val="000000"/>
                </a:solidFill>
                <a:latin typeface="Trebuchet MS"/>
              </a:rPr>
              <a:t>user code</a:t>
            </a:r>
            <a:r>
              <a:rPr lang="zh-CN" altLang="en-US" sz="2400" spc="-1" dirty="0">
                <a:solidFill>
                  <a:srgbClr val="000000"/>
                </a:solidFill>
                <a:latin typeface="Trebuchet MS"/>
              </a:rPr>
              <a:t>）</a:t>
            </a:r>
            <a:r>
              <a:rPr lang="en-US" sz="2400" spc="-1" dirty="0">
                <a:solidFill>
                  <a:srgbClr val="000000"/>
                </a:solidFill>
                <a:latin typeface="Trebuchet MS"/>
              </a:rPr>
              <a:t>” </a:t>
            </a:r>
            <a:r>
              <a:rPr lang="zh-CN" altLang="en-US" sz="2400" spc="-1" dirty="0">
                <a:solidFill>
                  <a:srgbClr val="000000"/>
                </a:solidFill>
                <a:latin typeface="Trebuchet MS"/>
              </a:rPr>
              <a:t>可以生成事件对象（</a:t>
            </a:r>
            <a:r>
              <a:rPr lang="en-US" altLang="zh-CN" sz="2400" spc="-1" dirty="0">
                <a:solidFill>
                  <a:srgbClr val="000000"/>
                </a:solidFill>
                <a:latin typeface="Trebuchet MS"/>
              </a:rPr>
              <a:t> event objects </a:t>
            </a:r>
            <a:r>
              <a:rPr lang="zh-CN" altLang="en-US" sz="2400" spc="-1" dirty="0">
                <a:solidFill>
                  <a:srgbClr val="000000"/>
                </a:solidFill>
                <a:latin typeface="Trebuchet MS"/>
              </a:rPr>
              <a:t>）</a:t>
            </a:r>
            <a:endParaRPr lang="en-US" sz="2400" spc="-1" dirty="0">
              <a:latin typeface="Arial"/>
            </a:endParaRPr>
          </a:p>
          <a:p>
            <a:pPr marL="342900">
              <a:spcBef>
                <a:spcPts val="329"/>
              </a:spcBef>
            </a:pPr>
            <a:r>
              <a:rPr lang="en-US" sz="1650" b="1" spc="-1" dirty="0" err="1">
                <a:solidFill>
                  <a:srgbClr val="9BBB59"/>
                </a:solidFill>
                <a:latin typeface="Courier New Bold"/>
              </a:rPr>
              <a:t>cl_event</a:t>
            </a:r>
            <a:r>
              <a:rPr lang="en-US" sz="1650" b="1" spc="-1" dirty="0">
                <a:solidFill>
                  <a:srgbClr val="000000"/>
                </a:solidFill>
                <a:latin typeface="Courier New Bold"/>
              </a:rPr>
              <a:t> </a:t>
            </a:r>
            <a:r>
              <a:rPr lang="en-US" sz="1650" b="1" spc="-1" dirty="0" err="1">
                <a:solidFill>
                  <a:srgbClr val="17375E"/>
                </a:solidFill>
                <a:latin typeface="Courier New Bold"/>
              </a:rPr>
              <a:t>clCreateUserEvent</a:t>
            </a:r>
            <a:r>
              <a:rPr lang="en-US" sz="1650" b="1" spc="-1" dirty="0">
                <a:solidFill>
                  <a:srgbClr val="000000"/>
                </a:solidFill>
                <a:latin typeface="Courier New Bold"/>
              </a:rPr>
              <a:t>(</a:t>
            </a:r>
            <a:r>
              <a:rPr lang="en-US" sz="1650" b="1" spc="-1" dirty="0" err="1">
                <a:solidFill>
                  <a:srgbClr val="9BBB59"/>
                </a:solidFill>
                <a:latin typeface="Courier New Bold"/>
              </a:rPr>
              <a:t>cl_context</a:t>
            </a:r>
            <a:r>
              <a:rPr lang="en-US" sz="1650" b="1" spc="-1" dirty="0">
                <a:solidFill>
                  <a:srgbClr val="000000"/>
                </a:solidFill>
                <a:latin typeface="Courier New Bold"/>
              </a:rPr>
              <a:t> context, </a:t>
            </a:r>
            <a:r>
              <a:rPr lang="en-US" sz="1650" b="1" spc="-1" dirty="0" err="1">
                <a:solidFill>
                  <a:srgbClr val="9BBB59"/>
                </a:solidFill>
                <a:latin typeface="Courier New Bold"/>
              </a:rPr>
              <a:t>cl_int</a:t>
            </a:r>
            <a:r>
              <a:rPr lang="en-US" sz="1650" b="1" spc="-1" dirty="0">
                <a:solidFill>
                  <a:srgbClr val="000000"/>
                </a:solidFill>
                <a:latin typeface="Courier New Bold"/>
              </a:rPr>
              <a:t> *</a:t>
            </a:r>
            <a:r>
              <a:rPr lang="en-US" sz="1650" b="1" spc="-1" dirty="0" err="1">
                <a:solidFill>
                  <a:srgbClr val="000000"/>
                </a:solidFill>
                <a:latin typeface="Courier New Bold"/>
              </a:rPr>
              <a:t>errcode_ret</a:t>
            </a:r>
            <a:r>
              <a:rPr lang="en-US" sz="1650" b="1" spc="-1" dirty="0">
                <a:solidFill>
                  <a:srgbClr val="000000"/>
                </a:solidFill>
                <a:latin typeface="Courier New Bold"/>
              </a:rPr>
              <a:t>)</a:t>
            </a:r>
            <a:endParaRPr lang="en-US" sz="165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创建值 </a:t>
            </a:r>
            <a:r>
              <a:rPr lang="en-US" sz="2400" spc="-1" dirty="0">
                <a:solidFill>
                  <a:srgbClr val="000000"/>
                </a:solidFill>
                <a:latin typeface="Trebuchet MS"/>
              </a:rPr>
              <a:t>CL_SUBMITTED.</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将命令提交队列的另一个事件</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可以将事件设置为某个合法事件值（</a:t>
            </a:r>
            <a:r>
              <a:rPr lang="en-US" altLang="zh-CN" sz="2400" spc="-1" dirty="0">
                <a:solidFill>
                  <a:srgbClr val="000000"/>
                </a:solidFill>
                <a:latin typeface="Trebuchet MS"/>
              </a:rPr>
              <a:t> legal event values </a:t>
            </a:r>
            <a:r>
              <a:rPr lang="zh-CN" altLang="en-US" sz="2400" spc="-1" dirty="0">
                <a:solidFill>
                  <a:srgbClr val="000000"/>
                </a:solidFill>
                <a:latin typeface="Trebuchet MS"/>
              </a:rPr>
              <a:t>）</a:t>
            </a:r>
            <a:endParaRPr lang="en-US" sz="2400" spc="-1" dirty="0">
              <a:latin typeface="Arial"/>
            </a:endParaRPr>
          </a:p>
          <a:p>
            <a:pPr marL="342900">
              <a:spcBef>
                <a:spcPts val="329"/>
              </a:spcBef>
            </a:pPr>
            <a:r>
              <a:rPr lang="en-US" sz="1650" b="1" spc="-1" dirty="0" err="1">
                <a:solidFill>
                  <a:srgbClr val="9BBB59"/>
                </a:solidFill>
                <a:latin typeface="Courier New Bold"/>
              </a:rPr>
              <a:t>cl_int</a:t>
            </a:r>
            <a:r>
              <a:rPr lang="en-US" sz="1650" b="1" spc="-1" dirty="0">
                <a:solidFill>
                  <a:srgbClr val="000000"/>
                </a:solidFill>
                <a:latin typeface="Courier New Bold"/>
              </a:rPr>
              <a:t> </a:t>
            </a:r>
            <a:r>
              <a:rPr lang="en-US" sz="1650" b="1" spc="-1" dirty="0" err="1">
                <a:solidFill>
                  <a:srgbClr val="17375E"/>
                </a:solidFill>
                <a:latin typeface="Courier New Bold"/>
              </a:rPr>
              <a:t>clSetUserEventStatus</a:t>
            </a:r>
            <a:r>
              <a:rPr lang="en-US" sz="1650" b="1" spc="-1" dirty="0">
                <a:solidFill>
                  <a:srgbClr val="000000"/>
                </a:solidFill>
                <a:latin typeface="Courier New Bold"/>
              </a:rPr>
              <a:t>(</a:t>
            </a:r>
            <a:r>
              <a:rPr lang="en-US" sz="1650" b="1" spc="-1" dirty="0" err="1">
                <a:solidFill>
                  <a:srgbClr val="9BBB59"/>
                </a:solidFill>
                <a:latin typeface="Courier New Bold"/>
              </a:rPr>
              <a:t>cl_event</a:t>
            </a:r>
            <a:r>
              <a:rPr lang="en-US" sz="1650" b="1" spc="-1" dirty="0">
                <a:solidFill>
                  <a:srgbClr val="000000"/>
                </a:solidFill>
                <a:latin typeface="Courier New Bold"/>
              </a:rPr>
              <a:t> event, </a:t>
            </a:r>
            <a:r>
              <a:rPr lang="en-US" sz="1650" b="1" spc="-1" dirty="0" err="1">
                <a:solidFill>
                  <a:srgbClr val="9BBB59"/>
                </a:solidFill>
                <a:latin typeface="Courier New Bold"/>
              </a:rPr>
              <a:t>cl_int</a:t>
            </a:r>
            <a:r>
              <a:rPr lang="en-US" sz="1650" b="1" spc="-1" dirty="0">
                <a:solidFill>
                  <a:srgbClr val="000000"/>
                </a:solidFill>
                <a:latin typeface="Courier New Bold"/>
              </a:rPr>
              <a:t> </a:t>
            </a:r>
            <a:r>
              <a:rPr lang="en-US" sz="1650" b="1" spc="-1" dirty="0" err="1">
                <a:solidFill>
                  <a:srgbClr val="000000"/>
                </a:solidFill>
                <a:latin typeface="Courier New Bold"/>
              </a:rPr>
              <a:t>execution_status</a:t>
            </a:r>
            <a:r>
              <a:rPr lang="en-US" sz="1650" b="1" spc="-1" dirty="0">
                <a:solidFill>
                  <a:srgbClr val="000000"/>
                </a:solidFill>
                <a:latin typeface="Courier New Bold"/>
              </a:rPr>
              <a:t>)</a:t>
            </a:r>
            <a:endParaRPr lang="en-US" sz="165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应用案例：队列命令块，等待用户输入确定内存状态然后再继续执行</a:t>
            </a:r>
            <a:endParaRPr lang="en-US" sz="2400" spc="-1" dirty="0">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223730" y="94473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2700" spc="-1" dirty="0">
                <a:solidFill>
                  <a:srgbClr val="000000"/>
                </a:solidFill>
                <a:latin typeface="Trebuchet MS"/>
              </a:rPr>
              <a:t>命令生成事件影响宿主代码执行</a:t>
            </a:r>
            <a:endParaRPr lang="en-US" altLang="zh-CN" sz="2700" spc="-1" dirty="0">
              <a:solidFill>
                <a:srgbClr val="000000"/>
              </a:solidFill>
              <a:latin typeface="Trebuchet MS"/>
            </a:endParaRPr>
          </a:p>
          <a:p>
            <a:pPr algn="ctr">
              <a:lnSpc>
                <a:spcPct val="100000"/>
              </a:lnSpc>
            </a:pPr>
            <a:r>
              <a:rPr lang="en-US" sz="1500" spc="-1" dirty="0">
                <a:solidFill>
                  <a:srgbClr val="000000"/>
                </a:solidFill>
                <a:latin typeface="Trebuchet MS"/>
              </a:rPr>
              <a:t>Command generated events influencing execution of host code</a:t>
            </a:r>
            <a:endParaRPr lang="en-US" sz="1500" spc="-1" dirty="0">
              <a:latin typeface="Arial"/>
            </a:endParaRPr>
          </a:p>
        </p:txBody>
      </p:sp>
      <p:sp>
        <p:nvSpPr>
          <p:cNvPr id="2289" name="CustomShape 2"/>
          <p:cNvSpPr/>
          <p:nvPr/>
        </p:nvSpPr>
        <p:spPr>
          <a:xfrm>
            <a:off x="1223730" y="2057400"/>
            <a:ext cx="6696270" cy="3855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宿主上运行的线程可以暂停，等待事件列表完成。可以通过下面的函数实现：</a:t>
            </a:r>
            <a:endParaRPr lang="en-US" sz="2400" spc="-1" dirty="0">
              <a:latin typeface="Arial"/>
            </a:endParaRPr>
          </a:p>
          <a:p>
            <a:pPr marL="342900">
              <a:spcBef>
                <a:spcPts val="421"/>
              </a:spcBef>
            </a:pPr>
            <a:r>
              <a:rPr lang="en-US" sz="2100" b="1" spc="-1" dirty="0" err="1">
                <a:solidFill>
                  <a:srgbClr val="8064A2"/>
                </a:solidFill>
                <a:latin typeface="Courier New Bold"/>
              </a:rPr>
              <a:t>cl_int</a:t>
            </a:r>
            <a:r>
              <a:rPr lang="en-US" sz="2100" b="1" spc="-1" dirty="0">
                <a:solidFill>
                  <a:srgbClr val="8064A2"/>
                </a:solidFill>
                <a:latin typeface="Courier New Bold"/>
              </a:rPr>
              <a:t> </a:t>
            </a:r>
            <a:r>
              <a:rPr lang="en-US" sz="2100" b="1" spc="-1" dirty="0" err="1">
                <a:solidFill>
                  <a:srgbClr val="17375E"/>
                </a:solidFill>
                <a:latin typeface="Courier New Bold"/>
              </a:rPr>
              <a:t>clWaitForEvents</a:t>
            </a:r>
            <a:r>
              <a:rPr lang="en-US" sz="2100" b="1" spc="-1" dirty="0">
                <a:solidFill>
                  <a:srgbClr val="000000"/>
                </a:solidFill>
                <a:latin typeface="Courier New Bold"/>
              </a:rPr>
              <a:t>(</a:t>
            </a:r>
            <a:endParaRPr lang="en-US" sz="2100" spc="-1" dirty="0">
              <a:latin typeface="Arial"/>
            </a:endParaRPr>
          </a:p>
          <a:p>
            <a:pPr marL="342900">
              <a:spcBef>
                <a:spcPts val="421"/>
              </a:spcBef>
            </a:pPr>
            <a:r>
              <a:rPr lang="en-US" sz="2100" b="1" spc="-1" dirty="0">
                <a:solidFill>
                  <a:srgbClr val="000000"/>
                </a:solidFill>
                <a:latin typeface="Courier New Bold"/>
              </a:rPr>
              <a:t>	</a:t>
            </a:r>
            <a:r>
              <a:rPr lang="en-US" sz="2100" b="1" spc="-1" dirty="0" err="1">
                <a:solidFill>
                  <a:srgbClr val="8064A2"/>
                </a:solidFill>
                <a:latin typeface="Courier New Bold"/>
              </a:rPr>
              <a:t>cl_uint</a:t>
            </a:r>
            <a:r>
              <a:rPr lang="en-US" sz="2100" b="1" spc="-1" dirty="0">
                <a:solidFill>
                  <a:srgbClr val="8064A2"/>
                </a:solidFill>
                <a:latin typeface="Courier New Bold"/>
              </a:rPr>
              <a:t> </a:t>
            </a:r>
            <a:r>
              <a:rPr lang="en-US" sz="2100" b="1" spc="-1" dirty="0" err="1">
                <a:solidFill>
                  <a:srgbClr val="000000"/>
                </a:solidFill>
                <a:latin typeface="Courier New Bold"/>
              </a:rPr>
              <a:t>num_events</a:t>
            </a:r>
            <a:r>
              <a:rPr lang="en-US" sz="2100" b="1" spc="-1" dirty="0">
                <a:solidFill>
                  <a:srgbClr val="000000"/>
                </a:solidFill>
                <a:latin typeface="Courier New Bold"/>
              </a:rPr>
              <a:t>,</a:t>
            </a:r>
            <a:endParaRPr lang="en-US" sz="2100" spc="-1" dirty="0">
              <a:latin typeface="Arial"/>
            </a:endParaRPr>
          </a:p>
          <a:p>
            <a:pPr marL="342900">
              <a:spcBef>
                <a:spcPts val="421"/>
              </a:spcBef>
            </a:pPr>
            <a:r>
              <a:rPr lang="en-US" sz="2100" b="1" spc="-1" dirty="0">
                <a:solidFill>
                  <a:srgbClr val="000000"/>
                </a:solidFill>
                <a:latin typeface="Courier New Bold"/>
              </a:rPr>
              <a:t>	</a:t>
            </a:r>
            <a:r>
              <a:rPr lang="en-US" sz="2100" b="1" spc="-1" dirty="0">
                <a:solidFill>
                  <a:srgbClr val="C0504D"/>
                </a:solidFill>
                <a:latin typeface="Courier New Bold"/>
              </a:rPr>
              <a:t>const</a:t>
            </a:r>
            <a:r>
              <a:rPr lang="en-US" sz="2100" b="1" spc="-1" dirty="0">
                <a:solidFill>
                  <a:srgbClr val="000000"/>
                </a:solidFill>
                <a:latin typeface="Courier New Bold"/>
              </a:rPr>
              <a:t> </a:t>
            </a:r>
            <a:r>
              <a:rPr lang="en-US" sz="2100" b="1" spc="-1" dirty="0" err="1">
                <a:solidFill>
                  <a:srgbClr val="8064A2"/>
                </a:solidFill>
                <a:latin typeface="Courier New Bold"/>
              </a:rPr>
              <a:t>cl_event</a:t>
            </a:r>
            <a:r>
              <a:rPr lang="en-US" sz="2100" b="1" spc="-1" dirty="0">
                <a:solidFill>
                  <a:srgbClr val="8064A2"/>
                </a:solidFill>
                <a:latin typeface="Courier New Bold"/>
              </a:rPr>
              <a:t> </a:t>
            </a:r>
            <a:r>
              <a:rPr lang="en-US" sz="2100" b="1" spc="-1" dirty="0">
                <a:solidFill>
                  <a:srgbClr val="000000"/>
                </a:solidFill>
                <a:latin typeface="Courier New Bold"/>
              </a:rPr>
              <a:t>*</a:t>
            </a:r>
            <a:r>
              <a:rPr lang="en-US" sz="2100" b="1" spc="-1" dirty="0" err="1">
                <a:solidFill>
                  <a:srgbClr val="000000"/>
                </a:solidFill>
                <a:latin typeface="Courier New Bold"/>
              </a:rPr>
              <a:t>event_list</a:t>
            </a:r>
            <a:r>
              <a:rPr lang="en-US" sz="2100" b="1" spc="-1" dirty="0">
                <a:solidFill>
                  <a:srgbClr val="000000"/>
                </a:solidFill>
                <a:latin typeface="Courier New Bold"/>
              </a:rPr>
              <a:t>)</a:t>
            </a:r>
            <a:endParaRPr lang="en-US" sz="2100" spc="-1" dirty="0">
              <a:latin typeface="Arial"/>
            </a:endParaRPr>
          </a:p>
          <a:p>
            <a:pPr marL="342900">
              <a:spcBef>
                <a:spcPts val="481"/>
              </a:spcBef>
            </a:pPr>
            <a:endParaRPr lang="en-US" sz="2100" spc="-1" dirty="0">
              <a:latin typeface="Arial"/>
            </a:endParaRPr>
          </a:p>
          <a:p>
            <a:pPr marL="342900">
              <a:spcBef>
                <a:spcPts val="481"/>
              </a:spcBef>
            </a:pP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应用案例： 宿主代码等待一个事件完成，然后再从事件中提取信息</a:t>
            </a:r>
            <a:endParaRPr lang="en-US" sz="2400" spc="-1" dirty="0">
              <a:latin typeface="Arial"/>
            </a:endParaRPr>
          </a:p>
        </p:txBody>
      </p:sp>
      <p:sp>
        <p:nvSpPr>
          <p:cNvPr id="2290" name="CustomShape 3"/>
          <p:cNvSpPr/>
          <p:nvPr/>
        </p:nvSpPr>
        <p:spPr>
          <a:xfrm>
            <a:off x="5431735" y="3185460"/>
            <a:ext cx="2753730" cy="5243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500" spc="-1" dirty="0">
                <a:solidFill>
                  <a:srgbClr val="4F81BD"/>
                </a:solidFill>
                <a:latin typeface="Trebuchet MS"/>
                <a:ea typeface="DejaVu Sans"/>
              </a:rPr>
              <a:t>要等待的事件个数</a:t>
            </a:r>
            <a:endParaRPr lang="en-US" altLang="zh-CN" sz="1500" spc="-1" dirty="0">
              <a:solidFill>
                <a:srgbClr val="4F81BD"/>
              </a:solidFill>
              <a:latin typeface="Trebuchet MS"/>
              <a:ea typeface="DejaVu Sans"/>
            </a:endParaRPr>
          </a:p>
          <a:p>
            <a:pPr>
              <a:lnSpc>
                <a:spcPct val="100000"/>
              </a:lnSpc>
            </a:pPr>
            <a:r>
              <a:rPr lang="en-US" sz="1500" spc="-1" dirty="0">
                <a:solidFill>
                  <a:srgbClr val="4F81BD"/>
                </a:solidFill>
                <a:latin typeface="Trebuchet MS"/>
                <a:ea typeface="DejaVu Sans"/>
              </a:rPr>
              <a:t>Number of events to wait on</a:t>
            </a:r>
            <a:endParaRPr lang="en-US" sz="1500" spc="-1" dirty="0">
              <a:latin typeface="Arial"/>
            </a:endParaRPr>
          </a:p>
        </p:txBody>
      </p:sp>
      <p:sp>
        <p:nvSpPr>
          <p:cNvPr id="2291" name="CustomShape 4"/>
          <p:cNvSpPr/>
          <p:nvPr/>
        </p:nvSpPr>
        <p:spPr>
          <a:xfrm flipH="1" flipV="1">
            <a:off x="4996371" y="3429001"/>
            <a:ext cx="435364" cy="50426"/>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5954973" y="3965760"/>
            <a:ext cx="4275141" cy="7530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500" spc="-1" dirty="0">
                <a:solidFill>
                  <a:srgbClr val="4F81BD"/>
                </a:solidFill>
                <a:latin typeface="Trebuchet MS"/>
                <a:ea typeface="DejaVu Sans"/>
              </a:rPr>
              <a:t>指向事件列表的一个指针数组</a:t>
            </a:r>
            <a:endParaRPr lang="en-US" altLang="zh-CN" sz="1500" spc="-1" dirty="0">
              <a:solidFill>
                <a:srgbClr val="4F81BD"/>
              </a:solidFill>
              <a:latin typeface="Trebuchet MS"/>
              <a:ea typeface="DejaVu Sans"/>
            </a:endParaRPr>
          </a:p>
          <a:p>
            <a:pPr>
              <a:lnSpc>
                <a:spcPct val="100000"/>
              </a:lnSpc>
            </a:pPr>
            <a:r>
              <a:rPr lang="en-US" sz="1500" spc="-1" dirty="0">
                <a:solidFill>
                  <a:srgbClr val="4F81BD"/>
                </a:solidFill>
                <a:latin typeface="Trebuchet MS"/>
                <a:ea typeface="DejaVu Sans"/>
              </a:rPr>
              <a:t>An array of pointers to event object</a:t>
            </a:r>
            <a:endParaRPr lang="en-US" sz="1500" spc="-1" dirty="0">
              <a:latin typeface="Arial"/>
            </a:endParaRPr>
          </a:p>
        </p:txBody>
      </p:sp>
      <p:sp>
        <p:nvSpPr>
          <p:cNvPr id="2293" name="CustomShape 6"/>
          <p:cNvSpPr/>
          <p:nvPr/>
        </p:nvSpPr>
        <p:spPr>
          <a:xfrm flipH="1" flipV="1">
            <a:off x="5323826" y="4048661"/>
            <a:ext cx="594270" cy="15201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txBody>
          <a:bodyPr/>
          <a:lstStyle/>
          <a:p>
            <a:endParaRPr lang="zh-CN" altLang="en-US" sz="13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分析事件</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Profiling with Events</a:t>
            </a:r>
            <a:endParaRPr lang="en-US" spc="-1" dirty="0">
              <a:latin typeface="Arial"/>
            </a:endParaRPr>
          </a:p>
        </p:txBody>
      </p:sp>
      <p:sp>
        <p:nvSpPr>
          <p:cNvPr id="2295" name="CustomShape 2"/>
          <p:cNvSpPr/>
          <p:nvPr/>
        </p:nvSpPr>
        <p:spPr>
          <a:xfrm>
            <a:off x="1277730" y="2057400"/>
            <a:ext cx="6588270" cy="3801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是面向性能的编程语言（</a:t>
            </a:r>
            <a:r>
              <a:rPr lang="en-US" altLang="zh-CN" sz="2400" spc="-1" dirty="0">
                <a:solidFill>
                  <a:srgbClr val="000000"/>
                </a:solidFill>
                <a:latin typeface="Trebuchet MS"/>
              </a:rPr>
              <a:t> performance oriented  language</a:t>
            </a:r>
            <a:r>
              <a:rPr lang="zh-CN" altLang="en-US" sz="2400" spc="-1" dirty="0">
                <a:solidFill>
                  <a:srgbClr val="000000"/>
                </a:solidFill>
                <a:latin typeface="Trebuchet MS"/>
              </a:rPr>
              <a:t>）</a:t>
            </a:r>
            <a:r>
              <a:rPr lang="en-US" sz="2400" spc="-1" dirty="0">
                <a:solidFill>
                  <a:srgbClr val="000000"/>
                </a:solidFill>
                <a:latin typeface="Trebuchet MS"/>
              </a:rPr>
              <a:t>  …  </a:t>
            </a:r>
            <a:r>
              <a:rPr lang="zh-CN" altLang="en-US" sz="2400" spc="-1" dirty="0">
                <a:solidFill>
                  <a:srgbClr val="000000"/>
                </a:solidFill>
                <a:latin typeface="Trebuchet MS"/>
              </a:rPr>
              <a:t>因此在 </a:t>
            </a:r>
            <a:r>
              <a:rPr lang="en-US" altLang="zh-CN" sz="2400" spc="-1" dirty="0">
                <a:solidFill>
                  <a:srgbClr val="000000"/>
                </a:solidFill>
                <a:latin typeface="Trebuchet MS"/>
              </a:rPr>
              <a:t>OpenCL </a:t>
            </a:r>
            <a:r>
              <a:rPr lang="zh-CN" altLang="en-US" sz="2400" spc="-1" dirty="0">
                <a:solidFill>
                  <a:srgbClr val="000000"/>
                </a:solidFill>
                <a:latin typeface="Trebuchet MS"/>
              </a:rPr>
              <a:t>开发中 性能分析是关键步骤</a:t>
            </a:r>
            <a:endParaRPr lang="en-US" sz="2400" spc="-1" dirty="0">
              <a:latin typeface="Arial"/>
            </a:endParaRPr>
          </a:p>
          <a:p>
            <a:pPr marL="257310" indent="-256770">
              <a:spcBef>
                <a:spcPts val="481"/>
              </a:spcBef>
              <a:buClr>
                <a:srgbClr val="000000"/>
              </a:buClr>
              <a:buFont typeface="Arial"/>
              <a:buChar char="•"/>
            </a:pPr>
            <a:r>
              <a:rPr lang="en-US" altLang="zh-CN" sz="2400" spc="-1" dirty="0">
                <a:solidFill>
                  <a:srgbClr val="000000"/>
                </a:solidFill>
                <a:latin typeface="Trebuchet MS"/>
              </a:rPr>
              <a:t>OpenCL </a:t>
            </a:r>
            <a:r>
              <a:rPr lang="zh-CN" altLang="en-US" sz="2400" spc="-1" dirty="0">
                <a:solidFill>
                  <a:srgbClr val="000000"/>
                </a:solidFill>
                <a:latin typeface="Trebuchet MS"/>
              </a:rPr>
              <a:t>规范（</a:t>
            </a:r>
            <a:r>
              <a:rPr lang="en-US" altLang="zh-CN" sz="2400" spc="-1" dirty="0">
                <a:solidFill>
                  <a:srgbClr val="000000"/>
                </a:solidFill>
                <a:latin typeface="Trebuchet MS"/>
              </a:rPr>
              <a:t>specification</a:t>
            </a:r>
            <a:r>
              <a:rPr lang="zh-CN" altLang="en-US" sz="2400" spc="-1" dirty="0">
                <a:solidFill>
                  <a:srgbClr val="000000"/>
                </a:solidFill>
                <a:latin typeface="Trebuchet MS"/>
              </a:rPr>
              <a:t>）定义了一种收集分析信息的简便方法</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可以用于命令队列（</a:t>
            </a:r>
            <a:r>
              <a:rPr lang="en-US" altLang="zh-CN" sz="2400" spc="-1" dirty="0">
                <a:solidFill>
                  <a:srgbClr val="000000"/>
                </a:solidFill>
                <a:latin typeface="Trebuchet MS"/>
              </a:rPr>
              <a:t>command queue</a:t>
            </a:r>
            <a:r>
              <a:rPr lang="zh-CN" altLang="en-US" sz="2400" spc="-1" dirty="0">
                <a:solidFill>
                  <a:srgbClr val="000000"/>
                </a:solidFill>
                <a:latin typeface="Trebuchet MS"/>
              </a:rPr>
              <a:t>）中大多数命令</a:t>
            </a:r>
            <a:r>
              <a:rPr lang="en-US" sz="2400" spc="-1" dirty="0">
                <a:solidFill>
                  <a:srgbClr val="000000"/>
                </a:solidFill>
                <a:latin typeface="Trebuchet MS"/>
              </a:rPr>
              <a:t> … </a:t>
            </a:r>
            <a:r>
              <a:rPr lang="zh-CN" altLang="en-US" sz="2400" spc="-1" dirty="0">
                <a:solidFill>
                  <a:srgbClr val="000000"/>
                </a:solidFill>
                <a:latin typeface="Trebuchet MS"/>
              </a:rPr>
              <a:t>包括</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对内存对象进行读、写、映射（</a:t>
            </a:r>
            <a:r>
              <a:rPr lang="en-US" altLang="zh-CN" sz="2100" spc="-1" dirty="0">
                <a:solidFill>
                  <a:srgbClr val="000000"/>
                </a:solidFill>
                <a:latin typeface="Trebuchet MS"/>
              </a:rPr>
              <a:t>map</a:t>
            </a:r>
            <a:r>
              <a:rPr lang="zh-CN" altLang="en-US" sz="2100" spc="-1" dirty="0">
                <a:solidFill>
                  <a:srgbClr val="000000"/>
                </a:solidFill>
                <a:latin typeface="Trebuchet MS"/>
              </a:rPr>
              <a:t>）、复制的命令</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将核函数（</a:t>
            </a:r>
            <a:r>
              <a:rPr lang="en-US" altLang="zh-CN" sz="2100" spc="-1" dirty="0">
                <a:solidFill>
                  <a:srgbClr val="000000"/>
                </a:solidFill>
                <a:latin typeface="Trebuchet MS"/>
              </a:rPr>
              <a:t>kernel</a:t>
            </a:r>
            <a:r>
              <a:rPr lang="zh-CN" altLang="en-US" sz="2100" spc="-1" dirty="0">
                <a:solidFill>
                  <a:srgbClr val="000000"/>
                </a:solidFill>
                <a:latin typeface="Trebuchet MS"/>
              </a:rPr>
              <a:t>）、任务（</a:t>
            </a:r>
            <a:r>
              <a:rPr lang="en-US" altLang="zh-CN" sz="2100" spc="-1" dirty="0">
                <a:solidFill>
                  <a:srgbClr val="000000"/>
                </a:solidFill>
                <a:latin typeface="Trebuchet MS"/>
              </a:rPr>
              <a:t>task</a:t>
            </a:r>
            <a:r>
              <a:rPr lang="zh-CN" altLang="en-US" sz="2100" spc="-1" dirty="0">
                <a:solidFill>
                  <a:srgbClr val="000000"/>
                </a:solidFill>
                <a:latin typeface="Trebuchet MS"/>
              </a:rPr>
              <a:t>）和原生核函数（</a:t>
            </a:r>
            <a:r>
              <a:rPr lang="en-US" altLang="zh-CN" sz="2100" spc="-1" dirty="0">
                <a:solidFill>
                  <a:srgbClr val="000000"/>
                </a:solidFill>
                <a:latin typeface="Trebuchet MS"/>
              </a:rPr>
              <a:t>native kernel</a:t>
            </a:r>
            <a:r>
              <a:rPr lang="zh-CN" altLang="en-US" sz="2100" spc="-1" dirty="0">
                <a:solidFill>
                  <a:srgbClr val="000000"/>
                </a:solidFill>
                <a:latin typeface="Trebuchet MS"/>
              </a:rPr>
              <a:t>）提交队列的命令</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获取（</a:t>
            </a:r>
            <a:r>
              <a:rPr lang="en-US" altLang="zh-CN" sz="2100" spc="-1" dirty="0">
                <a:solidFill>
                  <a:srgbClr val="000000"/>
                </a:solidFill>
                <a:latin typeface="Trebuchet MS"/>
              </a:rPr>
              <a:t>acquire</a:t>
            </a:r>
            <a:r>
              <a:rPr lang="zh-CN" altLang="en-US" sz="2100" spc="-1" dirty="0">
                <a:solidFill>
                  <a:srgbClr val="000000"/>
                </a:solidFill>
                <a:latin typeface="Trebuchet MS"/>
              </a:rPr>
              <a:t>）或者释放（</a:t>
            </a:r>
            <a:r>
              <a:rPr lang="en-US" altLang="zh-CN" sz="2100" spc="-1" dirty="0">
                <a:solidFill>
                  <a:srgbClr val="000000"/>
                </a:solidFill>
                <a:latin typeface="Trebuchet MS"/>
              </a:rPr>
              <a:t>release</a:t>
            </a:r>
            <a:r>
              <a:rPr lang="zh-CN" altLang="en-US" sz="2100" spc="-1" dirty="0">
                <a:solidFill>
                  <a:srgbClr val="000000"/>
                </a:solidFill>
                <a:latin typeface="Trebuchet MS"/>
              </a:rPr>
              <a:t>）</a:t>
            </a:r>
            <a:r>
              <a:rPr lang="en-US" altLang="zh-CN" sz="2100" spc="-1" dirty="0">
                <a:solidFill>
                  <a:srgbClr val="000000"/>
                </a:solidFill>
                <a:latin typeface="Trebuchet MS"/>
              </a:rPr>
              <a:t>OpenCL </a:t>
            </a:r>
            <a:r>
              <a:rPr lang="zh-CN" altLang="en-US" sz="2100" spc="-1" dirty="0">
                <a:solidFill>
                  <a:srgbClr val="000000"/>
                </a:solidFill>
                <a:latin typeface="Trebuchet MS"/>
              </a:rPr>
              <a:t>对象</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讲一个事件转换成一个不透明对象（</a:t>
            </a:r>
            <a:r>
              <a:rPr lang="en-US" altLang="zh-CN" sz="2400" spc="-1" dirty="0">
                <a:solidFill>
                  <a:srgbClr val="000000"/>
                </a:solidFill>
                <a:latin typeface="Trebuchet MS"/>
              </a:rPr>
              <a:t>opaque object</a:t>
            </a:r>
            <a:r>
              <a:rPr lang="zh-CN" altLang="en-US" sz="2400" spc="-1" dirty="0">
                <a:solidFill>
                  <a:srgbClr val="000000"/>
                </a:solidFill>
                <a:latin typeface="Trebuchet MS"/>
              </a:rPr>
              <a:t>）来保存计时数据就可以进行分析了</a:t>
            </a:r>
            <a:endParaRPr lang="en-US" sz="2400" spc="-1" dirty="0">
              <a:latin typeface="Arial"/>
            </a:endParaRPr>
          </a:p>
          <a:p>
            <a:pPr>
              <a:spcBef>
                <a:spcPts val="481"/>
              </a:spcBef>
            </a:pPr>
            <a:endParaRPr lang="en-US" sz="2400" spc="-1" dirty="0">
              <a:latin typeface="Arial"/>
            </a:endParaRPr>
          </a:p>
          <a:p>
            <a:pPr>
              <a:spcBef>
                <a:spcPts val="481"/>
              </a:spcBef>
            </a:pPr>
            <a:endParaRPr lang="en-US" sz="2400" spc="-1" dirty="0">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1485900" y="890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使用分析接口</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Using the Profiling interface</a:t>
            </a:r>
            <a:endParaRPr lang="en-US" sz="1650" spc="-1" dirty="0">
              <a:latin typeface="Arial"/>
            </a:endParaRPr>
          </a:p>
        </p:txBody>
      </p:sp>
      <p:sp>
        <p:nvSpPr>
          <p:cNvPr id="2297" name="CustomShape 2"/>
          <p:cNvSpPr/>
          <p:nvPr/>
        </p:nvSpPr>
        <p:spPr>
          <a:xfrm>
            <a:off x="1277730" y="1733400"/>
            <a:ext cx="6588270" cy="1047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0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当一个命令队列创建的时候设置包含一个 </a:t>
            </a:r>
            <a:r>
              <a:rPr lang="en-US" altLang="zh-CN" sz="2400" spc="-1" dirty="0">
                <a:solidFill>
                  <a:srgbClr val="000000"/>
                </a:solidFill>
                <a:latin typeface="Trebuchet MS"/>
              </a:rPr>
              <a:t>CL_QUEUE_PROFILING_ENABLE  </a:t>
            </a:r>
            <a:r>
              <a:rPr lang="zh-CN" altLang="en-US" sz="2400" spc="-1" dirty="0">
                <a:solidFill>
                  <a:srgbClr val="000000"/>
                </a:solidFill>
                <a:latin typeface="Trebuchet MS"/>
              </a:rPr>
              <a:t>的标识符（</a:t>
            </a:r>
            <a:r>
              <a:rPr lang="en-US" altLang="zh-CN" sz="2400" spc="-1" dirty="0">
                <a:solidFill>
                  <a:srgbClr val="000000"/>
                </a:solidFill>
                <a:latin typeface="Trebuchet MS"/>
              </a:rPr>
              <a:t>flag</a:t>
            </a:r>
            <a:r>
              <a:rPr lang="zh-CN" altLang="en-US" sz="2400" spc="-1" dirty="0">
                <a:solidFill>
                  <a:srgbClr val="000000"/>
                </a:solidFill>
                <a:latin typeface="Trebuchet MS"/>
              </a:rPr>
              <a:t>）就启动分析了</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启用分析后可以用下面的函数提取计时信息</a:t>
            </a:r>
            <a:endParaRPr lang="en-US" sz="2400" spc="-1" dirty="0">
              <a:latin typeface="Arial"/>
            </a:endParaRPr>
          </a:p>
        </p:txBody>
      </p:sp>
      <p:sp>
        <p:nvSpPr>
          <p:cNvPr id="2298" name="CustomShape 3"/>
          <p:cNvSpPr/>
          <p:nvPr/>
        </p:nvSpPr>
        <p:spPr>
          <a:xfrm>
            <a:off x="2357730" y="3324780"/>
            <a:ext cx="4266000" cy="14396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500" b="1" spc="-1">
                <a:solidFill>
                  <a:srgbClr val="8064A2"/>
                </a:solidFill>
                <a:latin typeface="Courier New Bold"/>
                <a:ea typeface="DejaVu Sans"/>
              </a:rPr>
              <a:t>cl_int </a:t>
            </a:r>
            <a:r>
              <a:rPr lang="en-US" sz="1500" b="1" spc="-1">
                <a:solidFill>
                  <a:srgbClr val="17375E"/>
                </a:solidFill>
                <a:latin typeface="Courier New Bold"/>
                <a:ea typeface="DejaVu Sans"/>
              </a:rPr>
              <a:t>clGetEventProfilingInfo</a:t>
            </a:r>
            <a:r>
              <a:rPr lang="en-US" sz="1500" b="1" spc="-1">
                <a:solidFill>
                  <a:srgbClr val="000000"/>
                </a:solidFill>
                <a:latin typeface="Courier New Bold"/>
                <a:ea typeface="DejaVu Sans"/>
              </a:rPr>
              <a:t>(</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8064A2"/>
                </a:solidFill>
                <a:latin typeface="Courier New Bold"/>
                <a:ea typeface="DejaVu Sans"/>
              </a:rPr>
              <a:t>cl_event </a:t>
            </a:r>
            <a:r>
              <a:rPr lang="en-US" sz="1500" b="1" spc="-1">
                <a:solidFill>
                  <a:srgbClr val="000000"/>
                </a:solidFill>
                <a:latin typeface="Courier New Bold"/>
                <a:ea typeface="DejaVu Sans"/>
              </a:rPr>
              <a:t>event,</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8064A2"/>
                </a:solidFill>
                <a:latin typeface="Courier New Bold"/>
                <a:ea typeface="DejaVu Sans"/>
              </a:rPr>
              <a:t>cl_profiling_info </a:t>
            </a:r>
            <a:r>
              <a:rPr lang="en-US" sz="1500" b="1" spc="-1">
                <a:solidFill>
                  <a:srgbClr val="000000"/>
                </a:solidFill>
                <a:latin typeface="Courier New Bold"/>
                <a:ea typeface="DejaVu Sans"/>
              </a:rPr>
              <a:t>param_name,</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C0504D"/>
                </a:solidFill>
                <a:latin typeface="Courier New Bold"/>
                <a:ea typeface="DejaVu Sans"/>
              </a:rPr>
              <a:t>size_t </a:t>
            </a:r>
            <a:r>
              <a:rPr lang="en-US" sz="1500" b="1" spc="-1">
                <a:solidFill>
                  <a:srgbClr val="000000"/>
                </a:solidFill>
                <a:latin typeface="Courier New Bold"/>
                <a:ea typeface="DejaVu Sans"/>
              </a:rPr>
              <a:t>param_value_size,</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C0504D"/>
                </a:solidFill>
                <a:latin typeface="Courier New Bold"/>
                <a:ea typeface="DejaVu Sans"/>
              </a:rPr>
              <a:t>void</a:t>
            </a:r>
            <a:r>
              <a:rPr lang="en-US" sz="1500" b="1" spc="-1">
                <a:solidFill>
                  <a:srgbClr val="000000"/>
                </a:solidFill>
                <a:latin typeface="Courier New Bold"/>
                <a:ea typeface="DejaVu Sans"/>
              </a:rPr>
              <a:t> *param_value,</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C0504D"/>
                </a:solidFill>
                <a:latin typeface="Courier New Bold"/>
                <a:ea typeface="DejaVu Sans"/>
              </a:rPr>
              <a:t>size_t </a:t>
            </a:r>
            <a:r>
              <a:rPr lang="en-US" sz="1500" b="1" spc="-1">
                <a:solidFill>
                  <a:srgbClr val="000000"/>
                </a:solidFill>
                <a:latin typeface="Courier New Bold"/>
                <a:ea typeface="DejaVu Sans"/>
              </a:rPr>
              <a:t>*param_value_size_ret)</a:t>
            </a:r>
            <a:endParaRPr lang="en-US" sz="1500" spc="-1">
              <a:latin typeface="Arial"/>
            </a:endParaRPr>
          </a:p>
        </p:txBody>
      </p:sp>
      <p:sp>
        <p:nvSpPr>
          <p:cNvPr id="2299" name="CustomShape 4"/>
          <p:cNvSpPr/>
          <p:nvPr/>
        </p:nvSpPr>
        <p:spPr>
          <a:xfrm>
            <a:off x="789535" y="4024620"/>
            <a:ext cx="1783925" cy="10956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分析数据的预期和实际大小</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Expected and actual size of profiling data.</a:t>
            </a:r>
            <a:endParaRPr lang="en-US" sz="1350" spc="-1" dirty="0">
              <a:latin typeface="Arial"/>
            </a:endParaRPr>
          </a:p>
        </p:txBody>
      </p:sp>
      <p:sp>
        <p:nvSpPr>
          <p:cNvPr id="2300" name="CustomShape 5"/>
          <p:cNvSpPr/>
          <p:nvPr/>
        </p:nvSpPr>
        <p:spPr>
          <a:xfrm flipV="1">
            <a:off x="2519730" y="4184460"/>
            <a:ext cx="517050" cy="119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2519730" y="4304880"/>
            <a:ext cx="517050" cy="3456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273540" y="2943000"/>
            <a:ext cx="2422865" cy="8899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要查询的分析数据（后续讲解）</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Profiling data to query (see next slide)</a:t>
            </a:r>
            <a:endParaRPr lang="en-US" sz="1350" spc="-1" dirty="0">
              <a:latin typeface="Arial"/>
            </a:endParaRPr>
          </a:p>
        </p:txBody>
      </p:sp>
      <p:sp>
        <p:nvSpPr>
          <p:cNvPr id="2303" name="CustomShape 8"/>
          <p:cNvSpPr/>
          <p:nvPr/>
        </p:nvSpPr>
        <p:spPr>
          <a:xfrm flipH="1">
            <a:off x="5705460" y="3375000"/>
            <a:ext cx="567000" cy="517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6658560" y="4024620"/>
            <a:ext cx="2245314"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指向存储结果的内存的指针</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Pointer to memory to hold results</a:t>
            </a:r>
            <a:endParaRPr lang="en-US" sz="1350" spc="-1" dirty="0">
              <a:latin typeface="Arial"/>
            </a:endParaRPr>
          </a:p>
        </p:txBody>
      </p:sp>
      <p:sp>
        <p:nvSpPr>
          <p:cNvPr id="2305" name="CustomShape 10"/>
          <p:cNvSpPr/>
          <p:nvPr/>
        </p:nvSpPr>
        <p:spPr>
          <a:xfrm flipH="1" flipV="1">
            <a:off x="5219460" y="4400460"/>
            <a:ext cx="1438020" cy="2241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dirty="0" err="1">
                <a:solidFill>
                  <a:srgbClr val="000000"/>
                </a:solidFill>
                <a:latin typeface="Trebuchet MS"/>
              </a:rPr>
              <a:t>cl_profiling_info</a:t>
            </a:r>
            <a:r>
              <a:rPr lang="en-US" sz="3300" spc="-1" dirty="0">
                <a:solidFill>
                  <a:srgbClr val="000000"/>
                </a:solidFill>
                <a:latin typeface="Trebuchet MS"/>
              </a:rPr>
              <a:t> </a:t>
            </a:r>
            <a:r>
              <a:rPr lang="zh-CN" altLang="en-US" sz="3300" spc="-1" dirty="0">
                <a:solidFill>
                  <a:srgbClr val="000000"/>
                </a:solidFill>
                <a:latin typeface="Trebuchet MS"/>
              </a:rPr>
              <a:t>值</a:t>
            </a:r>
            <a:endParaRPr lang="en-US" sz="3300" spc="-1" dirty="0">
              <a:latin typeface="Arial"/>
            </a:endParaRPr>
          </a:p>
        </p:txBody>
      </p:sp>
      <p:sp>
        <p:nvSpPr>
          <p:cNvPr id="2307" name="CustomShape 2"/>
          <p:cNvSpPr/>
          <p:nvPr/>
        </p:nvSpPr>
        <p:spPr>
          <a:xfrm>
            <a:off x="1277730" y="2057400"/>
            <a:ext cx="6534270" cy="3747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CL_PROFILING_COMMAND_QUEUED</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纳秒为单位，宿主将命令提交到命令队列的设备时间</a:t>
            </a:r>
            <a:r>
              <a:rPr lang="en-US" sz="2100" spc="-1" dirty="0">
                <a:solidFill>
                  <a:srgbClr val="000000"/>
                </a:solidFill>
                <a:latin typeface="Trebuchet MS"/>
              </a:rPr>
              <a:t> (</a:t>
            </a:r>
            <a:r>
              <a:rPr lang="en-US" sz="2100" spc="-1" dirty="0" err="1">
                <a:solidFill>
                  <a:srgbClr val="000000"/>
                </a:solidFill>
                <a:latin typeface="Trebuchet MS"/>
              </a:rPr>
              <a:t>cl_ulong</a:t>
            </a:r>
            <a:r>
              <a:rPr 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CL_PROFILING_COMMAND_SUBMIT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纳秒为单位，命令提交到计算设备的设备时间 </a:t>
            </a:r>
            <a:r>
              <a:rPr lang="en-US" sz="2100" spc="-1" dirty="0">
                <a:solidFill>
                  <a:srgbClr val="000000"/>
                </a:solidFill>
                <a:latin typeface="Trebuchet MS"/>
              </a:rPr>
              <a:t>(</a:t>
            </a:r>
            <a:r>
              <a:rPr lang="en-US" sz="2100" spc="-1" dirty="0" err="1">
                <a:solidFill>
                  <a:srgbClr val="000000"/>
                </a:solidFill>
                <a:latin typeface="Trebuchet MS"/>
              </a:rPr>
              <a:t>cl_ulong</a:t>
            </a:r>
            <a:r>
              <a:rPr 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CL_PROFILING_COMMAND_START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纳秒为单位， 命令在设备上开始执行的设备时间</a:t>
            </a:r>
            <a:r>
              <a:rPr lang="en-US" sz="2100" spc="-1" dirty="0">
                <a:solidFill>
                  <a:srgbClr val="000000"/>
                </a:solidFill>
                <a:latin typeface="Trebuchet MS"/>
              </a:rPr>
              <a:t> (</a:t>
            </a:r>
            <a:r>
              <a:rPr lang="en-US" sz="2100" spc="-1" dirty="0" err="1">
                <a:solidFill>
                  <a:srgbClr val="000000"/>
                </a:solidFill>
                <a:latin typeface="Trebuchet MS"/>
              </a:rPr>
              <a:t>cl_ulong</a:t>
            </a:r>
            <a:r>
              <a:rPr 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CL_PROFILING_COMMAND_END</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纳秒为单位， 命令在设备上结束运行的设备时间</a:t>
            </a:r>
            <a:r>
              <a:rPr lang="en-US" sz="2100" spc="-1" dirty="0">
                <a:solidFill>
                  <a:srgbClr val="000000"/>
                </a:solidFill>
                <a:latin typeface="Trebuchet MS"/>
              </a:rPr>
              <a:t> (</a:t>
            </a:r>
            <a:r>
              <a:rPr lang="en-US" sz="2100" spc="-1" dirty="0" err="1">
                <a:solidFill>
                  <a:srgbClr val="000000"/>
                </a:solidFill>
                <a:latin typeface="Trebuchet MS"/>
              </a:rPr>
              <a:t>cl_ulong</a:t>
            </a:r>
            <a:r>
              <a:rPr lang="en-US" sz="2100" spc="-1" dirty="0">
                <a:solidFill>
                  <a:srgbClr val="000000"/>
                </a:solidFill>
                <a:latin typeface="Trebuchet MS"/>
              </a:rPr>
              <a:t>)</a:t>
            </a:r>
            <a:endParaRPr lang="en-US" sz="2100" spc="-1" dirty="0">
              <a:latin typeface="Arial"/>
            </a:endParaRPr>
          </a:p>
          <a:p>
            <a:pPr>
              <a:spcBef>
                <a:spcPts val="481"/>
              </a:spcBef>
            </a:pPr>
            <a:endParaRPr lang="en-US" sz="2100" spc="-1" dirty="0">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1485900" y="728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分析样例</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Profiling Examples</a:t>
            </a:r>
            <a:endParaRPr lang="en-US" sz="1650" spc="-1" dirty="0">
              <a:latin typeface="Arial"/>
            </a:endParaRPr>
          </a:p>
        </p:txBody>
      </p:sp>
      <p:sp>
        <p:nvSpPr>
          <p:cNvPr id="2309" name="CustomShape 2"/>
          <p:cNvSpPr/>
          <p:nvPr/>
        </p:nvSpPr>
        <p:spPr>
          <a:xfrm>
            <a:off x="1223730" y="1646730"/>
            <a:ext cx="3290760" cy="421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spcBef>
                <a:spcPts val="240"/>
              </a:spcBef>
            </a:pPr>
            <a:r>
              <a:rPr lang="en-US" sz="1200" b="1" spc="-1">
                <a:solidFill>
                  <a:srgbClr val="9BBB59"/>
                </a:solidFill>
                <a:latin typeface="Courier New Bold"/>
              </a:rPr>
              <a:t>cl_event </a:t>
            </a:r>
            <a:r>
              <a:rPr lang="en-US" sz="1200" b="1" spc="-1">
                <a:solidFill>
                  <a:srgbClr val="000000"/>
                </a:solidFill>
                <a:latin typeface="Courier New Bold"/>
              </a:rPr>
              <a:t>prof_event;</a:t>
            </a:r>
            <a:endParaRPr lang="en-US" sz="1200" spc="-1">
              <a:latin typeface="Arial"/>
            </a:endParaRPr>
          </a:p>
          <a:p>
            <a:pPr>
              <a:spcBef>
                <a:spcPts val="240"/>
              </a:spcBef>
            </a:pPr>
            <a:r>
              <a:rPr lang="en-US" sz="1200" b="1" spc="-1">
                <a:solidFill>
                  <a:srgbClr val="9BBB59"/>
                </a:solidFill>
                <a:latin typeface="Courier New Bold"/>
              </a:rPr>
              <a:t>cl_command_queue </a:t>
            </a:r>
            <a:r>
              <a:rPr lang="en-US" sz="1200" b="1" spc="-1">
                <a:solidFill>
                  <a:srgbClr val="000000"/>
                </a:solidFill>
                <a:latin typeface="Courier New Bold"/>
              </a:rPr>
              <a:t>comm; </a:t>
            </a:r>
            <a:endParaRPr lang="en-US" sz="1200" spc="-1">
              <a:latin typeface="Arial"/>
            </a:endParaRPr>
          </a:p>
          <a:p>
            <a:pPr>
              <a:spcBef>
                <a:spcPts val="240"/>
              </a:spcBef>
            </a:pPr>
            <a:endParaRPr lang="en-US" sz="1200" spc="-1">
              <a:latin typeface="Arial"/>
            </a:endParaRPr>
          </a:p>
          <a:p>
            <a:pPr>
              <a:spcBef>
                <a:spcPts val="240"/>
              </a:spcBef>
            </a:pPr>
            <a:r>
              <a:rPr lang="en-US" sz="1200" b="1" spc="-1">
                <a:solidFill>
                  <a:srgbClr val="000000"/>
                </a:solidFill>
                <a:latin typeface="Courier New Bold"/>
              </a:rPr>
              <a:t>comm = </a:t>
            </a:r>
            <a:r>
              <a:rPr lang="en-US" sz="1200" b="1" spc="-1">
                <a:solidFill>
                  <a:srgbClr val="17375E"/>
                </a:solidFill>
                <a:latin typeface="Courier New Bold"/>
              </a:rPr>
              <a:t>clCreateCommandQueue</a:t>
            </a:r>
            <a:r>
              <a:rPr lang="en-US" sz="1200" b="1" spc="-1">
                <a:solidFill>
                  <a:srgbClr val="000000"/>
                </a:solidFill>
                <a:latin typeface="Courier New Bold"/>
              </a:rPr>
              <a:t>(</a:t>
            </a:r>
            <a:endParaRPr lang="en-US" sz="1200" spc="-1">
              <a:latin typeface="Arial"/>
            </a:endParaRPr>
          </a:p>
          <a:p>
            <a:pPr>
              <a:spcBef>
                <a:spcPts val="240"/>
              </a:spcBef>
            </a:pPr>
            <a:r>
              <a:rPr lang="en-US" sz="1200" b="1" spc="-1">
                <a:solidFill>
                  <a:srgbClr val="000000"/>
                </a:solidFill>
                <a:latin typeface="Courier New Bold"/>
              </a:rPr>
              <a:t>       context, device_id, </a:t>
            </a:r>
            <a:endParaRPr lang="en-US" sz="1200" spc="-1">
              <a:latin typeface="Arial"/>
            </a:endParaRPr>
          </a:p>
          <a:p>
            <a:pPr>
              <a:spcBef>
                <a:spcPts val="240"/>
              </a:spcBef>
            </a:pPr>
            <a:r>
              <a:rPr lang="en-US" sz="1200" b="1" spc="-1">
                <a:solidFill>
                  <a:srgbClr val="000000"/>
                </a:solidFill>
                <a:latin typeface="Courier New Bold"/>
              </a:rPr>
              <a:t>      CL_QUEUE_PROFILING_ENABLE, </a:t>
            </a:r>
            <a:endParaRPr lang="en-US" sz="1200" spc="-1">
              <a:latin typeface="Arial"/>
            </a:endParaRPr>
          </a:p>
          <a:p>
            <a:pPr>
              <a:spcBef>
                <a:spcPts val="240"/>
              </a:spcBef>
            </a:pPr>
            <a:r>
              <a:rPr lang="en-US" sz="1200" b="1" spc="-1">
                <a:solidFill>
                  <a:srgbClr val="000000"/>
                </a:solidFill>
                <a:latin typeface="Courier New Bold"/>
              </a:rPr>
              <a:t>       &amp;err);</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err = </a:t>
            </a:r>
            <a:r>
              <a:rPr lang="en-US" sz="1200" b="1" spc="-1">
                <a:solidFill>
                  <a:srgbClr val="17375E"/>
                </a:solidFill>
                <a:latin typeface="Courier New Bold"/>
              </a:rPr>
              <a:t>clEnqueueNDRangeKernel</a:t>
            </a:r>
            <a:r>
              <a:rPr lang="en-US" sz="1200" b="1" spc="-1">
                <a:solidFill>
                  <a:srgbClr val="000000"/>
                </a:solidFill>
                <a:latin typeface="Courier New Bold"/>
              </a:rPr>
              <a:t>(</a:t>
            </a:r>
            <a:endParaRPr lang="en-US" sz="1200" spc="-1">
              <a:latin typeface="Arial"/>
            </a:endParaRPr>
          </a:p>
          <a:p>
            <a:pPr>
              <a:spcBef>
                <a:spcPts val="240"/>
              </a:spcBef>
            </a:pPr>
            <a:r>
              <a:rPr lang="en-US" sz="1200" b="1" spc="-1">
                <a:solidFill>
                  <a:srgbClr val="000000"/>
                </a:solidFill>
                <a:latin typeface="Courier New Bold"/>
              </a:rPr>
              <a:t>          comm, kernel, </a:t>
            </a:r>
            <a:endParaRPr lang="en-US" sz="1200" spc="-1">
              <a:latin typeface="Arial"/>
            </a:endParaRPr>
          </a:p>
          <a:p>
            <a:pPr>
              <a:spcBef>
                <a:spcPts val="240"/>
              </a:spcBef>
            </a:pPr>
            <a:r>
              <a:rPr lang="en-US" sz="1200" b="1" spc="-1">
                <a:solidFill>
                  <a:srgbClr val="000000"/>
                </a:solidFill>
                <a:latin typeface="Courier New Bold"/>
              </a:rPr>
              <a:t>          nd, NULL, global, NULL, </a:t>
            </a:r>
            <a:endParaRPr lang="en-US" sz="1200" spc="-1">
              <a:latin typeface="Arial"/>
            </a:endParaRPr>
          </a:p>
          <a:p>
            <a:pPr>
              <a:spcBef>
                <a:spcPts val="240"/>
              </a:spcBef>
            </a:pPr>
            <a:r>
              <a:rPr lang="en-US" sz="1200" b="1" spc="-1">
                <a:solidFill>
                  <a:srgbClr val="000000"/>
                </a:solidFill>
                <a:latin typeface="Courier New Bold"/>
              </a:rPr>
              <a:t>          0, NULL, prof_event);</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17375E"/>
                </a:solidFill>
                <a:latin typeface="Courier New Bold"/>
              </a:rPr>
              <a:t>clFinish</a:t>
            </a:r>
            <a:r>
              <a:rPr lang="en-US" sz="1200" b="1" spc="-1">
                <a:solidFill>
                  <a:srgbClr val="000000"/>
                </a:solidFill>
                <a:latin typeface="Courier New Bold"/>
              </a:rPr>
              <a:t>(comm);</a:t>
            </a:r>
            <a:endParaRPr lang="en-US" sz="1200" spc="-1">
              <a:latin typeface="Arial"/>
            </a:endParaRPr>
          </a:p>
          <a:p>
            <a:pPr>
              <a:spcBef>
                <a:spcPts val="240"/>
              </a:spcBef>
            </a:pPr>
            <a:r>
              <a:rPr lang="en-US" sz="1200" b="1" spc="-1">
                <a:solidFill>
                  <a:srgbClr val="000000"/>
                </a:solidFill>
                <a:latin typeface="Courier New Bold"/>
              </a:rPr>
              <a:t>err = </a:t>
            </a:r>
            <a:r>
              <a:rPr lang="en-US" sz="1200" b="1" spc="-1">
                <a:solidFill>
                  <a:srgbClr val="17375E"/>
                </a:solidFill>
                <a:latin typeface="Courier New Bold"/>
              </a:rPr>
              <a:t>clWaitForEvents</a:t>
            </a:r>
            <a:r>
              <a:rPr lang="en-US" sz="1200" b="1" spc="-1">
                <a:solidFill>
                  <a:srgbClr val="000000"/>
                </a:solidFill>
                <a:latin typeface="Courier New Bold"/>
              </a:rPr>
              <a:t>(1, &amp;prof_event );</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endParaRPr lang="en-US" sz="1200" spc="-1">
              <a:latin typeface="Arial"/>
            </a:endParaRPr>
          </a:p>
        </p:txBody>
      </p:sp>
      <p:sp>
        <p:nvSpPr>
          <p:cNvPr id="2310" name="CustomShape 3"/>
          <p:cNvSpPr/>
          <p:nvPr/>
        </p:nvSpPr>
        <p:spPr>
          <a:xfrm>
            <a:off x="4629240" y="1646730"/>
            <a:ext cx="3290760" cy="421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lnSpcReduction="10000"/>
          </a:bodyPr>
          <a:lstStyle/>
          <a:p>
            <a:pPr>
              <a:spcBef>
                <a:spcPts val="240"/>
              </a:spcBef>
            </a:pPr>
            <a:r>
              <a:rPr lang="en-US" sz="1200" b="1" spc="-1">
                <a:solidFill>
                  <a:srgbClr val="9BBB59"/>
                </a:solidFill>
                <a:latin typeface="Courier New Bold"/>
              </a:rPr>
              <a:t>cl_ulong </a:t>
            </a:r>
            <a:r>
              <a:rPr lang="en-US" sz="1200" b="1" spc="-1">
                <a:solidFill>
                  <a:srgbClr val="000000"/>
                </a:solidFill>
                <a:latin typeface="Courier New Bold"/>
              </a:rPr>
              <a:t>start_time, end_time;</a:t>
            </a:r>
            <a:endParaRPr lang="en-US" sz="1200" spc="-1">
              <a:latin typeface="Arial"/>
            </a:endParaRPr>
          </a:p>
          <a:p>
            <a:pPr>
              <a:spcBef>
                <a:spcPts val="240"/>
              </a:spcBef>
            </a:pPr>
            <a:r>
              <a:rPr lang="en-US" sz="1200" b="1" spc="-1">
                <a:solidFill>
                  <a:srgbClr val="C0504D"/>
                </a:solidFill>
                <a:latin typeface="Courier New Bold"/>
              </a:rPr>
              <a:t>size_t </a:t>
            </a:r>
            <a:r>
              <a:rPr lang="en-US" sz="1200" b="1" spc="-1">
                <a:solidFill>
                  <a:srgbClr val="000000"/>
                </a:solidFill>
                <a:latin typeface="Courier New Bold"/>
              </a:rPr>
              <a:t>return_bytes;</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err = </a:t>
            </a:r>
            <a:r>
              <a:rPr lang="en-US" sz="1200" b="1" spc="-1">
                <a:solidFill>
                  <a:srgbClr val="17375E"/>
                </a:solidFill>
                <a:latin typeface="Courier New Bold"/>
              </a:rPr>
              <a:t>clGetEventProfilingInfo</a:t>
            </a:r>
            <a:r>
              <a:rPr lang="en-US" sz="1200" b="1" spc="-1">
                <a:solidFill>
                  <a:srgbClr val="000000"/>
                </a:solidFill>
                <a:latin typeface="Courier New Bold"/>
              </a:rPr>
              <a:t>(</a:t>
            </a:r>
            <a:endParaRPr lang="en-US" sz="1200" spc="-1">
              <a:latin typeface="Arial"/>
            </a:endParaRPr>
          </a:p>
          <a:p>
            <a:pPr>
              <a:spcBef>
                <a:spcPts val="240"/>
              </a:spcBef>
            </a:pPr>
            <a:r>
              <a:rPr lang="en-US" sz="1200" b="1" spc="-1">
                <a:solidFill>
                  <a:srgbClr val="000000"/>
                </a:solidFill>
                <a:latin typeface="Courier New Bold"/>
              </a:rPr>
              <a:t>	 prof_event,</a:t>
            </a:r>
            <a:endParaRPr lang="en-US" sz="1200" spc="-1">
              <a:latin typeface="Arial"/>
            </a:endParaRPr>
          </a:p>
          <a:p>
            <a:pPr>
              <a:spcBef>
                <a:spcPts val="240"/>
              </a:spcBef>
            </a:pPr>
            <a:r>
              <a:rPr lang="en-US" sz="1200" b="1" spc="-1">
                <a:solidFill>
                  <a:srgbClr val="000000"/>
                </a:solidFill>
                <a:latin typeface="Courier New Bold"/>
              </a:rPr>
              <a:t>	  CL_PROFILING_COMMAND_QUEUED,</a:t>
            </a:r>
            <a:endParaRPr lang="en-US" sz="1200" spc="-1">
              <a:latin typeface="Arial"/>
            </a:endParaRPr>
          </a:p>
          <a:p>
            <a:pPr>
              <a:spcBef>
                <a:spcPts val="240"/>
              </a:spcBef>
            </a:pPr>
            <a:r>
              <a:rPr lang="en-US" sz="1200" b="1" spc="-1">
                <a:solidFill>
                  <a:srgbClr val="000000"/>
                </a:solidFill>
                <a:latin typeface="Courier New Bold"/>
              </a:rPr>
              <a:t>	  </a:t>
            </a:r>
            <a:r>
              <a:rPr lang="en-US" sz="1200" b="1" spc="-1">
                <a:solidFill>
                  <a:srgbClr val="17375E"/>
                </a:solidFill>
                <a:latin typeface="Courier New Bold"/>
              </a:rPr>
              <a:t>sizeof</a:t>
            </a:r>
            <a:r>
              <a:rPr lang="en-US" sz="1200" b="1" spc="-1">
                <a:solidFill>
                  <a:srgbClr val="000000"/>
                </a:solidFill>
                <a:latin typeface="Courier New Bold"/>
              </a:rPr>
              <a:t>(</a:t>
            </a:r>
            <a:r>
              <a:rPr lang="en-US" sz="1200" b="1" spc="-1">
                <a:solidFill>
                  <a:srgbClr val="9BBB59"/>
                </a:solidFill>
                <a:latin typeface="Courier New Bold"/>
              </a:rPr>
              <a:t>cl_ulong</a:t>
            </a: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	  &amp;start_time,</a:t>
            </a:r>
            <a:endParaRPr lang="en-US" sz="1200" spc="-1">
              <a:latin typeface="Arial"/>
            </a:endParaRPr>
          </a:p>
          <a:p>
            <a:pPr>
              <a:spcBef>
                <a:spcPts val="240"/>
              </a:spcBef>
            </a:pPr>
            <a:r>
              <a:rPr lang="en-US" sz="1200" b="1" spc="-1">
                <a:solidFill>
                  <a:srgbClr val="000000"/>
                </a:solidFill>
                <a:latin typeface="Courier New Bold"/>
              </a:rPr>
              <a:t>	  &amp;return_bytes);</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err = </a:t>
            </a:r>
            <a:r>
              <a:rPr lang="en-US" sz="1200" b="1" spc="-1">
                <a:solidFill>
                  <a:srgbClr val="17375E"/>
                </a:solidFill>
                <a:latin typeface="Courier New Bold"/>
              </a:rPr>
              <a:t>clGetEventProfilingInfo</a:t>
            </a:r>
            <a:r>
              <a:rPr lang="en-US" sz="1200" b="1" spc="-1">
                <a:solidFill>
                  <a:srgbClr val="000000"/>
                </a:solidFill>
                <a:latin typeface="Courier New Bold"/>
              </a:rPr>
              <a:t>(</a:t>
            </a:r>
            <a:endParaRPr lang="en-US" sz="1200" spc="-1">
              <a:latin typeface="Arial"/>
            </a:endParaRPr>
          </a:p>
          <a:p>
            <a:pPr>
              <a:spcBef>
                <a:spcPts val="240"/>
              </a:spcBef>
            </a:pPr>
            <a:r>
              <a:rPr lang="en-US" sz="1200" b="1" spc="-1">
                <a:solidFill>
                  <a:srgbClr val="000000"/>
                </a:solidFill>
                <a:latin typeface="Courier New Bold"/>
              </a:rPr>
              <a:t>	  prof_event,</a:t>
            </a:r>
            <a:endParaRPr lang="en-US" sz="1200" spc="-1">
              <a:latin typeface="Arial"/>
            </a:endParaRPr>
          </a:p>
          <a:p>
            <a:pPr>
              <a:spcBef>
                <a:spcPts val="240"/>
              </a:spcBef>
            </a:pPr>
            <a:r>
              <a:rPr lang="en-US" sz="1200" b="1" spc="-1">
                <a:solidFill>
                  <a:srgbClr val="000000"/>
                </a:solidFill>
                <a:latin typeface="Courier New Bold"/>
              </a:rPr>
              <a:t>	  CL_PROFILING_COMMAND_END,</a:t>
            </a:r>
            <a:endParaRPr lang="en-US" sz="1200" spc="-1">
              <a:latin typeface="Arial"/>
            </a:endParaRPr>
          </a:p>
          <a:p>
            <a:pPr>
              <a:spcBef>
                <a:spcPts val="240"/>
              </a:spcBef>
            </a:pPr>
            <a:r>
              <a:rPr lang="en-US" sz="1200" b="1" spc="-1">
                <a:solidFill>
                  <a:srgbClr val="000000"/>
                </a:solidFill>
                <a:latin typeface="Courier New Bold"/>
              </a:rPr>
              <a:t>	  </a:t>
            </a:r>
            <a:r>
              <a:rPr lang="en-US" sz="1200" b="1" spc="-1">
                <a:solidFill>
                  <a:srgbClr val="17375E"/>
                </a:solidFill>
                <a:latin typeface="Courier New Bold"/>
              </a:rPr>
              <a:t>sizeof</a:t>
            </a:r>
            <a:r>
              <a:rPr lang="en-US" sz="1200" b="1" spc="-1">
                <a:solidFill>
                  <a:srgbClr val="000000"/>
                </a:solidFill>
                <a:latin typeface="Courier New Bold"/>
              </a:rPr>
              <a:t>(</a:t>
            </a:r>
            <a:r>
              <a:rPr lang="en-US" sz="1200" b="1" spc="-1">
                <a:solidFill>
                  <a:srgbClr val="9BBB59"/>
                </a:solidFill>
                <a:latin typeface="Courier New Bold"/>
              </a:rPr>
              <a:t>cl_ulong</a:t>
            </a: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	  &amp;end_time,</a:t>
            </a:r>
            <a:endParaRPr lang="en-US" sz="1200" spc="-1">
              <a:latin typeface="Arial"/>
            </a:endParaRPr>
          </a:p>
          <a:p>
            <a:pPr>
              <a:spcBef>
                <a:spcPts val="240"/>
              </a:spcBef>
            </a:pPr>
            <a:r>
              <a:rPr lang="en-US" sz="1200" b="1" spc="-1">
                <a:solidFill>
                  <a:srgbClr val="000000"/>
                </a:solidFill>
                <a:latin typeface="Courier New Bold"/>
              </a:rPr>
              <a:t>	  &amp;return_bytes);</a:t>
            </a:r>
            <a:endParaRPr lang="en-US" sz="1200" spc="-1">
              <a:latin typeface="Arial"/>
            </a:endParaRPr>
          </a:p>
          <a:p>
            <a:pPr>
              <a:spcBef>
                <a:spcPts val="240"/>
              </a:spcBef>
            </a:pPr>
            <a:endParaRPr lang="en-US" sz="1200" spc="-1">
              <a:latin typeface="Arial"/>
            </a:endParaRPr>
          </a:p>
          <a:p>
            <a:pPr>
              <a:spcBef>
                <a:spcPts val="240"/>
              </a:spcBef>
            </a:pPr>
            <a:r>
              <a:rPr lang="en-US" sz="1200" b="1" spc="-1">
                <a:solidFill>
                  <a:srgbClr val="000000"/>
                </a:solidFill>
                <a:latin typeface="Courier New Bold"/>
              </a:rPr>
              <a:t>run_time =(</a:t>
            </a:r>
            <a:r>
              <a:rPr lang="en-US" sz="1200" b="1" spc="-1">
                <a:solidFill>
                  <a:srgbClr val="C0504D"/>
                </a:solidFill>
                <a:latin typeface="Courier New Bold"/>
              </a:rPr>
              <a:t>double</a:t>
            </a:r>
            <a:r>
              <a:rPr lang="en-US" sz="1200" b="1" spc="-1">
                <a:solidFill>
                  <a:srgbClr val="000000"/>
                </a:solidFill>
                <a:latin typeface="Courier New Bold"/>
              </a:rPr>
              <a:t>)(end_time - start_time);</a:t>
            </a:r>
            <a:endParaRPr lang="en-US" sz="1200" spc="-1">
              <a:latin typeface="Arial"/>
            </a:endParaRPr>
          </a:p>
          <a:p>
            <a:pPr>
              <a:spcBef>
                <a:spcPts val="240"/>
              </a:spcBef>
            </a:pPr>
            <a:endParaRPr lang="en-US" sz="1200" spc="-1">
              <a:latin typeface="Arial"/>
            </a:endParaRPr>
          </a:p>
          <a:p>
            <a:pPr>
              <a:spcBef>
                <a:spcPts val="240"/>
              </a:spcBef>
            </a:pPr>
            <a:endParaRPr lang="en-US" sz="1200" spc="-1">
              <a:latin typeface="Arial"/>
            </a:endParaRPr>
          </a:p>
        </p:txBody>
      </p:sp>
      <p:sp>
        <p:nvSpPr>
          <p:cNvPr id="2311" name="CustomShape 4"/>
          <p:cNvSpPr/>
          <p:nvPr/>
        </p:nvSpPr>
        <p:spPr>
          <a:xfrm>
            <a:off x="1547730" y="2727000"/>
            <a:ext cx="2753730" cy="3234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3005730" y="4023000"/>
            <a:ext cx="971460" cy="3234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302000" y="2105730"/>
            <a:ext cx="3455730" cy="167373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4140000" y="3815370"/>
            <a:ext cx="3888000" cy="151173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223730" y="76302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2475" spc="-1" dirty="0">
                <a:solidFill>
                  <a:srgbClr val="000000"/>
                </a:solidFill>
                <a:latin typeface="Trebuchet MS"/>
              </a:rPr>
              <a:t>核函数内的实践：异步复制</a:t>
            </a:r>
            <a:endParaRPr lang="en-US" altLang="zh-CN" sz="2475" spc="-1" dirty="0">
              <a:solidFill>
                <a:srgbClr val="000000"/>
              </a:solidFill>
              <a:latin typeface="Trebuchet MS"/>
            </a:endParaRPr>
          </a:p>
          <a:p>
            <a:pPr algn="ctr">
              <a:lnSpc>
                <a:spcPct val="100000"/>
              </a:lnSpc>
            </a:pPr>
            <a:r>
              <a:rPr lang="en-US" sz="1875" spc="-1" dirty="0">
                <a:solidFill>
                  <a:srgbClr val="000000"/>
                </a:solidFill>
                <a:latin typeface="Trebuchet MS"/>
              </a:rPr>
              <a:t>Events inside Kernels … Async. copy</a:t>
            </a:r>
            <a:endParaRPr lang="en-US" sz="1875" spc="-1" dirty="0">
              <a:latin typeface="Arial"/>
            </a:endParaRPr>
          </a:p>
        </p:txBody>
      </p:sp>
      <p:sp>
        <p:nvSpPr>
          <p:cNvPr id="2316" name="CustomShape 2"/>
          <p:cNvSpPr/>
          <p:nvPr/>
        </p:nvSpPr>
        <p:spPr>
          <a:xfrm>
            <a:off x="1223730" y="1592730"/>
            <a:ext cx="4374000" cy="3858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spcBef>
                <a:spcPts val="211"/>
              </a:spcBef>
            </a:pPr>
            <a:r>
              <a:rPr lang="en-US" sz="1050" b="1" spc="-1">
                <a:solidFill>
                  <a:srgbClr val="000000"/>
                </a:solidFill>
                <a:latin typeface="Courier New Bold"/>
              </a:rPr>
              <a:t>// A, B, C kernel args … global  buffers.  </a:t>
            </a:r>
            <a:endParaRPr lang="en-US" sz="1050" spc="-1">
              <a:latin typeface="Arial"/>
            </a:endParaRPr>
          </a:p>
          <a:p>
            <a:pPr>
              <a:spcBef>
                <a:spcPts val="211"/>
              </a:spcBef>
            </a:pPr>
            <a:r>
              <a:rPr lang="en-US" sz="1050" b="1" spc="-1">
                <a:solidFill>
                  <a:srgbClr val="000000"/>
                </a:solidFill>
                <a:latin typeface="Courier New Bold"/>
              </a:rPr>
              <a:t>// Bwrk is a local buffer</a:t>
            </a:r>
            <a:endParaRPr lang="en-US" sz="1050" spc="-1">
              <a:latin typeface="Arial"/>
            </a:endParaRPr>
          </a:p>
          <a:p>
            <a:pPr>
              <a:spcBef>
                <a:spcPts val="211"/>
              </a:spcBef>
            </a:pPr>
            <a:endParaRPr lang="en-US" sz="1050" spc="-1">
              <a:latin typeface="Arial"/>
            </a:endParaRPr>
          </a:p>
          <a:p>
            <a:pPr>
              <a:spcBef>
                <a:spcPts val="211"/>
              </a:spcBef>
            </a:pPr>
            <a:r>
              <a:rPr lang="en-US" sz="1050" b="1" spc="-1">
                <a:solidFill>
                  <a:srgbClr val="4F81BD"/>
                </a:solidFill>
                <a:latin typeface="Courier New Bold"/>
              </a:rPr>
              <a:t>for</a:t>
            </a:r>
            <a:r>
              <a:rPr lang="en-US" sz="1050" b="1" spc="-1">
                <a:solidFill>
                  <a:srgbClr val="000000"/>
                </a:solidFill>
                <a:latin typeface="Courier New Bold"/>
              </a:rPr>
              <a:t>(k=0;k&lt;Pdim;k++)</a:t>
            </a:r>
            <a:endParaRPr lang="en-US" sz="1050" spc="-1">
              <a:latin typeface="Arial"/>
            </a:endParaRPr>
          </a:p>
          <a:p>
            <a:pPr>
              <a:spcBef>
                <a:spcPts val="211"/>
              </a:spcBef>
            </a:pPr>
            <a:r>
              <a:rPr lang="en-US" sz="1050" b="1" spc="-1">
                <a:solidFill>
                  <a:srgbClr val="000000"/>
                </a:solidFill>
                <a:latin typeface="Courier New Bold"/>
              </a:rPr>
              <a:t>          Awrk[k] = A[i*Ndim+k];  </a:t>
            </a:r>
            <a:endParaRPr lang="en-US" sz="1050" spc="-1">
              <a:latin typeface="Arial"/>
            </a:endParaRPr>
          </a:p>
          <a:p>
            <a:pPr>
              <a:spcBef>
                <a:spcPts val="211"/>
              </a:spcBef>
            </a:pPr>
            <a:endParaRPr lang="en-US" sz="1050" spc="-1">
              <a:latin typeface="Arial"/>
            </a:endParaRPr>
          </a:p>
          <a:p>
            <a:pPr>
              <a:spcBef>
                <a:spcPts val="211"/>
              </a:spcBef>
            </a:pPr>
            <a:r>
              <a:rPr lang="en-US" sz="1050" b="1" spc="-1">
                <a:solidFill>
                  <a:srgbClr val="4F81BD"/>
                </a:solidFill>
                <a:latin typeface="Courier New Bold"/>
              </a:rPr>
              <a:t>for</a:t>
            </a:r>
            <a:r>
              <a:rPr lang="en-US" sz="1050" b="1" spc="-1">
                <a:solidFill>
                  <a:srgbClr val="000000"/>
                </a:solidFill>
                <a:latin typeface="Courier New Bold"/>
              </a:rPr>
              <a:t>(j=0;j&lt;Mdim;j++){</a:t>
            </a:r>
            <a:endParaRPr lang="en-US" sz="1050" spc="-1">
              <a:latin typeface="Arial"/>
            </a:endParaRPr>
          </a:p>
          <a:p>
            <a:pPr>
              <a:spcBef>
                <a:spcPts val="211"/>
              </a:spcBef>
            </a:pPr>
            <a:r>
              <a:rPr lang="en-US" sz="1050" b="1" spc="-1">
                <a:solidFill>
                  <a:srgbClr val="000000"/>
                </a:solidFill>
                <a:latin typeface="Courier New Bold"/>
              </a:rPr>
              <a:t>    event_t ev_cp  = </a:t>
            </a:r>
            <a:r>
              <a:rPr lang="en-US" sz="1050" b="1" spc="-1">
                <a:solidFill>
                  <a:srgbClr val="17375E"/>
                </a:solidFill>
                <a:latin typeface="Courier New Bold"/>
              </a:rPr>
              <a:t>async_work_group_copy</a:t>
            </a:r>
            <a:r>
              <a:rPr lang="en-US" sz="1050" b="1" spc="-1">
                <a:solidFill>
                  <a:srgbClr val="000000"/>
                </a:solidFill>
                <a:latin typeface="Courier New Bold"/>
              </a:rPr>
              <a:t>( </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9BBB59"/>
                </a:solidFill>
                <a:latin typeface="Courier New Bold"/>
              </a:rPr>
              <a:t>__local</a:t>
            </a:r>
            <a:r>
              <a:rPr lang="en-US" sz="1050" b="1" spc="-1">
                <a:solidFill>
                  <a:srgbClr val="000000"/>
                </a:solidFill>
                <a:latin typeface="Courier New Bold"/>
              </a:rPr>
              <a:t> </a:t>
            </a:r>
            <a:r>
              <a:rPr lang="en-US" sz="1050" b="1" spc="-1">
                <a:solidFill>
                  <a:srgbClr val="C0504D"/>
                </a:solidFill>
                <a:latin typeface="Courier New Bold"/>
              </a:rPr>
              <a:t>float</a:t>
            </a:r>
            <a:r>
              <a:rPr lang="en-US" sz="1050" b="1" spc="-1">
                <a:solidFill>
                  <a:srgbClr val="000000"/>
                </a:solidFill>
                <a:latin typeface="Courier New Bold"/>
              </a:rPr>
              <a:t>*) Bwrk, (</a:t>
            </a:r>
            <a:r>
              <a:rPr lang="en-US" sz="1050" b="1" spc="-1">
                <a:solidFill>
                  <a:srgbClr val="9BBB59"/>
                </a:solidFill>
                <a:latin typeface="Courier New Bold"/>
              </a:rPr>
              <a:t>__global</a:t>
            </a:r>
            <a:r>
              <a:rPr lang="en-US" sz="1050" b="1" spc="-1">
                <a:solidFill>
                  <a:srgbClr val="C0504D"/>
                </a:solidFill>
                <a:latin typeface="Courier New Bold"/>
              </a:rPr>
              <a:t> float</a:t>
            </a:r>
            <a:r>
              <a:rPr lang="en-US" sz="1050" b="1" spc="-1">
                <a:solidFill>
                  <a:srgbClr val="000000"/>
                </a:solidFill>
                <a:latin typeface="Courier New Bold"/>
              </a:rPr>
              <a:t>*) B,</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C0504D"/>
                </a:solidFill>
                <a:latin typeface="Courier New Bold"/>
              </a:rPr>
              <a:t>size_t</a:t>
            </a:r>
            <a:r>
              <a:rPr lang="en-US" sz="1050" b="1" spc="-1">
                <a:solidFill>
                  <a:srgbClr val="000000"/>
                </a:solidFill>
                <a:latin typeface="Courier New Bold"/>
              </a:rPr>
              <a:t>) Pdim, (</a:t>
            </a:r>
            <a:r>
              <a:rPr lang="en-US" sz="1050" b="1" spc="-1">
                <a:solidFill>
                  <a:srgbClr val="9BBB59"/>
                </a:solidFill>
                <a:latin typeface="Courier New Bold"/>
              </a:rPr>
              <a:t>event_t</a:t>
            </a:r>
            <a:r>
              <a:rPr lang="en-US" sz="1050" b="1" spc="-1">
                <a:solidFill>
                  <a:srgbClr val="000000"/>
                </a:solidFill>
                <a:latin typeface="Courier New Bold"/>
              </a:rPr>
              <a:t>) 0); </a:t>
            </a:r>
            <a:endParaRPr lang="en-US" sz="1050" spc="-1">
              <a:latin typeface="Arial"/>
            </a:endParaRPr>
          </a:p>
          <a:p>
            <a:pPr>
              <a:spcBef>
                <a:spcPts val="211"/>
              </a:spcBef>
            </a:pPr>
            <a:r>
              <a:rPr lang="en-US" sz="1050" b="1" spc="-1">
                <a:solidFill>
                  <a:srgbClr val="000000"/>
                </a:solidFill>
                <a:latin typeface="Courier New Bold"/>
              </a:rPr>
              <a:t> </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17375E"/>
                </a:solidFill>
                <a:latin typeface="Courier New Bold"/>
              </a:rPr>
              <a:t>wait_group_events</a:t>
            </a:r>
            <a:r>
              <a:rPr lang="en-US" sz="1050" b="1" spc="-1">
                <a:solidFill>
                  <a:srgbClr val="000000"/>
                </a:solidFill>
                <a:latin typeface="Courier New Bold"/>
              </a:rPr>
              <a:t>(1, &amp;ev_cp);</a:t>
            </a:r>
            <a:endParaRPr lang="en-US" sz="1050" spc="-1">
              <a:latin typeface="Arial"/>
            </a:endParaRPr>
          </a:p>
          <a:p>
            <a:pPr>
              <a:spcBef>
                <a:spcPts val="211"/>
              </a:spcBef>
            </a:pPr>
            <a:r>
              <a:rPr lang="en-US" sz="1050" b="1" spc="-1">
                <a:solidFill>
                  <a:srgbClr val="000000"/>
                </a:solidFill>
                <a:latin typeface="Courier New Bold"/>
              </a:rPr>
              <a:t> </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4F81BD"/>
                </a:solidFill>
                <a:latin typeface="Courier New Bold"/>
              </a:rPr>
              <a:t>for</a:t>
            </a:r>
            <a:r>
              <a:rPr lang="en-US" sz="1050" b="1" spc="-1">
                <a:solidFill>
                  <a:srgbClr val="000000"/>
                </a:solidFill>
                <a:latin typeface="Courier New Bold"/>
              </a:rPr>
              <a:t>(k=0, tmp= 0.0;k&lt;Pdim;k++) </a:t>
            </a:r>
            <a:endParaRPr lang="en-US" sz="1050" spc="-1">
              <a:latin typeface="Arial"/>
            </a:endParaRPr>
          </a:p>
          <a:p>
            <a:pPr>
              <a:spcBef>
                <a:spcPts val="211"/>
              </a:spcBef>
            </a:pPr>
            <a:r>
              <a:rPr lang="en-US" sz="1050" b="1" spc="-1">
                <a:solidFill>
                  <a:srgbClr val="000000"/>
                </a:solidFill>
                <a:latin typeface="Courier New Bold"/>
              </a:rPr>
              <a:t>           tmp  += Awrk[k] *  Bwrk[k]; </a:t>
            </a:r>
            <a:endParaRPr lang="en-US" sz="1050" spc="-1">
              <a:latin typeface="Arial"/>
            </a:endParaRPr>
          </a:p>
          <a:p>
            <a:pPr>
              <a:spcBef>
                <a:spcPts val="211"/>
              </a:spcBef>
            </a:pPr>
            <a:r>
              <a:rPr lang="en-US" sz="1050" b="1" spc="-1">
                <a:solidFill>
                  <a:srgbClr val="000000"/>
                </a:solidFill>
                <a:latin typeface="Courier New Bold"/>
              </a:rPr>
              <a:t>    C[i*Ndim+j] = tmp; </a:t>
            </a:r>
            <a:endParaRPr lang="en-US" sz="1050" spc="-1">
              <a:latin typeface="Arial"/>
            </a:endParaRPr>
          </a:p>
          <a:p>
            <a:pPr>
              <a:spcBef>
                <a:spcPts val="211"/>
              </a:spcBef>
            </a:pPr>
            <a:r>
              <a:rPr lang="en-US" sz="1050" b="1" spc="-1">
                <a:solidFill>
                  <a:srgbClr val="000000"/>
                </a:solidFill>
                <a:latin typeface="Courier New Bold"/>
              </a:rPr>
              <a:t>}</a:t>
            </a:r>
            <a:endParaRPr lang="en-US" sz="1050" spc="-1">
              <a:latin typeface="Arial"/>
            </a:endParaRPr>
          </a:p>
          <a:p>
            <a:pPr>
              <a:spcBef>
                <a:spcPts val="211"/>
              </a:spcBef>
            </a:pPr>
            <a:endParaRPr lang="en-US" sz="1050" spc="-1">
              <a:latin typeface="Arial"/>
            </a:endParaRPr>
          </a:p>
        </p:txBody>
      </p:sp>
      <p:sp>
        <p:nvSpPr>
          <p:cNvPr id="2317" name="CustomShape 3"/>
          <p:cNvSpPr/>
          <p:nvPr/>
        </p:nvSpPr>
        <p:spPr>
          <a:xfrm>
            <a:off x="4282064" y="1646730"/>
            <a:ext cx="4374000" cy="8094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300"/>
              </a:spcBef>
              <a:buClr>
                <a:srgbClr val="000000"/>
              </a:buClr>
              <a:buFont typeface="Arial"/>
              <a:buChar char="•"/>
            </a:pPr>
            <a:r>
              <a:rPr lang="zh-CN" altLang="en-US" sz="1050" spc="-1" dirty="0">
                <a:solidFill>
                  <a:srgbClr val="000000"/>
                </a:solidFill>
                <a:latin typeface="Trebuchet MS"/>
              </a:rPr>
              <a:t>计算矩阵乘法众多一行 </a:t>
            </a:r>
            <a:r>
              <a:rPr lang="en-US" sz="1050" spc="-1" dirty="0">
                <a:solidFill>
                  <a:srgbClr val="000000"/>
                </a:solidFill>
                <a:latin typeface="Trebuchet MS"/>
              </a:rPr>
              <a:t>C = A * B</a:t>
            </a:r>
            <a:endParaRPr lang="en-US" sz="1050" spc="-1" dirty="0">
              <a:latin typeface="Arial"/>
            </a:endParaRPr>
          </a:p>
          <a:p>
            <a:pPr marL="557280" lvl="1" indent="-213840">
              <a:spcBef>
                <a:spcPts val="300"/>
              </a:spcBef>
              <a:buClr>
                <a:srgbClr val="000000"/>
              </a:buClr>
              <a:buFont typeface="Arial"/>
              <a:buChar char="–"/>
            </a:pPr>
            <a:r>
              <a:rPr lang="zh-CN" altLang="en-US" sz="1050" spc="-1" dirty="0">
                <a:solidFill>
                  <a:srgbClr val="000000"/>
                </a:solidFill>
                <a:latin typeface="Trebuchet MS"/>
              </a:rPr>
              <a:t>每个工作项（</a:t>
            </a:r>
            <a:r>
              <a:rPr lang="en-US" altLang="zh-CN" sz="1050" spc="-1" dirty="0">
                <a:solidFill>
                  <a:srgbClr val="000000"/>
                </a:solidFill>
                <a:latin typeface="Trebuchet MS"/>
              </a:rPr>
              <a:t>work-item</a:t>
            </a:r>
            <a:r>
              <a:rPr lang="zh-CN" altLang="en-US" sz="1050" spc="-1" dirty="0">
                <a:solidFill>
                  <a:srgbClr val="000000"/>
                </a:solidFill>
                <a:latin typeface="Trebuchet MS"/>
              </a:rPr>
              <a:t>）</a:t>
            </a:r>
            <a:r>
              <a:rPr lang="en-US" altLang="zh-CN" sz="1050" spc="-1" dirty="0">
                <a:solidFill>
                  <a:srgbClr val="000000"/>
                </a:solidFill>
                <a:latin typeface="Trebuchet MS"/>
              </a:rPr>
              <a:t>1</a:t>
            </a:r>
            <a:r>
              <a:rPr lang="zh-CN" altLang="en-US" sz="1050" spc="-1" dirty="0">
                <a:solidFill>
                  <a:srgbClr val="000000"/>
                </a:solidFill>
                <a:latin typeface="Trebuchet MS"/>
              </a:rPr>
              <a:t>个</a:t>
            </a:r>
            <a:r>
              <a:rPr lang="en-US" altLang="zh-CN" sz="1050" spc="-1" dirty="0">
                <a:solidFill>
                  <a:srgbClr val="000000"/>
                </a:solidFill>
                <a:latin typeface="Trebuchet MS"/>
              </a:rPr>
              <a:t>A</a:t>
            </a:r>
            <a:r>
              <a:rPr lang="zh-CN" altLang="en-US" sz="1050" spc="-1" dirty="0">
                <a:solidFill>
                  <a:srgbClr val="000000"/>
                </a:solidFill>
                <a:latin typeface="Trebuchet MS"/>
              </a:rPr>
              <a:t>中一列（</a:t>
            </a:r>
            <a:r>
              <a:rPr lang="en-US" altLang="zh-CN" sz="1050" spc="-1" dirty="0">
                <a:solidFill>
                  <a:srgbClr val="000000"/>
                </a:solidFill>
                <a:latin typeface="Trebuchet MS"/>
              </a:rPr>
              <a:t>1 A </a:t>
            </a:r>
            <a:r>
              <a:rPr lang="en-US" altLang="zh-CN" sz="1050" spc="-1" dirty="0" err="1">
                <a:solidFill>
                  <a:srgbClr val="000000"/>
                </a:solidFill>
                <a:latin typeface="Trebuchet MS"/>
              </a:rPr>
              <a:t>col.per</a:t>
            </a:r>
            <a:r>
              <a:rPr lang="en-US" altLang="zh-CN" sz="1050" spc="-1" dirty="0">
                <a:solidFill>
                  <a:srgbClr val="000000"/>
                </a:solidFill>
                <a:latin typeface="Trebuchet MS"/>
              </a:rPr>
              <a:t> work-item</a:t>
            </a:r>
            <a:r>
              <a:rPr lang="zh-CN" altLang="en-US" sz="1050" spc="-1" dirty="0">
                <a:solidFill>
                  <a:srgbClr val="000000"/>
                </a:solidFill>
                <a:latin typeface="Trebuchet MS"/>
              </a:rPr>
              <a:t>）</a:t>
            </a:r>
            <a:endParaRPr lang="en-US" altLang="zh-CN" sz="1050" spc="-1" dirty="0">
              <a:solidFill>
                <a:srgbClr val="000000"/>
              </a:solidFill>
              <a:latin typeface="Trebuchet MS"/>
            </a:endParaRPr>
          </a:p>
          <a:p>
            <a:pPr marL="557280" lvl="1" indent="-213840">
              <a:spcBef>
                <a:spcPts val="300"/>
              </a:spcBef>
              <a:buClr>
                <a:srgbClr val="000000"/>
              </a:buClr>
              <a:buFont typeface="Arial"/>
              <a:buChar char="–"/>
            </a:pPr>
            <a:r>
              <a:rPr lang="zh-CN" altLang="en-US" sz="1050" spc="-1" dirty="0">
                <a:solidFill>
                  <a:srgbClr val="000000"/>
                </a:solidFill>
                <a:latin typeface="Trebuchet MS"/>
              </a:rPr>
              <a:t>工作组（</a:t>
            </a:r>
            <a:r>
              <a:rPr lang="en-US" altLang="zh-CN" sz="1050" spc="-1" dirty="0">
                <a:solidFill>
                  <a:srgbClr val="000000"/>
                </a:solidFill>
                <a:latin typeface="Trebuchet MS"/>
              </a:rPr>
              <a:t>work-group</a:t>
            </a:r>
            <a:r>
              <a:rPr lang="zh-CN" altLang="en-US" sz="1050" spc="-1" dirty="0">
                <a:solidFill>
                  <a:srgbClr val="000000"/>
                </a:solidFill>
                <a:latin typeface="Trebuchet MS"/>
              </a:rPr>
              <a:t>）的各行（</a:t>
            </a:r>
            <a:r>
              <a:rPr lang="en-US" altLang="zh-CN" sz="1050" spc="-1" dirty="0">
                <a:solidFill>
                  <a:srgbClr val="000000"/>
                </a:solidFill>
                <a:latin typeface="Trebuchet MS"/>
              </a:rPr>
              <a:t>Work group shares rows of B</a:t>
            </a:r>
            <a:r>
              <a:rPr lang="zh-CN" altLang="en-US" sz="1050" spc="-1" dirty="0">
                <a:solidFill>
                  <a:srgbClr val="000000"/>
                </a:solidFill>
                <a:latin typeface="Trebuchet MS"/>
              </a:rPr>
              <a:t>）</a:t>
            </a:r>
            <a:endParaRPr lang="en-US" altLang="zh-CN" sz="1050" spc="-1" dirty="0">
              <a:solidFill>
                <a:srgbClr val="000000"/>
              </a:solidFill>
              <a:latin typeface="Trebuchet MS"/>
            </a:endParaRPr>
          </a:p>
          <a:p>
            <a:pPr marL="343440" lvl="1">
              <a:spcBef>
                <a:spcPts val="300"/>
              </a:spcBef>
              <a:buClr>
                <a:srgbClr val="000000"/>
              </a:buClr>
            </a:pPr>
            <a:r>
              <a:rPr lang="zh-CN" altLang="en-US" sz="1050" spc="-1" dirty="0">
                <a:latin typeface="Arial"/>
              </a:rPr>
              <a:t>译者注：好像</a:t>
            </a:r>
            <a:r>
              <a:rPr lang="en-US" altLang="zh-CN" sz="1050" spc="-1" dirty="0">
                <a:latin typeface="Arial"/>
              </a:rPr>
              <a:t>A</a:t>
            </a:r>
            <a:r>
              <a:rPr lang="zh-CN" altLang="en-US" sz="1050" spc="-1" dirty="0">
                <a:latin typeface="Arial"/>
              </a:rPr>
              <a:t>应该是行，</a:t>
            </a:r>
            <a:r>
              <a:rPr lang="en-US" altLang="zh-CN" sz="1050" spc="-1" dirty="0">
                <a:latin typeface="Arial"/>
              </a:rPr>
              <a:t>B</a:t>
            </a:r>
            <a:r>
              <a:rPr lang="zh-CN" altLang="en-US" sz="1050" spc="-1" dirty="0">
                <a:latin typeface="Arial"/>
              </a:rPr>
              <a:t>应该是列，这里原文有错？</a:t>
            </a:r>
            <a:endParaRPr lang="en-US" sz="1050" spc="-1" dirty="0">
              <a:latin typeface="Arial"/>
            </a:endParaRPr>
          </a:p>
        </p:txBody>
      </p:sp>
      <p:sp>
        <p:nvSpPr>
          <p:cNvPr id="2318" name="CustomShape 4"/>
          <p:cNvSpPr/>
          <p:nvPr/>
        </p:nvSpPr>
        <p:spPr>
          <a:xfrm>
            <a:off x="5663737" y="2898990"/>
            <a:ext cx="3480263" cy="8904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对</a:t>
            </a:r>
            <a:r>
              <a:rPr lang="en-US" altLang="zh-CN" sz="1350" spc="-1" dirty="0">
                <a:solidFill>
                  <a:srgbClr val="4F81BD"/>
                </a:solidFill>
                <a:latin typeface="Trebuchet MS"/>
                <a:ea typeface="DejaVu Sans"/>
              </a:rPr>
              <a:t>B</a:t>
            </a:r>
            <a:r>
              <a:rPr lang="zh-CN" altLang="en-US" sz="1350" spc="-1" dirty="0">
                <a:solidFill>
                  <a:srgbClr val="4F81BD"/>
                </a:solidFill>
                <a:latin typeface="Trebuchet MS"/>
                <a:ea typeface="DejaVu Sans"/>
              </a:rPr>
              <a:t>中行开始异步复制返回一个事件来追踪</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Start an async. copy for row of B returning an event to track progress.</a:t>
            </a:r>
            <a:endParaRPr lang="en-US" sz="1350" spc="-1" dirty="0">
              <a:latin typeface="Arial"/>
            </a:endParaRPr>
          </a:p>
        </p:txBody>
      </p:sp>
      <p:sp>
        <p:nvSpPr>
          <p:cNvPr id="2319" name="CustomShape 5"/>
          <p:cNvSpPr/>
          <p:nvPr/>
        </p:nvSpPr>
        <p:spPr>
          <a:xfrm flipH="1" flipV="1">
            <a:off x="4949460" y="3050460"/>
            <a:ext cx="755460" cy="1074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587740" y="3969000"/>
            <a:ext cx="2595756"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等待异步复制完成然后再继续</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Wait for async. copy to complete before proceeding.</a:t>
            </a:r>
            <a:endParaRPr lang="en-US" sz="1350" spc="-1" dirty="0">
              <a:latin typeface="Arial"/>
            </a:endParaRPr>
          </a:p>
        </p:txBody>
      </p:sp>
      <p:sp>
        <p:nvSpPr>
          <p:cNvPr id="2321" name="CustomShape 7"/>
          <p:cNvSpPr/>
          <p:nvPr/>
        </p:nvSpPr>
        <p:spPr>
          <a:xfrm flipH="1" flipV="1">
            <a:off x="3960720" y="4006530"/>
            <a:ext cx="1625940" cy="30753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870000" y="4833270"/>
            <a:ext cx="4532491" cy="10956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使用</a:t>
            </a:r>
            <a:r>
              <a:rPr lang="zh-CN" altLang="en-US" sz="1350" spc="-1" dirty="0">
                <a:solidFill>
                  <a:srgbClr val="C0504D"/>
                </a:solidFill>
                <a:latin typeface="Trebuchet MS"/>
              </a:rPr>
              <a:t>私有内存</a:t>
            </a:r>
            <a:r>
              <a:rPr lang="zh-CN" altLang="en-US" sz="1350" spc="-1" dirty="0">
                <a:solidFill>
                  <a:srgbClr val="4F81BD"/>
                </a:solidFill>
                <a:latin typeface="Trebuchet MS"/>
                <a:ea typeface="DejaVu Sans"/>
              </a:rPr>
              <a:t>中的</a:t>
            </a:r>
            <a:r>
              <a:rPr lang="en-US" altLang="zh-CN" sz="1350" spc="-1" dirty="0">
                <a:solidFill>
                  <a:srgbClr val="C0504D"/>
                </a:solidFill>
                <a:latin typeface="Trebuchet MS"/>
                <a:ea typeface="DejaVu Sans"/>
              </a:rPr>
              <a:t>A</a:t>
            </a:r>
            <a:r>
              <a:rPr lang="zh-CN" altLang="en-US" sz="1350" spc="-1" dirty="0">
                <a:solidFill>
                  <a:srgbClr val="4F81BD"/>
                </a:solidFill>
                <a:latin typeface="Trebuchet MS"/>
                <a:ea typeface="DejaVu Sans"/>
              </a:rPr>
              <a:t>和</a:t>
            </a:r>
            <a:r>
              <a:rPr lang="zh-CN" altLang="en-US" sz="1350" spc="-1" dirty="0">
                <a:solidFill>
                  <a:srgbClr val="C0504D"/>
                </a:solidFill>
                <a:latin typeface="Trebuchet MS"/>
              </a:rPr>
              <a:t>局部内存</a:t>
            </a:r>
            <a:r>
              <a:rPr lang="zh-CN" altLang="en-US" sz="1350" spc="-1" dirty="0">
                <a:solidFill>
                  <a:srgbClr val="4F81BD"/>
                </a:solidFill>
                <a:latin typeface="Trebuchet MS"/>
                <a:ea typeface="DejaVu Sans"/>
              </a:rPr>
              <a:t>中的</a:t>
            </a:r>
            <a:r>
              <a:rPr lang="en-US" altLang="zh-CN" sz="1350" spc="-1" dirty="0">
                <a:solidFill>
                  <a:srgbClr val="C0504D"/>
                </a:solidFill>
                <a:latin typeface="Trebuchet MS"/>
              </a:rPr>
              <a:t>B</a:t>
            </a:r>
            <a:r>
              <a:rPr lang="zh-CN" altLang="en-US" sz="1350" spc="-1" dirty="0">
                <a:solidFill>
                  <a:srgbClr val="4F81BD"/>
                </a:solidFill>
                <a:latin typeface="Trebuchet MS"/>
                <a:ea typeface="DejaVu Sans"/>
              </a:rPr>
              <a:t>来计算</a:t>
            </a:r>
            <a:r>
              <a:rPr lang="en-US" altLang="zh-CN" sz="1350" spc="-1" dirty="0">
                <a:solidFill>
                  <a:srgbClr val="4F81BD"/>
                </a:solidFill>
                <a:latin typeface="Trebuchet MS"/>
                <a:ea typeface="DejaVu Sans"/>
              </a:rPr>
              <a:t>C</a:t>
            </a:r>
            <a:r>
              <a:rPr lang="zh-CN" altLang="en-US" sz="1350" spc="-1" dirty="0">
                <a:solidFill>
                  <a:srgbClr val="4F81BD"/>
                </a:solidFill>
                <a:latin typeface="Trebuchet MS"/>
                <a:ea typeface="DejaVu Sans"/>
              </a:rPr>
              <a:t>的元素</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Compute element of C using </a:t>
            </a:r>
            <a:r>
              <a:rPr lang="en-US" sz="1350" spc="-1" dirty="0">
                <a:solidFill>
                  <a:srgbClr val="C0504D"/>
                </a:solidFill>
                <a:latin typeface="Trebuchet MS"/>
                <a:ea typeface="DejaVu Sans"/>
              </a:rPr>
              <a:t>A</a:t>
            </a:r>
            <a:r>
              <a:rPr lang="en-US" sz="1350" spc="-1" dirty="0">
                <a:solidFill>
                  <a:srgbClr val="4F81BD"/>
                </a:solidFill>
                <a:latin typeface="Trebuchet MS"/>
                <a:ea typeface="DejaVu Sans"/>
              </a:rPr>
              <a:t> from </a:t>
            </a:r>
            <a:r>
              <a:rPr lang="en-US" sz="1350" spc="-1" dirty="0">
                <a:solidFill>
                  <a:srgbClr val="C0504D"/>
                </a:solidFill>
                <a:latin typeface="Trebuchet MS"/>
                <a:ea typeface="DejaVu Sans"/>
              </a:rPr>
              <a:t>private</a:t>
            </a:r>
            <a:r>
              <a:rPr lang="en-US" sz="1350" spc="-1" dirty="0">
                <a:solidFill>
                  <a:srgbClr val="E6B9B8"/>
                </a:solidFill>
                <a:latin typeface="Trebuchet MS"/>
                <a:ea typeface="DejaVu Sans"/>
              </a:rPr>
              <a:t> </a:t>
            </a:r>
            <a:r>
              <a:rPr lang="en-US" sz="1350" spc="-1" dirty="0">
                <a:solidFill>
                  <a:srgbClr val="4F81BD"/>
                </a:solidFill>
                <a:latin typeface="Trebuchet MS"/>
                <a:ea typeface="DejaVu Sans"/>
              </a:rPr>
              <a:t>memory and </a:t>
            </a:r>
            <a:r>
              <a:rPr lang="en-US" sz="1350" spc="-1" dirty="0">
                <a:solidFill>
                  <a:srgbClr val="E46C0A"/>
                </a:solidFill>
                <a:latin typeface="Trebuchet MS"/>
                <a:ea typeface="DejaVu Sans"/>
              </a:rPr>
              <a:t>B </a:t>
            </a:r>
            <a:r>
              <a:rPr lang="en-US" sz="1350" spc="-1" dirty="0">
                <a:solidFill>
                  <a:srgbClr val="4F81BD"/>
                </a:solidFill>
                <a:latin typeface="Trebuchet MS"/>
                <a:ea typeface="DejaVu Sans"/>
              </a:rPr>
              <a:t>from </a:t>
            </a:r>
            <a:r>
              <a:rPr lang="en-US" sz="1350" spc="-1" dirty="0">
                <a:solidFill>
                  <a:srgbClr val="E46C0A"/>
                </a:solidFill>
                <a:latin typeface="Trebuchet MS"/>
                <a:ea typeface="DejaVu Sans"/>
              </a:rPr>
              <a:t>local </a:t>
            </a:r>
            <a:r>
              <a:rPr lang="en-US" sz="1350" spc="-1" dirty="0">
                <a:solidFill>
                  <a:srgbClr val="4F81BD"/>
                </a:solidFill>
                <a:latin typeface="Trebuchet MS"/>
                <a:ea typeface="DejaVu Sans"/>
              </a:rPr>
              <a:t>memory.</a:t>
            </a:r>
            <a:endParaRPr lang="en-US" sz="1350" spc="-1" dirty="0">
              <a:latin typeface="Arial"/>
            </a:endParaRPr>
          </a:p>
        </p:txBody>
      </p:sp>
      <p:sp>
        <p:nvSpPr>
          <p:cNvPr id="2323" name="CustomShape 9"/>
          <p:cNvSpPr/>
          <p:nvPr/>
        </p:nvSpPr>
        <p:spPr>
          <a:xfrm flipH="1" flipV="1">
            <a:off x="3113190" y="4832730"/>
            <a:ext cx="755460" cy="44955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1485900" y="890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3300" spc="-1" dirty="0">
                <a:solidFill>
                  <a:srgbClr val="000000"/>
                </a:solidFill>
                <a:latin typeface="Trebuchet MS"/>
              </a:rPr>
              <a:t>事件和 </a:t>
            </a:r>
            <a:r>
              <a:rPr lang="en-US" sz="3300" spc="-1" dirty="0">
                <a:solidFill>
                  <a:srgbClr val="000000"/>
                </a:solidFill>
                <a:latin typeface="Trebuchet MS"/>
              </a:rPr>
              <a:t>C++ </a:t>
            </a:r>
            <a:r>
              <a:rPr lang="zh-CN" altLang="en-US" sz="3300" spc="-1" dirty="0">
                <a:solidFill>
                  <a:srgbClr val="000000"/>
                </a:solidFill>
                <a:latin typeface="Trebuchet MS"/>
              </a:rPr>
              <a:t>接口</a:t>
            </a:r>
            <a:r>
              <a:rPr lang="en-US" sz="3300" spc="-1" dirty="0">
                <a:solidFill>
                  <a:srgbClr val="000000"/>
                </a:solidFill>
                <a:latin typeface="Trebuchet MS"/>
              </a:rPr>
              <a:t> (</a:t>
            </a:r>
            <a:r>
              <a:rPr lang="zh-CN" altLang="en-US" sz="3300" spc="-1" dirty="0">
                <a:solidFill>
                  <a:srgbClr val="000000"/>
                </a:solidFill>
                <a:latin typeface="Trebuchet MS"/>
              </a:rPr>
              <a:t>分析用</a:t>
            </a:r>
            <a:r>
              <a:rPr lang="en-US" sz="3300" spc="-1" dirty="0">
                <a:solidFill>
                  <a:srgbClr val="000000"/>
                </a:solidFill>
                <a:latin typeface="Trebuchet MS"/>
              </a:rPr>
              <a:t>)</a:t>
            </a:r>
            <a:endParaRPr lang="en-US" sz="3300" spc="-1" dirty="0">
              <a:latin typeface="Arial"/>
            </a:endParaRPr>
          </a:p>
        </p:txBody>
      </p:sp>
      <p:sp>
        <p:nvSpPr>
          <p:cNvPr id="2325" name="CustomShape 2"/>
          <p:cNvSpPr/>
          <p:nvPr/>
        </p:nvSpPr>
        <p:spPr>
          <a:xfrm>
            <a:off x="1143000" y="1862730"/>
            <a:ext cx="6857460" cy="4050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75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将带有一个返回事件的核函数提交队列（</a:t>
            </a:r>
            <a:r>
              <a:rPr lang="en-US" altLang="zh-CN" sz="2400" spc="-1" dirty="0">
                <a:solidFill>
                  <a:srgbClr val="000000"/>
                </a:solidFill>
                <a:latin typeface="Trebuchet MS"/>
              </a:rPr>
              <a:t> Enqueue the kernel with a returned event </a:t>
            </a:r>
            <a:r>
              <a:rPr lang="zh-CN" altLang="en-US" sz="2400" spc="-1" dirty="0">
                <a:solidFill>
                  <a:srgbClr val="000000"/>
                </a:solidFill>
                <a:latin typeface="Trebuchet MS"/>
              </a:rPr>
              <a:t>）</a:t>
            </a:r>
            <a:endParaRPr lang="en-US" sz="2400" spc="-1" dirty="0">
              <a:latin typeface="Arial"/>
            </a:endParaRPr>
          </a:p>
          <a:p>
            <a:pPr marL="342900">
              <a:spcBef>
                <a:spcPts val="344"/>
              </a:spcBef>
            </a:pPr>
            <a:r>
              <a:rPr lang="en-US" sz="1725" b="1" spc="-1" dirty="0">
                <a:solidFill>
                  <a:srgbClr val="9BBB59"/>
                </a:solidFill>
                <a:latin typeface="Courier New Bold"/>
              </a:rPr>
              <a:t>Event</a:t>
            </a:r>
            <a:r>
              <a:rPr lang="en-US" sz="1725" b="1" spc="-1" dirty="0">
                <a:solidFill>
                  <a:srgbClr val="000000"/>
                </a:solidFill>
                <a:latin typeface="Courier New Bold"/>
              </a:rPr>
              <a:t> </a:t>
            </a:r>
            <a:r>
              <a:rPr lang="en-US" sz="1725" b="1" spc="-1" dirty="0" err="1">
                <a:solidFill>
                  <a:srgbClr val="000000"/>
                </a:solidFill>
                <a:latin typeface="Courier New Bold"/>
              </a:rPr>
              <a:t>event</a:t>
            </a:r>
            <a:r>
              <a:rPr lang="en-US" sz="1725" b="1" spc="-1" dirty="0">
                <a:solidFill>
                  <a:srgbClr val="000000"/>
                </a:solidFill>
                <a:latin typeface="Courier New Bold"/>
              </a:rPr>
              <a:t> =</a:t>
            </a:r>
            <a:endParaRPr lang="en-US" sz="1725" spc="-1" dirty="0">
              <a:latin typeface="Arial"/>
            </a:endParaRPr>
          </a:p>
          <a:p>
            <a:pPr marL="342900">
              <a:spcBef>
                <a:spcPts val="344"/>
              </a:spcBef>
            </a:pPr>
            <a:r>
              <a:rPr lang="en-US" sz="1725" b="1" spc="-1" dirty="0">
                <a:solidFill>
                  <a:srgbClr val="17375E"/>
                </a:solidFill>
                <a:latin typeface="Courier New Bold"/>
              </a:rPr>
              <a:t>  </a:t>
            </a:r>
            <a:r>
              <a:rPr lang="en-US" sz="1725" b="1" spc="-1" dirty="0" err="1">
                <a:solidFill>
                  <a:srgbClr val="17375E"/>
                </a:solidFill>
                <a:latin typeface="Courier New Bold"/>
              </a:rPr>
              <a:t>vadd</a:t>
            </a:r>
            <a:r>
              <a:rPr lang="en-US" sz="1725" b="1" spc="-1" dirty="0">
                <a:solidFill>
                  <a:srgbClr val="000000"/>
                </a:solidFill>
                <a:latin typeface="Courier New Bold"/>
              </a:rPr>
              <a:t>(</a:t>
            </a:r>
            <a:endParaRPr lang="en-US" sz="1725" spc="-1" dirty="0">
              <a:latin typeface="Arial"/>
            </a:endParaRPr>
          </a:p>
          <a:p>
            <a:pPr marL="342900">
              <a:spcBef>
                <a:spcPts val="344"/>
              </a:spcBef>
            </a:pPr>
            <a:r>
              <a:rPr lang="en-US" sz="1725" b="1" spc="-1" dirty="0">
                <a:solidFill>
                  <a:srgbClr val="000000"/>
                </a:solidFill>
                <a:latin typeface="Courier New Bold"/>
              </a:rPr>
              <a:t>    </a:t>
            </a:r>
            <a:r>
              <a:rPr lang="en-US" sz="1725" b="1" spc="-1" dirty="0" err="1">
                <a:solidFill>
                  <a:srgbClr val="000000"/>
                </a:solidFill>
                <a:latin typeface="Courier New Bold"/>
              </a:rPr>
              <a:t>EnqueueArgs</a:t>
            </a:r>
            <a:r>
              <a:rPr lang="en-US" sz="1725" b="1" spc="-1" dirty="0">
                <a:solidFill>
                  <a:srgbClr val="000000"/>
                </a:solidFill>
                <a:latin typeface="Courier New Bold"/>
              </a:rPr>
              <a:t>(</a:t>
            </a:r>
            <a:r>
              <a:rPr lang="en-US" sz="1725" b="1" spc="-1" dirty="0" err="1">
                <a:solidFill>
                  <a:srgbClr val="000000"/>
                </a:solidFill>
                <a:latin typeface="Courier New Bold"/>
              </a:rPr>
              <a:t>commands,NDRange</a:t>
            </a:r>
            <a:r>
              <a:rPr lang="en-US" sz="1725" b="1" spc="-1" dirty="0">
                <a:solidFill>
                  <a:srgbClr val="000000"/>
                </a:solidFill>
                <a:latin typeface="Courier New Bold"/>
              </a:rPr>
              <a:t>(count), </a:t>
            </a:r>
            <a:r>
              <a:rPr lang="en-US" sz="1725" b="1" spc="-1" dirty="0" err="1">
                <a:solidFill>
                  <a:srgbClr val="000000"/>
                </a:solidFill>
                <a:latin typeface="Courier New Bold"/>
              </a:rPr>
              <a:t>NDRange</a:t>
            </a:r>
            <a:r>
              <a:rPr lang="en-US" sz="1725" b="1" spc="-1" dirty="0">
                <a:solidFill>
                  <a:srgbClr val="000000"/>
                </a:solidFill>
                <a:latin typeface="Courier New Bold"/>
              </a:rPr>
              <a:t>(local)),</a:t>
            </a:r>
            <a:endParaRPr lang="en-US" sz="1725" spc="-1" dirty="0">
              <a:latin typeface="Arial"/>
            </a:endParaRPr>
          </a:p>
          <a:p>
            <a:pPr marL="342900">
              <a:spcBef>
                <a:spcPts val="344"/>
              </a:spcBef>
            </a:pPr>
            <a:r>
              <a:rPr lang="en-US" sz="1725" b="1" spc="-1" dirty="0">
                <a:solidFill>
                  <a:srgbClr val="000000"/>
                </a:solidFill>
                <a:latin typeface="Courier New Bold"/>
              </a:rPr>
              <a:t>    </a:t>
            </a:r>
            <a:r>
              <a:rPr lang="en-US" sz="1725" b="1" spc="-1" dirty="0" err="1">
                <a:solidFill>
                  <a:srgbClr val="000000"/>
                </a:solidFill>
                <a:latin typeface="Courier New Bold"/>
              </a:rPr>
              <a:t>a_in</a:t>
            </a:r>
            <a:r>
              <a:rPr lang="en-US" sz="1725" b="1" spc="-1" dirty="0">
                <a:solidFill>
                  <a:srgbClr val="000000"/>
                </a:solidFill>
                <a:latin typeface="Courier New Bold"/>
              </a:rPr>
              <a:t>, </a:t>
            </a:r>
            <a:r>
              <a:rPr lang="en-US" sz="1725" b="1" spc="-1" dirty="0" err="1">
                <a:solidFill>
                  <a:srgbClr val="000000"/>
                </a:solidFill>
                <a:latin typeface="Courier New Bold"/>
              </a:rPr>
              <a:t>b_in</a:t>
            </a:r>
            <a:r>
              <a:rPr lang="en-US" sz="1725" b="1" spc="-1" dirty="0">
                <a:solidFill>
                  <a:srgbClr val="000000"/>
                </a:solidFill>
                <a:latin typeface="Courier New Bold"/>
              </a:rPr>
              <a:t>, </a:t>
            </a:r>
            <a:r>
              <a:rPr lang="en-US" sz="1725" b="1" spc="-1" dirty="0" err="1">
                <a:solidFill>
                  <a:srgbClr val="000000"/>
                </a:solidFill>
                <a:latin typeface="Courier New Bold"/>
              </a:rPr>
              <a:t>c_out</a:t>
            </a:r>
            <a:r>
              <a:rPr lang="en-US" sz="1725" b="1" spc="-1" dirty="0">
                <a:solidFill>
                  <a:srgbClr val="000000"/>
                </a:solidFill>
                <a:latin typeface="Courier New Bold"/>
              </a:rPr>
              <a:t>, count);</a:t>
            </a:r>
            <a:endParaRPr lang="en-US" sz="1725" spc="-1" dirty="0">
              <a:latin typeface="Arial"/>
            </a:endParaRPr>
          </a:p>
          <a:p>
            <a:pPr marL="342900">
              <a:spcBef>
                <a:spcPts val="421"/>
              </a:spcBef>
            </a:pPr>
            <a:endParaRPr lang="en-US" sz="1725"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等待附加在时间上的命令执行完毕：</a:t>
            </a:r>
            <a:endParaRPr lang="en-US" sz="2400" spc="-1" dirty="0">
              <a:latin typeface="Arial"/>
            </a:endParaRPr>
          </a:p>
          <a:p>
            <a:pPr marL="342900">
              <a:spcBef>
                <a:spcPts val="421"/>
              </a:spcBef>
            </a:pPr>
            <a:r>
              <a:rPr lang="en-US" sz="2100" spc="-1" dirty="0" err="1">
                <a:solidFill>
                  <a:srgbClr val="000000"/>
                </a:solidFill>
                <a:latin typeface="Trebuchet MS"/>
              </a:rPr>
              <a:t>event.wait</a:t>
            </a:r>
            <a:r>
              <a:rPr lang="en-US" sz="2100" spc="-1" dirty="0">
                <a:solidFill>
                  <a:srgbClr val="000000"/>
                </a:solidFill>
                <a:latin typeface="Trebuchet MS"/>
              </a:rPr>
              <a:t>();</a:t>
            </a:r>
            <a:endParaRPr lang="en-US" sz="2100" spc="-1" dirty="0">
              <a:latin typeface="Arial"/>
            </a:endParaRPr>
          </a:p>
          <a:p>
            <a:pPr marL="342900">
              <a:spcBef>
                <a:spcPts val="421"/>
              </a:spcBef>
            </a:pP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从事件中提取计时信息</a:t>
            </a:r>
            <a:r>
              <a:rPr lang="en-US" sz="2400" spc="-1" dirty="0">
                <a:solidFill>
                  <a:srgbClr val="000000"/>
                </a:solidFill>
                <a:latin typeface="Trebuchet MS"/>
              </a:rPr>
              <a:t>:</a:t>
            </a:r>
            <a:endParaRPr lang="en-US" sz="2400" spc="-1" dirty="0">
              <a:latin typeface="Arial"/>
            </a:endParaRPr>
          </a:p>
          <a:p>
            <a:pPr>
              <a:spcBef>
                <a:spcPts val="389"/>
              </a:spcBef>
            </a:pPr>
            <a:endParaRPr lang="en-US" sz="2400" spc="-1" dirty="0">
              <a:latin typeface="Arial"/>
            </a:endParaRPr>
          </a:p>
          <a:p>
            <a:pPr>
              <a:spcBef>
                <a:spcPts val="389"/>
              </a:spcBef>
            </a:pPr>
            <a:r>
              <a:rPr lang="en-US" sz="1950" b="1" spc="-1" dirty="0">
                <a:solidFill>
                  <a:srgbClr val="9BBB59"/>
                </a:solidFill>
                <a:latin typeface="Courier New Bold"/>
              </a:rPr>
              <a:t>   </a:t>
            </a:r>
            <a:r>
              <a:rPr lang="en-US" sz="1725" b="1" spc="-1" dirty="0">
                <a:solidFill>
                  <a:srgbClr val="9BBB59"/>
                </a:solidFill>
                <a:latin typeface="Courier New Bold"/>
              </a:rPr>
              <a:t>  </a:t>
            </a:r>
            <a:r>
              <a:rPr lang="en-US" sz="1725" b="1" spc="-1" dirty="0" err="1">
                <a:solidFill>
                  <a:srgbClr val="9BBB59"/>
                </a:solidFill>
                <a:latin typeface="Courier New Bold"/>
              </a:rPr>
              <a:t>cl_ulong</a:t>
            </a:r>
            <a:r>
              <a:rPr lang="en-US" sz="1725" b="1" spc="-1" dirty="0">
                <a:solidFill>
                  <a:srgbClr val="9BBB59"/>
                </a:solidFill>
                <a:latin typeface="Courier New Bold"/>
              </a:rPr>
              <a:t> </a:t>
            </a:r>
            <a:r>
              <a:rPr lang="en-US" sz="1725" b="1" spc="-1" dirty="0" err="1">
                <a:solidFill>
                  <a:srgbClr val="000000"/>
                </a:solidFill>
                <a:latin typeface="Courier New Bold"/>
              </a:rPr>
              <a:t>ev_start_time</a:t>
            </a:r>
            <a:r>
              <a:rPr lang="en-US" sz="1725" b="1" spc="-1" dirty="0">
                <a:solidFill>
                  <a:srgbClr val="000000"/>
                </a:solidFill>
                <a:latin typeface="Courier New Bold"/>
              </a:rPr>
              <a:t> =</a:t>
            </a:r>
            <a:endParaRPr lang="en-US" sz="1725" spc="-1" dirty="0">
              <a:latin typeface="Arial"/>
            </a:endParaRPr>
          </a:p>
          <a:p>
            <a:pPr>
              <a:spcBef>
                <a:spcPts val="344"/>
              </a:spcBef>
            </a:pPr>
            <a:r>
              <a:rPr lang="en-US" sz="1725" b="1" spc="-1" dirty="0">
                <a:solidFill>
                  <a:srgbClr val="000000"/>
                </a:solidFill>
                <a:latin typeface="Courier New Bold"/>
              </a:rPr>
              <a:t>       </a:t>
            </a:r>
            <a:r>
              <a:rPr lang="en-US" sz="1725" b="1" spc="-1" dirty="0" err="1">
                <a:solidFill>
                  <a:srgbClr val="000000"/>
                </a:solidFill>
                <a:latin typeface="Courier New Bold"/>
              </a:rPr>
              <a:t>event.getProfilingInfo</a:t>
            </a:r>
            <a:r>
              <a:rPr lang="en-US" sz="1725" b="1" spc="-1" dirty="0">
                <a:solidFill>
                  <a:srgbClr val="000000"/>
                </a:solidFill>
                <a:latin typeface="Courier New Bold"/>
              </a:rPr>
              <a:t>&lt;CL_PROFILING_COMMAND_START&gt;(); </a:t>
            </a:r>
            <a:endParaRPr lang="en-US" sz="1725" spc="-1" dirty="0">
              <a:latin typeface="Arial"/>
            </a:endParaRPr>
          </a:p>
          <a:p>
            <a:pPr>
              <a:spcBef>
                <a:spcPts val="344"/>
              </a:spcBef>
            </a:pPr>
            <a:endParaRPr lang="en-US" sz="1725" spc="-1" dirty="0">
              <a:latin typeface="Arial"/>
            </a:endParaRPr>
          </a:p>
          <a:p>
            <a:pPr>
              <a:spcBef>
                <a:spcPts val="344"/>
              </a:spcBef>
            </a:pPr>
            <a:r>
              <a:rPr lang="en-US" sz="1725" b="1" spc="-1" dirty="0">
                <a:solidFill>
                  <a:srgbClr val="000000"/>
                </a:solidFill>
                <a:latin typeface="Courier New Bold"/>
              </a:rPr>
              <a:t>     </a:t>
            </a:r>
            <a:r>
              <a:rPr lang="en-US" sz="1725" b="1" spc="-1" dirty="0" err="1">
                <a:solidFill>
                  <a:srgbClr val="9BBB59"/>
                </a:solidFill>
                <a:latin typeface="Courier New Bold"/>
              </a:rPr>
              <a:t>cl_ulong</a:t>
            </a:r>
            <a:r>
              <a:rPr lang="en-US" sz="1725" b="1" spc="-1" dirty="0">
                <a:solidFill>
                  <a:srgbClr val="000000"/>
                </a:solidFill>
                <a:latin typeface="Courier New Bold"/>
              </a:rPr>
              <a:t> </a:t>
            </a:r>
            <a:r>
              <a:rPr lang="en-US" sz="1725" b="1" spc="-1" dirty="0" err="1">
                <a:solidFill>
                  <a:srgbClr val="000000"/>
                </a:solidFill>
                <a:latin typeface="Courier New Bold"/>
              </a:rPr>
              <a:t>ev_end_time</a:t>
            </a:r>
            <a:r>
              <a:rPr lang="en-US" sz="1725" b="1" spc="-1" dirty="0">
                <a:solidFill>
                  <a:srgbClr val="000000"/>
                </a:solidFill>
                <a:latin typeface="Courier New Bold"/>
              </a:rPr>
              <a:t> =</a:t>
            </a:r>
            <a:endParaRPr lang="en-US" sz="1725" spc="-1" dirty="0">
              <a:latin typeface="Arial"/>
            </a:endParaRPr>
          </a:p>
          <a:p>
            <a:pPr>
              <a:spcBef>
                <a:spcPts val="344"/>
              </a:spcBef>
            </a:pPr>
            <a:r>
              <a:rPr lang="en-US" sz="1725" b="1" spc="-1" dirty="0">
                <a:solidFill>
                  <a:srgbClr val="000000"/>
                </a:solidFill>
                <a:latin typeface="Courier New Bold"/>
              </a:rPr>
              <a:t>       </a:t>
            </a:r>
            <a:r>
              <a:rPr lang="en-US" sz="1725" b="1" spc="-1" dirty="0" err="1">
                <a:solidFill>
                  <a:srgbClr val="000000"/>
                </a:solidFill>
                <a:latin typeface="Courier New Bold"/>
              </a:rPr>
              <a:t>event.getProfilingInfo</a:t>
            </a:r>
            <a:r>
              <a:rPr lang="en-US" sz="1725" b="1" spc="-1" dirty="0">
                <a:solidFill>
                  <a:srgbClr val="000000"/>
                </a:solidFill>
                <a:latin typeface="Courier New Bold"/>
              </a:rPr>
              <a:t>&lt;CL_PROFILING_COMMAND_END&gt;();</a:t>
            </a:r>
            <a:endParaRPr lang="en-US" sz="1725" spc="-1" dirty="0">
              <a:latin typeface="Arial"/>
            </a:endParaRPr>
          </a:p>
          <a:p>
            <a:pPr>
              <a:spcBef>
                <a:spcPts val="466"/>
              </a:spcBef>
            </a:pPr>
            <a:endParaRPr lang="en-US" sz="1725" spc="-1" dirty="0">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3000" b="1" cap="all" spc="-1" dirty="0">
                <a:solidFill>
                  <a:srgbClr val="000000"/>
                </a:solidFill>
                <a:latin typeface="Trebuchet MS"/>
              </a:rPr>
              <a:t>固定内存（</a:t>
            </a:r>
            <a:r>
              <a:rPr lang="en-US" sz="3000" b="1" cap="all" spc="-1" dirty="0">
                <a:solidFill>
                  <a:srgbClr val="000000"/>
                </a:solidFill>
                <a:latin typeface="Trebuchet MS"/>
              </a:rPr>
              <a:t>Pinned memory</a:t>
            </a:r>
            <a:r>
              <a:rPr lang="zh-CN" altLang="en-US" sz="3000" b="1" cap="all" spc="-1" dirty="0">
                <a:solidFill>
                  <a:srgbClr val="000000"/>
                </a:solidFill>
                <a:latin typeface="Trebuchet MS"/>
              </a:rPr>
              <a:t>）</a:t>
            </a:r>
            <a:endParaRPr lang="en-US" sz="3000" spc="-1" dirty="0">
              <a:latin typeface="Arial"/>
            </a:endParaRPr>
          </a:p>
        </p:txBody>
      </p:sp>
      <p:sp>
        <p:nvSpPr>
          <p:cNvPr id="2327"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spcBef>
                <a:spcPts val="300"/>
              </a:spcBef>
            </a:pPr>
            <a:r>
              <a:rPr lang="zh-CN" altLang="en-US" sz="1500" spc="-1" dirty="0">
                <a:solidFill>
                  <a:srgbClr val="000000"/>
                </a:solidFill>
                <a:latin typeface="Trebuchet MS"/>
              </a:rPr>
              <a:t>附录</a:t>
            </a:r>
            <a:r>
              <a:rPr lang="en-US" sz="1500" spc="-1" dirty="0">
                <a:solidFill>
                  <a:srgbClr val="000000"/>
                </a:solidFill>
                <a:latin typeface="Trebuchet MS"/>
              </a:rPr>
              <a:t> C</a:t>
            </a:r>
            <a:endParaRPr lang="en-US" sz="1500"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固定内存</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Pinned Memory</a:t>
            </a:r>
            <a:endParaRPr lang="en-US" sz="1650" spc="-1" dirty="0">
              <a:latin typeface="Arial"/>
            </a:endParaRPr>
          </a:p>
        </p:txBody>
      </p:sp>
      <p:sp>
        <p:nvSpPr>
          <p:cNvPr id="232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一般来说，在设备和宿主之间的内存传递越少越好</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可有时候也没法避免</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所以就可以通过</a:t>
            </a:r>
            <a:r>
              <a:rPr lang="zh-CN" altLang="en-US" sz="2400" b="1" i="1" u="sng" spc="-1" dirty="0">
                <a:solidFill>
                  <a:srgbClr val="0000FF"/>
                </a:solidFill>
                <a:latin typeface="Trebuchet MS"/>
              </a:rPr>
              <a:t>固定内存（</a:t>
            </a:r>
            <a:r>
              <a:rPr lang="en-US" altLang="zh-CN" sz="2400" b="1" i="1" u="sng" spc="-1" dirty="0">
                <a:solidFill>
                  <a:srgbClr val="0000FF"/>
                </a:solidFill>
                <a:latin typeface="Trebuchet MS"/>
              </a:rPr>
              <a:t> pinned memory </a:t>
            </a:r>
            <a:r>
              <a:rPr lang="zh-CN" altLang="en-US" sz="2400" b="1" i="1" u="sng" spc="-1" dirty="0">
                <a:solidFill>
                  <a:srgbClr val="0000FF"/>
                </a:solidFill>
                <a:latin typeface="Trebuchet MS"/>
              </a:rPr>
              <a:t>）</a:t>
            </a:r>
            <a:r>
              <a:rPr lang="zh-CN" altLang="en-US" sz="2400" spc="-1" dirty="0">
                <a:solidFill>
                  <a:srgbClr val="000000"/>
                </a:solidFill>
                <a:latin typeface="Trebuchet MS"/>
              </a:rPr>
              <a:t>来加速这样的内存传递</a:t>
            </a:r>
            <a:r>
              <a:rPr lang="en-US" altLang="zh-CN" sz="2400" spc="-1" dirty="0">
                <a:solidFill>
                  <a:srgbClr val="000000"/>
                </a:solidFill>
                <a:latin typeface="Trebuchet MS"/>
              </a:rPr>
              <a:t>(</a:t>
            </a:r>
            <a:r>
              <a:rPr lang="zh-CN" altLang="en-US" sz="2400" spc="-1" dirty="0">
                <a:solidFill>
                  <a:srgbClr val="000000"/>
                </a:solidFill>
                <a:latin typeface="Trebuchet MS"/>
              </a:rPr>
              <a:t>这也叫做页面锁定内存</a:t>
            </a:r>
            <a:r>
              <a:rPr lang="en-US" sz="2400" spc="-1" dirty="0">
                <a:solidFill>
                  <a:srgbClr val="000000"/>
                </a:solidFill>
                <a:latin typeface="Trebuchet MS"/>
              </a:rPr>
              <a:t> </a:t>
            </a:r>
            <a:r>
              <a:rPr lang="en-US" sz="2400" b="1" spc="-1" dirty="0">
                <a:solidFill>
                  <a:srgbClr val="000000"/>
                </a:solidFill>
                <a:latin typeface="Trebuchet MS"/>
              </a:rPr>
              <a:t>page-locked </a:t>
            </a:r>
            <a:r>
              <a:rPr lang="en-US" sz="2400" spc="-1" dirty="0">
                <a:solidFill>
                  <a:srgbClr val="000000"/>
                </a:solidFill>
                <a:latin typeface="Trebuchet MS"/>
              </a:rPr>
              <a:t>memory)</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只要支持了这一特性，就可以更高速度地在设备和宿主之间进行通信</a:t>
            </a:r>
            <a:endParaRPr lang="en-US" sz="2400" spc="-1" dirty="0">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1"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常规的队列内存读写（</a:t>
            </a:r>
            <a:r>
              <a:rPr lang="en-US" altLang="zh-CN" sz="2400" spc="-1" dirty="0">
                <a:solidFill>
                  <a:srgbClr val="000000"/>
                </a:solidFill>
                <a:latin typeface="Trebuchet MS"/>
              </a:rPr>
              <a:t> </a:t>
            </a:r>
            <a:r>
              <a:rPr lang="en-US" altLang="zh-CN" sz="2400" spc="-1" dirty="0" err="1">
                <a:solidFill>
                  <a:srgbClr val="000000"/>
                </a:solidFill>
                <a:latin typeface="Trebuchet MS"/>
              </a:rPr>
              <a:t>enqueueRead</a:t>
            </a:r>
            <a:r>
              <a:rPr lang="en-US" altLang="zh-CN" sz="2400" spc="-1" dirty="0">
                <a:solidFill>
                  <a:srgbClr val="000000"/>
                </a:solidFill>
                <a:latin typeface="Trebuchet MS"/>
              </a:rPr>
              <a:t>/</a:t>
            </a:r>
            <a:r>
              <a:rPr lang="en-US" altLang="zh-CN" sz="2400" spc="-1" dirty="0" err="1">
                <a:solidFill>
                  <a:srgbClr val="000000"/>
                </a:solidFill>
                <a:latin typeface="Trebuchet MS"/>
              </a:rPr>
              <a:t>enqueueWrite</a:t>
            </a:r>
            <a:r>
              <a:rPr lang="en-US" altLang="zh-CN" sz="2400" spc="-1" dirty="0">
                <a:solidFill>
                  <a:srgbClr val="000000"/>
                </a:solidFill>
                <a:latin typeface="Trebuchet MS"/>
              </a:rPr>
              <a:t> </a:t>
            </a:r>
            <a:r>
              <a:rPr lang="zh-CN" altLang="en-US" sz="2400" spc="-1" dirty="0">
                <a:solidFill>
                  <a:srgbClr val="000000"/>
                </a:solidFill>
                <a:latin typeface="Trebuchet MS"/>
              </a:rPr>
              <a:t>）的速度大概也就是</a:t>
            </a:r>
            <a:r>
              <a:rPr lang="en-US" sz="2400" spc="-1" dirty="0">
                <a:solidFill>
                  <a:srgbClr val="000000"/>
                </a:solidFill>
                <a:latin typeface="Trebuchet MS"/>
              </a:rPr>
              <a:t>~6GB/s</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但</a:t>
            </a:r>
            <a:r>
              <a:rPr lang="en-US" sz="2400" spc="-1" dirty="0">
                <a:solidFill>
                  <a:srgbClr val="000000"/>
                </a:solidFill>
                <a:latin typeface="Trebuchet MS"/>
              </a:rPr>
              <a:t> PCI-E Gen 3.0 </a:t>
            </a:r>
            <a:r>
              <a:rPr lang="zh-CN" altLang="en-US" sz="2400" spc="-1" dirty="0">
                <a:solidFill>
                  <a:srgbClr val="000000"/>
                </a:solidFill>
                <a:latin typeface="Trebuchet MS"/>
              </a:rPr>
              <a:t>的持续传输速率能达到</a:t>
            </a:r>
            <a:r>
              <a:rPr lang="en-US" sz="2400" spc="-1" dirty="0">
                <a:solidFill>
                  <a:srgbClr val="000000"/>
                </a:solidFill>
                <a:latin typeface="Trebuchet MS"/>
              </a:rPr>
              <a:t> 16GB/s</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那么损失的带宽是咋回事呢？</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操作系统</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为啥会这样？这要先看内存是怎么分配的</a:t>
            </a:r>
            <a:r>
              <a:rPr lang="en-US" sz="2400" spc="-1" dirty="0">
                <a:solidFill>
                  <a:srgbClr val="000000"/>
                </a:solidFill>
                <a:latin typeface="Trebuchet MS"/>
              </a:rPr>
              <a:t>…</a:t>
            </a:r>
            <a:endParaRPr lang="en-US" sz="2400" spc="-1" dirty="0">
              <a:latin typeface="Arial"/>
            </a:endParaRPr>
          </a:p>
        </p:txBody>
      </p:sp>
      <p:sp>
        <p:nvSpPr>
          <p:cNvPr id="4" name="CustomShape 1">
            <a:extLst>
              <a:ext uri="{FF2B5EF4-FFF2-40B4-BE49-F238E27FC236}">
                <a16:creationId xmlns:a16="http://schemas.microsoft.com/office/drawing/2014/main" id="{0024500B-73A6-463A-86A9-9A5E9468F973}"/>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固定内存</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Pinned Memory</a:t>
            </a:r>
            <a:endParaRPr lang="en-US" sz="1650" spc="-1" dirty="0">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
        <p:nvSpPr>
          <p:cNvPr id="2333" name="CustomShape 2"/>
          <p:cNvSpPr/>
          <p:nvPr/>
        </p:nvSpPr>
        <p:spPr>
          <a:xfrm>
            <a:off x="1485900" y="2024730"/>
            <a:ext cx="3029670" cy="3426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359"/>
              </a:spcBef>
              <a:buClr>
                <a:srgbClr val="000000"/>
              </a:buClr>
              <a:buFont typeface="Arial"/>
              <a:buChar char="•"/>
            </a:pPr>
            <a:r>
              <a:rPr lang="zh-CN" altLang="en-US" spc="-1" dirty="0">
                <a:solidFill>
                  <a:srgbClr val="000000"/>
                </a:solidFill>
                <a:latin typeface="Trebuchet MS"/>
              </a:rPr>
              <a:t>假设一个笔记本电脑有</a:t>
            </a:r>
            <a:r>
              <a:rPr lang="en-US" spc="-1" dirty="0">
                <a:solidFill>
                  <a:srgbClr val="000000"/>
                </a:solidFill>
                <a:latin typeface="Trebuchet MS"/>
              </a:rPr>
              <a:t>16GB </a:t>
            </a:r>
            <a:r>
              <a:rPr lang="zh-CN" altLang="en-US" spc="-1" dirty="0">
                <a:solidFill>
                  <a:srgbClr val="000000"/>
                </a:solidFill>
                <a:latin typeface="Trebuchet MS"/>
              </a:rPr>
              <a:t>的运行内存</a:t>
            </a:r>
            <a:r>
              <a:rPr lang="en-US" spc="-1" dirty="0">
                <a:solidFill>
                  <a:srgbClr val="000000"/>
                </a:solidFill>
                <a:latin typeface="Trebuchet MS"/>
              </a:rPr>
              <a:t> RAM.</a:t>
            </a:r>
            <a:endParaRPr lang="en-US" spc="-1" dirty="0">
              <a:latin typeface="Arial"/>
            </a:endParaRPr>
          </a:p>
          <a:p>
            <a:pPr>
              <a:spcBef>
                <a:spcPts val="359"/>
              </a:spcBef>
            </a:pP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那么右面的代码运行后的正确结果是什么呢？</a:t>
            </a:r>
            <a:endParaRPr lang="en-US" spc="-1" dirty="0">
              <a:latin typeface="Arial"/>
            </a:endParaRPr>
          </a:p>
          <a:p>
            <a:pPr>
              <a:spcBef>
                <a:spcPts val="359"/>
              </a:spcBef>
            </a:pP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附加题：如果使用 </a:t>
            </a:r>
            <a:r>
              <a:rPr lang="en-US" b="1" spc="-1" dirty="0">
                <a:solidFill>
                  <a:srgbClr val="3366FF"/>
                </a:solidFill>
                <a:latin typeface="Courier New"/>
              </a:rPr>
              <a:t>–m32 </a:t>
            </a:r>
            <a:r>
              <a:rPr lang="zh-CN" altLang="en-US" b="1" spc="-1" dirty="0">
                <a:solidFill>
                  <a:srgbClr val="3366FF"/>
                </a:solidFill>
                <a:latin typeface="Courier New"/>
              </a:rPr>
              <a:t>参数</a:t>
            </a:r>
            <a:r>
              <a:rPr lang="zh-CN" altLang="en-US" spc="-1" dirty="0">
                <a:solidFill>
                  <a:srgbClr val="000000"/>
                </a:solidFill>
                <a:latin typeface="Trebuchet MS"/>
              </a:rPr>
              <a:t>，输出的结果是什么？</a:t>
            </a:r>
            <a:endParaRPr lang="en-US" spc="-1" dirty="0">
              <a:latin typeface="Arial"/>
            </a:endParaRPr>
          </a:p>
        </p:txBody>
      </p:sp>
      <p:sp>
        <p:nvSpPr>
          <p:cNvPr id="2334" name="CustomShape 3"/>
          <p:cNvSpPr/>
          <p:nvPr/>
        </p:nvSpPr>
        <p:spPr>
          <a:xfrm>
            <a:off x="4626000" y="2024730"/>
            <a:ext cx="3293730" cy="37438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3366FF"/>
                </a:solidFill>
                <a:latin typeface="Courier New"/>
                <a:ea typeface="DejaVu Sans"/>
              </a:rPr>
              <a:t>#include &lt;stdlib.h&gt;</a:t>
            </a:r>
            <a:endParaRPr lang="en-US" sz="1050" spc="-1">
              <a:latin typeface="Arial"/>
            </a:endParaRPr>
          </a:p>
          <a:p>
            <a:pPr>
              <a:lnSpc>
                <a:spcPct val="100000"/>
              </a:lnSpc>
            </a:pPr>
            <a:r>
              <a:rPr lang="en-US" sz="1050" b="1" spc="-1">
                <a:solidFill>
                  <a:srgbClr val="3366FF"/>
                </a:solidFill>
                <a:latin typeface="Courier New"/>
                <a:ea typeface="DejaVu Sans"/>
              </a:rPr>
              <a:t>#include &lt;stdio.h&gt;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int</a:t>
            </a:r>
            <a:endParaRPr lang="en-US" sz="1050" spc="-1">
              <a:latin typeface="Arial"/>
            </a:endParaRPr>
          </a:p>
          <a:p>
            <a:pPr>
              <a:lnSpc>
                <a:spcPct val="100000"/>
              </a:lnSpc>
            </a:pPr>
            <a:r>
              <a:rPr lang="en-US" sz="1050" b="1" spc="-1">
                <a:solidFill>
                  <a:srgbClr val="3366FF"/>
                </a:solidFill>
                <a:latin typeface="Courier New"/>
                <a:ea typeface="DejaVu Sans"/>
              </a:rPr>
              <a:t>main</a:t>
            </a:r>
            <a:endParaRPr lang="en-US" sz="1050" spc="-1">
              <a:latin typeface="Arial"/>
            </a:endParaRPr>
          </a:p>
          <a:p>
            <a:pPr>
              <a:lnSpc>
                <a:spcPct val="100000"/>
              </a:lnSpc>
            </a:pPr>
            <a:r>
              <a:rPr lang="en-US" sz="1050" b="1" spc="-1">
                <a:solidFill>
                  <a:srgbClr val="3366FF"/>
                </a:solidFill>
                <a:latin typeface="Courier New"/>
                <a:ea typeface="DejaVu Sans"/>
              </a:rPr>
              <a:t>(int argc, char **argv)</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r>
              <a:rPr lang="en-US" sz="1050" b="1" spc="-1">
                <a:solidFill>
                  <a:srgbClr val="3366FF"/>
                </a:solidFill>
                <a:latin typeface="Courier New"/>
                <a:ea typeface="DejaVu Sans"/>
              </a:rPr>
              <a:t>  //64 billion floats</a:t>
            </a:r>
            <a:endParaRPr lang="en-US" sz="1050" spc="-1">
              <a:latin typeface="Arial"/>
            </a:endParaRPr>
          </a:p>
          <a:p>
            <a:pPr>
              <a:lnSpc>
                <a:spcPct val="100000"/>
              </a:lnSpc>
            </a:pPr>
            <a:r>
              <a:rPr lang="en-US" sz="1050" b="1" spc="-1">
                <a:solidFill>
                  <a:srgbClr val="3366FF"/>
                </a:solidFill>
                <a:latin typeface="Courier New"/>
                <a:ea typeface="DejaVu Sans"/>
              </a:rPr>
              <a:t>  size_t len    = 64 * 1024*1024*1024;</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//256GB allocation</a:t>
            </a:r>
            <a:endParaRPr lang="en-US" sz="1050" spc="-1">
              <a:latin typeface="Arial"/>
            </a:endParaRPr>
          </a:p>
          <a:p>
            <a:pPr>
              <a:lnSpc>
                <a:spcPct val="100000"/>
              </a:lnSpc>
            </a:pPr>
            <a:r>
              <a:rPr lang="en-US" sz="1050" b="1" spc="-1">
                <a:solidFill>
                  <a:srgbClr val="3366FF"/>
                </a:solidFill>
                <a:latin typeface="Courier New"/>
                <a:ea typeface="DejaVu Sans"/>
              </a:rPr>
              <a:t>  float *buffer = </a:t>
            </a:r>
            <a:br>
              <a:rPr sz="1350"/>
            </a:br>
            <a:r>
              <a:rPr lang="en-US" sz="1050" b="1" spc="-1">
                <a:solidFill>
                  <a:srgbClr val="3366FF"/>
                </a:solidFill>
                <a:latin typeface="Courier New"/>
                <a:ea typeface="DejaVu Sans"/>
              </a:rPr>
              <a:t>             malloc(len*sizeof(float));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if (NULL == buffer)</a:t>
            </a:r>
            <a:endParaRPr lang="en-US" sz="1050" spc="-1">
              <a:latin typeface="Arial"/>
            </a:endParaRPr>
          </a:p>
          <a:p>
            <a:pPr>
              <a:lnSpc>
                <a:spcPct val="100000"/>
              </a:lnSpc>
            </a:pPr>
            <a:r>
              <a:rPr lang="en-US" sz="1050" b="1" spc="-1">
                <a:solidFill>
                  <a:srgbClr val="3366FF"/>
                </a:solidFill>
                <a:latin typeface="Courier New"/>
                <a:ea typeface="DejaVu Sans"/>
              </a:rPr>
              <a:t>  {</a:t>
            </a:r>
            <a:endParaRPr lang="en-US" sz="1050" spc="-1">
              <a:latin typeface="Arial"/>
            </a:endParaRPr>
          </a:p>
          <a:p>
            <a:pPr>
              <a:lnSpc>
                <a:spcPct val="100000"/>
              </a:lnSpc>
            </a:pPr>
            <a:r>
              <a:rPr lang="en-US" sz="1050" b="1" spc="-1">
                <a:solidFill>
                  <a:srgbClr val="3366FF"/>
                </a:solidFill>
                <a:latin typeface="Courier New"/>
                <a:ea typeface="DejaVu Sans"/>
              </a:rPr>
              <a:t>    fprintf(stderr, "malloc failed\n");</a:t>
            </a:r>
            <a:endParaRPr lang="en-US" sz="1050" spc="-1">
              <a:latin typeface="Arial"/>
            </a:endParaRPr>
          </a:p>
          <a:p>
            <a:pPr>
              <a:lnSpc>
                <a:spcPct val="100000"/>
              </a:lnSpc>
            </a:pPr>
            <a:r>
              <a:rPr lang="en-US" sz="1050" b="1" spc="-1">
                <a:solidFill>
                  <a:srgbClr val="3366FF"/>
                </a:solidFill>
                <a:latin typeface="Courier New"/>
                <a:ea typeface="DejaVu Sans"/>
              </a:rPr>
              <a:t>    return 1;</a:t>
            </a:r>
            <a:endParaRPr lang="en-US" sz="1050" spc="-1">
              <a:latin typeface="Arial"/>
            </a:endParaRPr>
          </a:p>
          <a:p>
            <a:pPr>
              <a:lnSpc>
                <a:spcPct val="100000"/>
              </a:lnSpc>
            </a:pPr>
            <a:r>
              <a:rPr lang="en-US" sz="1050" b="1" spc="-1">
                <a:solidFill>
                  <a:srgbClr val="3366FF"/>
                </a:solidFill>
                <a:latin typeface="Courier New"/>
                <a:ea typeface="DejaVu Sans"/>
              </a:rPr>
              <a:t>  }</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printf("got ptr %p\n", buffer);</a:t>
            </a:r>
            <a:endParaRPr lang="en-US" sz="1050" spc="-1">
              <a:latin typeface="Arial"/>
            </a:endParaRPr>
          </a:p>
          <a:p>
            <a:pPr>
              <a:lnSpc>
                <a:spcPct val="100000"/>
              </a:lnSpc>
            </a:pPr>
            <a:r>
              <a:rPr lang="en-US" sz="1050" b="1" spc="-1">
                <a:solidFill>
                  <a:srgbClr val="3366FF"/>
                </a:solidFill>
                <a:latin typeface="Courier New"/>
                <a:ea typeface="DejaVu Sans"/>
              </a:rPr>
              <a:t>  return 0;</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2303730" y="2511000"/>
            <a:ext cx="4266000" cy="15298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2400" spc="-1">
                <a:solidFill>
                  <a:srgbClr val="000000"/>
                </a:solidFill>
                <a:latin typeface="Menlo"/>
                <a:ea typeface="Menlo"/>
              </a:rPr>
              <a:t>% gcc test.c -o test          </a:t>
            </a:r>
            <a:endParaRPr lang="en-US" sz="2400" spc="-1">
              <a:latin typeface="Arial"/>
            </a:endParaRPr>
          </a:p>
          <a:p>
            <a:pPr>
              <a:lnSpc>
                <a:spcPct val="100000"/>
              </a:lnSpc>
            </a:pPr>
            <a:endParaRPr lang="en-US" sz="2400" spc="-1">
              <a:latin typeface="Arial"/>
            </a:endParaRPr>
          </a:p>
          <a:p>
            <a:pPr>
              <a:lnSpc>
                <a:spcPct val="100000"/>
              </a:lnSpc>
            </a:pPr>
            <a:r>
              <a:rPr lang="en-US" sz="2400" spc="-1">
                <a:solidFill>
                  <a:srgbClr val="000000"/>
                </a:solidFill>
                <a:latin typeface="Menlo"/>
                <a:ea typeface="Menlo"/>
              </a:rPr>
              <a:t>% ./test</a:t>
            </a:r>
            <a:endParaRPr lang="en-US" sz="2400" spc="-1">
              <a:latin typeface="Arial"/>
            </a:endParaRPr>
          </a:p>
          <a:p>
            <a:pPr>
              <a:lnSpc>
                <a:spcPct val="100000"/>
              </a:lnSpc>
            </a:pPr>
            <a:r>
              <a:rPr lang="en-US" sz="2400" spc="-1">
                <a:solidFill>
                  <a:srgbClr val="000000"/>
                </a:solidFill>
                <a:latin typeface="Menlo"/>
                <a:ea typeface="Menlo"/>
              </a:rPr>
              <a:t>got ptr 0x7f84b0c03350</a:t>
            </a:r>
            <a:endParaRPr lang="en-US" sz="2400"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 name="CustomShape 2"/>
          <p:cNvSpPr/>
          <p:nvPr/>
        </p:nvSpPr>
        <p:spPr>
          <a:xfrm>
            <a:off x="1485900" y="2024730"/>
            <a:ext cx="3029670" cy="3426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a:bodyPr>
          <a:lstStyle/>
          <a:p>
            <a:pPr marL="257310" indent="-256770">
              <a:spcBef>
                <a:spcPts val="359"/>
              </a:spcBef>
              <a:buClr>
                <a:srgbClr val="000000"/>
              </a:buClr>
              <a:buFont typeface="Arial"/>
              <a:buChar char="•"/>
            </a:pPr>
            <a:r>
              <a:rPr lang="zh-CN" altLang="en-US" spc="-1" dirty="0">
                <a:solidFill>
                  <a:srgbClr val="000000"/>
                </a:solidFill>
                <a:latin typeface="Trebuchet MS"/>
              </a:rPr>
              <a:t>返回了一个非空指针（</a:t>
            </a:r>
            <a:r>
              <a:rPr lang="en-US" altLang="zh-CN" spc="-1" dirty="0">
                <a:solidFill>
                  <a:srgbClr val="000000"/>
                </a:solidFill>
                <a:latin typeface="Trebuchet MS"/>
              </a:rPr>
              <a:t> non-NULL pointer </a:t>
            </a:r>
            <a:r>
              <a:rPr lang="zh-CN" altLang="en-US" spc="-1" dirty="0">
                <a:solidFill>
                  <a:srgbClr val="000000"/>
                </a:solidFill>
                <a:latin typeface="Trebuchet MS"/>
              </a:rPr>
              <a:t>）</a:t>
            </a:r>
            <a:endParaRPr lang="en-US" spc="-1" dirty="0">
              <a:latin typeface="Arial"/>
            </a:endParaRPr>
          </a:p>
          <a:p>
            <a:pPr marL="257310" indent="-256770">
              <a:spcBef>
                <a:spcPts val="359"/>
              </a:spcBef>
              <a:buClr>
                <a:srgbClr val="000000"/>
              </a:buClr>
              <a:buFont typeface="Arial"/>
              <a:buChar char="•"/>
            </a:pPr>
            <a:r>
              <a:rPr lang="en-US" altLang="zh-CN" spc="-1" dirty="0">
                <a:solidFill>
                  <a:srgbClr val="000000"/>
                </a:solidFill>
                <a:latin typeface="Trebuchet MS"/>
              </a:rPr>
              <a:t>mac</a:t>
            </a:r>
            <a:r>
              <a:rPr lang="en-US" spc="-1" dirty="0">
                <a:solidFill>
                  <a:srgbClr val="000000"/>
                </a:solidFill>
                <a:latin typeface="Trebuchet MS"/>
              </a:rPr>
              <a:t>OS X </a:t>
            </a:r>
            <a:r>
              <a:rPr lang="zh-CN" altLang="en-US" spc="-1" dirty="0">
                <a:solidFill>
                  <a:srgbClr val="000000"/>
                </a:solidFill>
                <a:latin typeface="Trebuchet MS"/>
              </a:rPr>
              <a:t>和</a:t>
            </a:r>
            <a:r>
              <a:rPr lang="en-US" spc="-1" dirty="0">
                <a:solidFill>
                  <a:srgbClr val="000000"/>
                </a:solidFill>
                <a:latin typeface="Trebuchet MS"/>
              </a:rPr>
              <a:t> Linux </a:t>
            </a:r>
            <a:r>
              <a:rPr lang="zh-CN" altLang="en-US" spc="-1" dirty="0">
                <a:solidFill>
                  <a:srgbClr val="000000"/>
                </a:solidFill>
                <a:latin typeface="Trebuchet MS"/>
              </a:rPr>
              <a:t>都会超量分配内存（</a:t>
            </a:r>
            <a:r>
              <a:rPr lang="en-US" altLang="zh-CN" spc="-1" dirty="0">
                <a:solidFill>
                  <a:srgbClr val="000000"/>
                </a:solidFill>
                <a:latin typeface="Trebuchet MS"/>
              </a:rPr>
              <a:t> oversubscribe memory </a:t>
            </a:r>
            <a:r>
              <a:rPr lang="zh-CN" altLang="en-US" spc="-1" dirty="0">
                <a:solidFill>
                  <a:srgbClr val="000000"/>
                </a:solidFill>
                <a:latin typeface="Trebuchet MS"/>
              </a:rPr>
              <a:t>）</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那内存什么时候才会真分配呢？</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检查 </a:t>
            </a:r>
            <a:r>
              <a:rPr lang="en-US" altLang="zh-CN" spc="-1" dirty="0">
                <a:solidFill>
                  <a:srgbClr val="000000"/>
                </a:solidFill>
                <a:latin typeface="Trebuchet MS"/>
              </a:rPr>
              <a:t>malloc/</a:t>
            </a:r>
            <a:r>
              <a:rPr lang="en-US" altLang="zh-CN" spc="-1" dirty="0" err="1">
                <a:solidFill>
                  <a:srgbClr val="000000"/>
                </a:solidFill>
                <a:latin typeface="Trebuchet MS"/>
              </a:rPr>
              <a:t>calloc</a:t>
            </a:r>
            <a:r>
              <a:rPr lang="en-US" altLang="zh-CN" spc="-1" dirty="0">
                <a:solidFill>
                  <a:srgbClr val="000000"/>
                </a:solidFill>
                <a:latin typeface="Trebuchet MS"/>
              </a:rPr>
              <a:t>   </a:t>
            </a:r>
            <a:r>
              <a:rPr lang="zh-CN" altLang="en-US" spc="-1" dirty="0">
                <a:solidFill>
                  <a:srgbClr val="000000"/>
                </a:solidFill>
                <a:latin typeface="Trebuchet MS"/>
              </a:rPr>
              <a:t>的返回值也没用，</a:t>
            </a:r>
            <a:r>
              <a:rPr lang="en-US" spc="-1" dirty="0">
                <a:solidFill>
                  <a:srgbClr val="000000"/>
                </a:solidFill>
                <a:latin typeface="Trebuchet MS"/>
              </a:rPr>
              <a:t>–</a:t>
            </a:r>
            <a:r>
              <a:rPr lang="zh-CN" altLang="en-US" spc="-1" dirty="0">
                <a:solidFill>
                  <a:srgbClr val="000000"/>
                </a:solidFill>
                <a:latin typeface="Trebuchet MS"/>
              </a:rPr>
              <a:t>因为 </a:t>
            </a:r>
            <a:r>
              <a:rPr lang="en-US" altLang="zh-CN" spc="-1" dirty="0">
                <a:solidFill>
                  <a:srgbClr val="000000"/>
                </a:solidFill>
                <a:latin typeface="Trebuchet MS"/>
              </a:rPr>
              <a:t>malloc </a:t>
            </a:r>
            <a:r>
              <a:rPr lang="zh-CN" altLang="en-US" spc="-1" dirty="0">
                <a:solidFill>
                  <a:srgbClr val="000000"/>
                </a:solidFill>
                <a:latin typeface="Trebuchet MS"/>
              </a:rPr>
              <a:t>永远不会返回 </a:t>
            </a:r>
            <a:r>
              <a:rPr lang="en-US" altLang="zh-CN" spc="-1" dirty="0">
                <a:solidFill>
                  <a:srgbClr val="000000"/>
                </a:solidFill>
                <a:latin typeface="Trebuchet MS"/>
              </a:rPr>
              <a:t>NULL</a:t>
            </a:r>
            <a:r>
              <a:rPr lang="zh-CN" altLang="en-US" spc="-1" dirty="0">
                <a:solidFill>
                  <a:srgbClr val="000000"/>
                </a:solidFill>
                <a:latin typeface="Trebuchet MS"/>
              </a:rPr>
              <a:t>（</a:t>
            </a:r>
            <a:r>
              <a:rPr lang="en-US" altLang="zh-CN" spc="-1" dirty="0">
                <a:solidFill>
                  <a:srgbClr val="000000"/>
                </a:solidFill>
                <a:latin typeface="Trebuchet MS"/>
              </a:rPr>
              <a:t>malloc </a:t>
            </a:r>
            <a:r>
              <a:rPr lang="en-US" altLang="zh-CN" i="1" spc="-1" dirty="0">
                <a:solidFill>
                  <a:srgbClr val="000000"/>
                </a:solidFill>
                <a:latin typeface="Trebuchet MS"/>
              </a:rPr>
              <a:t>never*</a:t>
            </a:r>
            <a:r>
              <a:rPr lang="en-US" altLang="zh-CN" spc="-1" dirty="0">
                <a:solidFill>
                  <a:srgbClr val="000000"/>
                </a:solidFill>
                <a:latin typeface="Trebuchet MS"/>
              </a:rPr>
              <a:t> returns NULL</a:t>
            </a:r>
            <a:r>
              <a:rPr lang="zh-CN" altLang="en-US" spc="-1" dirty="0">
                <a:solidFill>
                  <a:srgbClr val="000000"/>
                </a:solidFill>
                <a:latin typeface="Trebuchet MS"/>
              </a:rPr>
              <a:t>）</a:t>
            </a:r>
            <a:endParaRPr lang="en-US" spc="-1" dirty="0">
              <a:latin typeface="Arial"/>
            </a:endParaRPr>
          </a:p>
        </p:txBody>
      </p:sp>
      <p:sp>
        <p:nvSpPr>
          <p:cNvPr id="2338" name="CustomShape 3"/>
          <p:cNvSpPr/>
          <p:nvPr/>
        </p:nvSpPr>
        <p:spPr>
          <a:xfrm>
            <a:off x="4626000" y="2024730"/>
            <a:ext cx="3293730" cy="37438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3366FF"/>
                </a:solidFill>
                <a:latin typeface="Courier New"/>
                <a:ea typeface="DejaVu Sans"/>
              </a:rPr>
              <a:t>#include &lt;stdlib.h&gt;</a:t>
            </a:r>
            <a:endParaRPr lang="en-US" sz="1050" spc="-1">
              <a:latin typeface="Arial"/>
            </a:endParaRPr>
          </a:p>
          <a:p>
            <a:pPr>
              <a:lnSpc>
                <a:spcPct val="100000"/>
              </a:lnSpc>
            </a:pPr>
            <a:r>
              <a:rPr lang="en-US" sz="1050" b="1" spc="-1">
                <a:solidFill>
                  <a:srgbClr val="3366FF"/>
                </a:solidFill>
                <a:latin typeface="Courier New"/>
                <a:ea typeface="DejaVu Sans"/>
              </a:rPr>
              <a:t>#include &lt;stdio.h&gt;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int</a:t>
            </a:r>
            <a:endParaRPr lang="en-US" sz="1050" spc="-1">
              <a:latin typeface="Arial"/>
            </a:endParaRPr>
          </a:p>
          <a:p>
            <a:pPr>
              <a:lnSpc>
                <a:spcPct val="100000"/>
              </a:lnSpc>
            </a:pPr>
            <a:r>
              <a:rPr lang="en-US" sz="1050" b="1" spc="-1">
                <a:solidFill>
                  <a:srgbClr val="3366FF"/>
                </a:solidFill>
                <a:latin typeface="Courier New"/>
                <a:ea typeface="DejaVu Sans"/>
              </a:rPr>
              <a:t>main</a:t>
            </a:r>
            <a:endParaRPr lang="en-US" sz="1050" spc="-1">
              <a:latin typeface="Arial"/>
            </a:endParaRPr>
          </a:p>
          <a:p>
            <a:pPr>
              <a:lnSpc>
                <a:spcPct val="100000"/>
              </a:lnSpc>
            </a:pPr>
            <a:r>
              <a:rPr lang="en-US" sz="1050" b="1" spc="-1">
                <a:solidFill>
                  <a:srgbClr val="3366FF"/>
                </a:solidFill>
                <a:latin typeface="Courier New"/>
                <a:ea typeface="DejaVu Sans"/>
              </a:rPr>
              <a:t>(int argc, char **argv)</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r>
              <a:rPr lang="en-US" sz="1050" b="1" spc="-1">
                <a:solidFill>
                  <a:srgbClr val="3366FF"/>
                </a:solidFill>
                <a:latin typeface="Courier New"/>
                <a:ea typeface="DejaVu Sans"/>
              </a:rPr>
              <a:t>  //64 billion floats</a:t>
            </a:r>
            <a:endParaRPr lang="en-US" sz="1050" spc="-1">
              <a:latin typeface="Arial"/>
            </a:endParaRPr>
          </a:p>
          <a:p>
            <a:pPr>
              <a:lnSpc>
                <a:spcPct val="100000"/>
              </a:lnSpc>
            </a:pPr>
            <a:r>
              <a:rPr lang="en-US" sz="1050" b="1" spc="-1">
                <a:solidFill>
                  <a:srgbClr val="3366FF"/>
                </a:solidFill>
                <a:latin typeface="Courier New"/>
                <a:ea typeface="DejaVu Sans"/>
              </a:rPr>
              <a:t>  size_t len    = 64 * 1024*1024*1024;</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//256GB allocation</a:t>
            </a:r>
            <a:endParaRPr lang="en-US" sz="1050" spc="-1">
              <a:latin typeface="Arial"/>
            </a:endParaRPr>
          </a:p>
          <a:p>
            <a:pPr>
              <a:lnSpc>
                <a:spcPct val="100000"/>
              </a:lnSpc>
            </a:pPr>
            <a:r>
              <a:rPr lang="en-US" sz="1050" b="1" spc="-1">
                <a:solidFill>
                  <a:srgbClr val="3366FF"/>
                </a:solidFill>
                <a:latin typeface="Courier New"/>
                <a:ea typeface="DejaVu Sans"/>
              </a:rPr>
              <a:t>  float *buffer = </a:t>
            </a:r>
            <a:br>
              <a:rPr sz="1350"/>
            </a:br>
            <a:r>
              <a:rPr lang="en-US" sz="1050" b="1" spc="-1">
                <a:solidFill>
                  <a:srgbClr val="3366FF"/>
                </a:solidFill>
                <a:latin typeface="Courier New"/>
                <a:ea typeface="DejaVu Sans"/>
              </a:rPr>
              <a:t>             malloc(len*sizeof(float));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if (NULL == buffer)</a:t>
            </a:r>
            <a:endParaRPr lang="en-US" sz="1050" spc="-1">
              <a:latin typeface="Arial"/>
            </a:endParaRPr>
          </a:p>
          <a:p>
            <a:pPr>
              <a:lnSpc>
                <a:spcPct val="100000"/>
              </a:lnSpc>
            </a:pPr>
            <a:r>
              <a:rPr lang="en-US" sz="1050" b="1" spc="-1">
                <a:solidFill>
                  <a:srgbClr val="3366FF"/>
                </a:solidFill>
                <a:latin typeface="Courier New"/>
                <a:ea typeface="DejaVu Sans"/>
              </a:rPr>
              <a:t>  {</a:t>
            </a:r>
            <a:endParaRPr lang="en-US" sz="1050" spc="-1">
              <a:latin typeface="Arial"/>
            </a:endParaRPr>
          </a:p>
          <a:p>
            <a:pPr>
              <a:lnSpc>
                <a:spcPct val="100000"/>
              </a:lnSpc>
            </a:pPr>
            <a:r>
              <a:rPr lang="en-US" sz="1050" b="1" spc="-1">
                <a:solidFill>
                  <a:srgbClr val="3366FF"/>
                </a:solidFill>
                <a:latin typeface="Courier New"/>
                <a:ea typeface="DejaVu Sans"/>
              </a:rPr>
              <a:t>    fprintf(stderr, "malloc failed\n");</a:t>
            </a:r>
            <a:endParaRPr lang="en-US" sz="1050" spc="-1">
              <a:latin typeface="Arial"/>
            </a:endParaRPr>
          </a:p>
          <a:p>
            <a:pPr>
              <a:lnSpc>
                <a:spcPct val="100000"/>
              </a:lnSpc>
            </a:pPr>
            <a:r>
              <a:rPr lang="en-US" sz="1050" b="1" spc="-1">
                <a:solidFill>
                  <a:srgbClr val="3366FF"/>
                </a:solidFill>
                <a:latin typeface="Courier New"/>
                <a:ea typeface="DejaVu Sans"/>
              </a:rPr>
              <a:t>    return 1;</a:t>
            </a:r>
            <a:endParaRPr lang="en-US" sz="1050" spc="-1">
              <a:latin typeface="Arial"/>
            </a:endParaRPr>
          </a:p>
          <a:p>
            <a:pPr>
              <a:lnSpc>
                <a:spcPct val="100000"/>
              </a:lnSpc>
            </a:pPr>
            <a:r>
              <a:rPr lang="en-US" sz="1050" b="1" spc="-1">
                <a:solidFill>
                  <a:srgbClr val="3366FF"/>
                </a:solidFill>
                <a:latin typeface="Courier New"/>
                <a:ea typeface="DejaVu Sans"/>
              </a:rPr>
              <a:t>  }</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printf("got ptr %p\n", buffer);</a:t>
            </a:r>
            <a:endParaRPr lang="en-US" sz="1050" spc="-1">
              <a:latin typeface="Arial"/>
            </a:endParaRPr>
          </a:p>
          <a:p>
            <a:pPr>
              <a:lnSpc>
                <a:spcPct val="100000"/>
              </a:lnSpc>
            </a:pPr>
            <a:r>
              <a:rPr lang="en-US" sz="1050" b="1" spc="-1">
                <a:solidFill>
                  <a:srgbClr val="3366FF"/>
                </a:solidFill>
                <a:latin typeface="Courier New"/>
                <a:ea typeface="DejaVu Sans"/>
              </a:rPr>
              <a:t>  return 0;</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p:txBody>
      </p:sp>
      <p:sp>
        <p:nvSpPr>
          <p:cNvPr id="2339" name="CustomShape 4"/>
          <p:cNvSpPr/>
          <p:nvPr/>
        </p:nvSpPr>
        <p:spPr>
          <a:xfrm>
            <a:off x="1000980" y="5723730"/>
            <a:ext cx="439776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350" spc="-1">
                <a:solidFill>
                  <a:srgbClr val="000000"/>
                </a:solidFill>
                <a:latin typeface="Trebuchet MS"/>
                <a:ea typeface="DejaVu Sans"/>
              </a:rPr>
              <a:t>* This might not be true for an embedded system</a:t>
            </a:r>
            <a:endParaRPr lang="en-US" sz="1350" spc="-1">
              <a:latin typeface="Arial"/>
            </a:endParaRPr>
          </a:p>
        </p:txBody>
      </p:sp>
      <p:sp>
        <p:nvSpPr>
          <p:cNvPr id="6" name="CustomShape 1">
            <a:extLst>
              <a:ext uri="{FF2B5EF4-FFF2-40B4-BE49-F238E27FC236}">
                <a16:creationId xmlns:a16="http://schemas.microsoft.com/office/drawing/2014/main" id="{A86088AA-0A25-46EB-BD1C-0BBBBEAEC8C9}"/>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1" name="CustomShape 2"/>
          <p:cNvSpPr/>
          <p:nvPr/>
        </p:nvSpPr>
        <p:spPr>
          <a:xfrm>
            <a:off x="1485900" y="2024730"/>
            <a:ext cx="3029670" cy="3426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359"/>
              </a:spcBef>
              <a:buClr>
                <a:srgbClr val="000000"/>
              </a:buClr>
              <a:buFont typeface="Arial"/>
              <a:buChar char="•"/>
            </a:pPr>
            <a:r>
              <a:rPr lang="zh-CN" altLang="en-US" spc="-1" dirty="0">
                <a:solidFill>
                  <a:srgbClr val="000000"/>
                </a:solidFill>
                <a:latin typeface="Trebuchet MS"/>
              </a:rPr>
              <a:t>这个程序实际上并不会真正分配任何内存</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调用了 </a:t>
            </a:r>
            <a:r>
              <a:rPr lang="en-US" spc="-1" dirty="0">
                <a:solidFill>
                  <a:srgbClr val="000000"/>
                </a:solidFill>
                <a:latin typeface="Trebuchet MS"/>
              </a:rPr>
              <a:t>malloc</a:t>
            </a:r>
            <a:r>
              <a:rPr lang="zh-CN" altLang="en-US" spc="-1" dirty="0">
                <a:solidFill>
                  <a:srgbClr val="000000"/>
                </a:solidFill>
                <a:latin typeface="Trebuchet MS"/>
              </a:rPr>
              <a:t>，但并没有使用它</a:t>
            </a:r>
            <a:r>
              <a:rPr lang="en-US" spc="-1" dirty="0">
                <a:solidFill>
                  <a:srgbClr val="000000"/>
                </a:solidFill>
                <a:latin typeface="Trebuchet MS"/>
              </a:rPr>
              <a:t>!</a:t>
            </a:r>
            <a:endParaRPr lang="en-US" spc="-1" dirty="0">
              <a:latin typeface="Arial"/>
            </a:endParaRPr>
          </a:p>
        </p:txBody>
      </p:sp>
      <p:sp>
        <p:nvSpPr>
          <p:cNvPr id="2342" name="CustomShape 3"/>
          <p:cNvSpPr/>
          <p:nvPr/>
        </p:nvSpPr>
        <p:spPr>
          <a:xfrm>
            <a:off x="4626000" y="2024730"/>
            <a:ext cx="3293730" cy="24651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3366FF"/>
                </a:solidFill>
                <a:latin typeface="Courier New"/>
                <a:ea typeface="DejaVu Sans"/>
              </a:rPr>
              <a:t>#include &lt;stdlib.h&gt;</a:t>
            </a:r>
            <a:endParaRPr lang="en-US" sz="1050" spc="-1">
              <a:latin typeface="Arial"/>
            </a:endParaRPr>
          </a:p>
          <a:p>
            <a:pPr>
              <a:lnSpc>
                <a:spcPct val="100000"/>
              </a:lnSpc>
            </a:pPr>
            <a:r>
              <a:rPr lang="en-US" sz="1050" b="1" spc="-1">
                <a:solidFill>
                  <a:srgbClr val="3366FF"/>
                </a:solidFill>
                <a:latin typeface="Courier New"/>
                <a:ea typeface="DejaVu Sans"/>
              </a:rPr>
              <a:t>#include &lt;stdio.h&gt;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int </a:t>
            </a:r>
            <a:endParaRPr lang="en-US" sz="1050" spc="-1">
              <a:latin typeface="Arial"/>
            </a:endParaRPr>
          </a:p>
          <a:p>
            <a:pPr>
              <a:lnSpc>
                <a:spcPct val="100000"/>
              </a:lnSpc>
            </a:pPr>
            <a:r>
              <a:rPr lang="en-US" sz="1050" b="1" spc="-1">
                <a:solidFill>
                  <a:srgbClr val="3366FF"/>
                </a:solidFill>
                <a:latin typeface="Courier New"/>
                <a:ea typeface="DejaVu Sans"/>
              </a:rPr>
              <a:t>main </a:t>
            </a:r>
            <a:endParaRPr lang="en-US" sz="1050" spc="-1">
              <a:latin typeface="Arial"/>
            </a:endParaRPr>
          </a:p>
          <a:p>
            <a:pPr>
              <a:lnSpc>
                <a:spcPct val="100000"/>
              </a:lnSpc>
            </a:pPr>
            <a:r>
              <a:rPr lang="en-US" sz="1050" b="1" spc="-1">
                <a:solidFill>
                  <a:srgbClr val="3366FF"/>
                </a:solidFill>
                <a:latin typeface="Courier New"/>
                <a:ea typeface="DejaVu Sans"/>
              </a:rPr>
              <a:t>(int argc, char **argv)</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r>
              <a:rPr lang="en-US" sz="1050" b="1" spc="-1">
                <a:solidFill>
                  <a:srgbClr val="3366FF"/>
                </a:solidFill>
                <a:latin typeface="Courier New"/>
                <a:ea typeface="DejaVu Sans"/>
              </a:rPr>
              <a:t>  size_t len    = 16 * 1024*1024;</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float *buffer = </a:t>
            </a:r>
            <a:br>
              <a:rPr sz="1350"/>
            </a:br>
            <a:r>
              <a:rPr lang="en-US" sz="1050" b="1" spc="-1">
                <a:solidFill>
                  <a:srgbClr val="3366FF"/>
                </a:solidFill>
                <a:latin typeface="Courier New"/>
                <a:ea typeface="DejaVu Sans"/>
              </a:rPr>
              <a:t>             malloc(len*sizeof(float));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return 0;</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endParaRPr lang="en-US" sz="1050" spc="-1">
              <a:latin typeface="Arial"/>
            </a:endParaRPr>
          </a:p>
        </p:txBody>
      </p:sp>
      <p:sp>
        <p:nvSpPr>
          <p:cNvPr id="5" name="CustomShape 1">
            <a:extLst>
              <a:ext uri="{FF2B5EF4-FFF2-40B4-BE49-F238E27FC236}">
                <a16:creationId xmlns:a16="http://schemas.microsoft.com/office/drawing/2014/main" id="{AA9917B9-B2B5-45FC-9755-F5FF875B82CC}"/>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 name="CustomShape 2"/>
          <p:cNvSpPr/>
          <p:nvPr/>
        </p:nvSpPr>
        <p:spPr>
          <a:xfrm>
            <a:off x="1485900" y="2024730"/>
            <a:ext cx="3029670" cy="3426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359"/>
              </a:spcBef>
              <a:buClr>
                <a:srgbClr val="000000"/>
              </a:buClr>
              <a:buFont typeface="Arial"/>
              <a:buChar char="•"/>
            </a:pPr>
            <a:r>
              <a:rPr lang="zh-CN" altLang="en-US" spc="-1" dirty="0">
                <a:solidFill>
                  <a:srgbClr val="000000"/>
                </a:solidFill>
                <a:latin typeface="Trebuchet MS"/>
              </a:rPr>
              <a:t>那到底咋回事呢？</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读取时候得到的指针，会触发内核里面的一个页面错误（</a:t>
            </a:r>
            <a:r>
              <a:rPr lang="en-US" altLang="zh-CN" spc="-1" dirty="0">
                <a:solidFill>
                  <a:srgbClr val="000000"/>
                </a:solidFill>
                <a:latin typeface="Trebuchet MS"/>
              </a:rPr>
              <a:t>page fault</a:t>
            </a:r>
            <a:r>
              <a:rPr lang="zh-CN" altLang="en-US" spc="-1" dirty="0">
                <a:solidFill>
                  <a:srgbClr val="000000"/>
                </a:solidFill>
                <a:latin typeface="Trebuchet MS"/>
              </a:rPr>
              <a:t>）</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内核然后会分给我们一点内存，允许对其进行写入</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但这个代码分了多少内存呢？只有  </a:t>
            </a:r>
            <a:r>
              <a:rPr lang="en-US" altLang="zh-CN" spc="-1" dirty="0">
                <a:solidFill>
                  <a:srgbClr val="000000"/>
                </a:solidFill>
                <a:latin typeface="Trebuchet MS"/>
              </a:rPr>
              <a:t>4096</a:t>
            </a:r>
            <a:r>
              <a:rPr lang="zh-CN" altLang="en-US" spc="-1" dirty="0">
                <a:solidFill>
                  <a:srgbClr val="000000"/>
                </a:solidFill>
                <a:latin typeface="Trebuchet MS"/>
              </a:rPr>
              <a:t>字节（</a:t>
            </a:r>
            <a:r>
              <a:rPr lang="en-US" altLang="zh-CN" spc="-1" dirty="0">
                <a:solidFill>
                  <a:srgbClr val="000000"/>
                </a:solidFill>
                <a:latin typeface="Trebuchet MS"/>
              </a:rPr>
              <a:t>bytes</a:t>
            </a:r>
            <a:r>
              <a:rPr lang="zh-CN" altLang="en-US" spc="-1" dirty="0">
                <a:solidFill>
                  <a:srgbClr val="000000"/>
                </a:solidFill>
                <a:latin typeface="Trebuchet MS"/>
              </a:rPr>
              <a:t>），也就是一个页（</a:t>
            </a:r>
            <a:r>
              <a:rPr lang="en-US" altLang="zh-CN" spc="-1" dirty="0">
                <a:solidFill>
                  <a:srgbClr val="000000"/>
                </a:solidFill>
                <a:latin typeface="Trebuchet MS"/>
              </a:rPr>
              <a:t>page</a:t>
            </a:r>
            <a:r>
              <a:rPr lang="zh-CN" altLang="en-US" spc="-1" dirty="0">
                <a:solidFill>
                  <a:srgbClr val="000000"/>
                </a:solidFill>
                <a:latin typeface="Trebuchet MS"/>
              </a:rPr>
              <a:t>）</a:t>
            </a:r>
            <a:endParaRPr lang="en-US" spc="-1" dirty="0">
              <a:latin typeface="Arial"/>
            </a:endParaRPr>
          </a:p>
        </p:txBody>
      </p:sp>
      <p:sp>
        <p:nvSpPr>
          <p:cNvPr id="2345" name="CustomShape 3"/>
          <p:cNvSpPr/>
          <p:nvPr/>
        </p:nvSpPr>
        <p:spPr>
          <a:xfrm>
            <a:off x="4626000" y="2024730"/>
            <a:ext cx="3293730" cy="27847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3366FF"/>
                </a:solidFill>
                <a:latin typeface="Courier New"/>
                <a:ea typeface="DejaVu Sans"/>
              </a:rPr>
              <a:t>#include &lt;stdlib.h&gt;</a:t>
            </a:r>
            <a:endParaRPr lang="en-US" sz="1050" spc="-1">
              <a:latin typeface="Arial"/>
            </a:endParaRPr>
          </a:p>
          <a:p>
            <a:pPr>
              <a:lnSpc>
                <a:spcPct val="100000"/>
              </a:lnSpc>
            </a:pPr>
            <a:r>
              <a:rPr lang="en-US" sz="1050" b="1" spc="-1">
                <a:solidFill>
                  <a:srgbClr val="3366FF"/>
                </a:solidFill>
                <a:latin typeface="Courier New"/>
                <a:ea typeface="DejaVu Sans"/>
              </a:rPr>
              <a:t>#include &lt;stdio.h&gt;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int </a:t>
            </a:r>
            <a:endParaRPr lang="en-US" sz="1050" spc="-1">
              <a:latin typeface="Arial"/>
            </a:endParaRPr>
          </a:p>
          <a:p>
            <a:pPr>
              <a:lnSpc>
                <a:spcPct val="100000"/>
              </a:lnSpc>
            </a:pPr>
            <a:r>
              <a:rPr lang="en-US" sz="1050" b="1" spc="-1">
                <a:solidFill>
                  <a:srgbClr val="3366FF"/>
                </a:solidFill>
                <a:latin typeface="Courier New"/>
                <a:ea typeface="DejaVu Sans"/>
              </a:rPr>
              <a:t>main </a:t>
            </a:r>
            <a:endParaRPr lang="en-US" sz="1050" spc="-1">
              <a:latin typeface="Arial"/>
            </a:endParaRPr>
          </a:p>
          <a:p>
            <a:pPr>
              <a:lnSpc>
                <a:spcPct val="100000"/>
              </a:lnSpc>
            </a:pPr>
            <a:r>
              <a:rPr lang="en-US" sz="1050" b="1" spc="-1">
                <a:solidFill>
                  <a:srgbClr val="3366FF"/>
                </a:solidFill>
                <a:latin typeface="Courier New"/>
                <a:ea typeface="DejaVu Sans"/>
              </a:rPr>
              <a:t>(int argc, char **argv)</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r>
              <a:rPr lang="en-US" sz="1050" b="1" spc="-1">
                <a:solidFill>
                  <a:srgbClr val="3366FF"/>
                </a:solidFill>
                <a:latin typeface="Courier New"/>
                <a:ea typeface="DejaVu Sans"/>
              </a:rPr>
              <a:t>  size_t len    = 16 * 1024*1024;</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float *buffer = </a:t>
            </a:r>
            <a:br>
              <a:rPr sz="1350"/>
            </a:br>
            <a:r>
              <a:rPr lang="en-US" sz="1050" b="1" spc="-1">
                <a:solidFill>
                  <a:srgbClr val="3366FF"/>
                </a:solidFill>
                <a:latin typeface="Courier New"/>
                <a:ea typeface="DejaVu Sans"/>
              </a:rPr>
              <a:t>             malloc(len*sizeof(float));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buffer[0] = 10.0f;</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return 0;</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endParaRPr lang="en-US" sz="1050" spc="-1">
              <a:latin typeface="Arial"/>
            </a:endParaRPr>
          </a:p>
        </p:txBody>
      </p:sp>
      <p:sp>
        <p:nvSpPr>
          <p:cNvPr id="5" name="CustomShape 1">
            <a:extLst>
              <a:ext uri="{FF2B5EF4-FFF2-40B4-BE49-F238E27FC236}">
                <a16:creationId xmlns:a16="http://schemas.microsoft.com/office/drawing/2014/main" id="{D853E872-02B7-476A-9382-339D05399842}"/>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7" name="CustomShape 2"/>
          <p:cNvSpPr/>
          <p:nvPr/>
        </p:nvSpPr>
        <p:spPr>
          <a:xfrm>
            <a:off x="1485900" y="2057400"/>
            <a:ext cx="6171660" cy="3639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lnSpcReduction="10000"/>
          </a:bodyPr>
          <a:lstStyle/>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每次分配的都是 </a:t>
            </a:r>
            <a:r>
              <a:rPr lang="en-US" sz="2400" spc="-1" dirty="0">
                <a:solidFill>
                  <a:srgbClr val="000000"/>
                </a:solidFill>
                <a:latin typeface="Trebuchet MS"/>
              </a:rPr>
              <a:t>4KB </a:t>
            </a:r>
            <a:r>
              <a:rPr lang="zh-CN" altLang="en-US" sz="2400" spc="-1" dirty="0">
                <a:solidFill>
                  <a:srgbClr val="000000"/>
                </a:solidFill>
                <a:latin typeface="Trebuchet MS"/>
              </a:rPr>
              <a:t>页面的内存（</a:t>
            </a:r>
            <a:r>
              <a:rPr lang="en-US" altLang="zh-CN" sz="2400" spc="-1" dirty="0">
                <a:solidFill>
                  <a:srgbClr val="000000"/>
                </a:solidFill>
                <a:latin typeface="Trebuchet MS"/>
              </a:rPr>
              <a:t>pages</a:t>
            </a:r>
            <a:r>
              <a:rPr lang="zh-CN" altLang="en-US" sz="2400" spc="-1" dirty="0">
                <a:solidFill>
                  <a:srgbClr val="000000"/>
                </a:solidFill>
                <a:latin typeface="Trebuchet MS"/>
              </a:rPr>
              <a:t>），也能被快速地动态缓存到磁盘上</a:t>
            </a: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实际上一次内存分配操作可能都不一定是连续的（</a:t>
            </a:r>
            <a:r>
              <a:rPr lang="en-US" altLang="zh-CN" sz="2400" spc="-1" dirty="0">
                <a:solidFill>
                  <a:srgbClr val="000000"/>
                </a:solidFill>
                <a:latin typeface="Trebuchet MS"/>
              </a:rPr>
              <a:t> contiguous </a:t>
            </a:r>
            <a:r>
              <a:rPr lang="zh-CN" altLang="en-US" sz="2400" spc="-1" dirty="0">
                <a:solidFill>
                  <a:srgbClr val="000000"/>
                </a:solidFill>
                <a:latin typeface="Trebuchet MS"/>
              </a:rPr>
              <a:t>）</a:t>
            </a: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所以</a:t>
            </a:r>
            <a:r>
              <a:rPr lang="en-US" sz="2400" spc="-1" dirty="0">
                <a:solidFill>
                  <a:srgbClr val="000000"/>
                </a:solidFill>
                <a:latin typeface="Trebuchet MS"/>
              </a:rPr>
              <a:t> </a:t>
            </a:r>
            <a:r>
              <a:rPr lang="en-US" sz="2400" spc="-1" dirty="0" err="1">
                <a:solidFill>
                  <a:srgbClr val="000000"/>
                </a:solidFill>
                <a:latin typeface="Trebuchet MS"/>
              </a:rPr>
              <a:t>enqueueRead</a:t>
            </a:r>
            <a:r>
              <a:rPr lang="en-US" sz="2400" spc="-1" dirty="0">
                <a:solidFill>
                  <a:srgbClr val="000000"/>
                </a:solidFill>
                <a:latin typeface="Trebuchet MS"/>
              </a:rPr>
              <a:t>/</a:t>
            </a:r>
            <a:r>
              <a:rPr lang="en-US" sz="2400" spc="-1" dirty="0" err="1">
                <a:solidFill>
                  <a:srgbClr val="000000"/>
                </a:solidFill>
                <a:latin typeface="Trebuchet MS"/>
              </a:rPr>
              <a:t>enqueueWrite</a:t>
            </a:r>
            <a:r>
              <a:rPr lang="en-US" sz="2400" spc="-1" dirty="0">
                <a:solidFill>
                  <a:srgbClr val="000000"/>
                </a:solidFill>
                <a:latin typeface="Trebuchet MS"/>
              </a:rPr>
              <a:t> </a:t>
            </a:r>
            <a:r>
              <a:rPr lang="zh-CN" altLang="en-US" sz="2400" spc="-1" dirty="0">
                <a:solidFill>
                  <a:srgbClr val="000000"/>
                </a:solidFill>
                <a:latin typeface="Trebuchet MS"/>
              </a:rPr>
              <a:t>必然会招致额外的宿主内存复制操作（</a:t>
            </a:r>
            <a:r>
              <a:rPr lang="en-US" altLang="zh-CN" sz="2400" b="1" i="1" spc="-1" dirty="0">
                <a:solidFill>
                  <a:srgbClr val="000000"/>
                </a:solidFill>
                <a:latin typeface="Trebuchet MS"/>
              </a:rPr>
              <a:t> must</a:t>
            </a:r>
            <a:r>
              <a:rPr lang="en-US" altLang="zh-CN" sz="2400" spc="-1" dirty="0">
                <a:solidFill>
                  <a:srgbClr val="000000"/>
                </a:solidFill>
                <a:latin typeface="Trebuchet MS"/>
              </a:rPr>
              <a:t> incur an additional host memory to host memory copy </a:t>
            </a:r>
            <a:r>
              <a:rPr lang="zh-CN" altLang="en-US" sz="2400" spc="-1" dirty="0">
                <a:solidFill>
                  <a:srgbClr val="000000"/>
                </a:solidFill>
                <a:latin typeface="Trebuchet MS"/>
              </a:rPr>
              <a:t>），这就浪费了带宽，也损耗了性能</a:t>
            </a:r>
            <a:endParaRPr lang="en-US" sz="2400" spc="-1" dirty="0">
              <a:latin typeface="Arial"/>
            </a:endParaRPr>
          </a:p>
        </p:txBody>
      </p:sp>
      <p:sp>
        <p:nvSpPr>
          <p:cNvPr id="4" name="CustomShape 1">
            <a:extLst>
              <a:ext uri="{FF2B5EF4-FFF2-40B4-BE49-F238E27FC236}">
                <a16:creationId xmlns:a16="http://schemas.microsoft.com/office/drawing/2014/main" id="{1D5365BA-1799-4386-9B7F-4E1C16A62EA5}"/>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1192947" y="1248750"/>
            <a:ext cx="6892579" cy="475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en-US" sz="2400" b="1" spc="-1" dirty="0" err="1">
                <a:solidFill>
                  <a:srgbClr val="000000"/>
                </a:solidFill>
                <a:latin typeface="Trebuchet MS"/>
              </a:rPr>
              <a:t>EnqueueWrite</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分配内存（</a:t>
            </a:r>
            <a:r>
              <a:rPr lang="en-US" altLang="zh-CN" sz="2100" spc="-1" dirty="0">
                <a:solidFill>
                  <a:srgbClr val="000000"/>
                </a:solidFill>
                <a:latin typeface="Trebuchet MS"/>
              </a:rPr>
              <a:t>DRAM</a:t>
            </a:r>
            <a:r>
              <a:rPr lang="zh-CN" altLang="en-US" sz="2100" spc="-1" dirty="0">
                <a:solidFill>
                  <a:srgbClr val="000000"/>
                </a:solidFill>
                <a:latin typeface="Trebuchet MS"/>
              </a:rPr>
              <a:t>）中的连续块（</a:t>
            </a:r>
            <a:r>
              <a:rPr lang="en-US" altLang="zh-CN" sz="2100" spc="-1" dirty="0">
                <a:solidFill>
                  <a:srgbClr val="000000"/>
                </a:solidFill>
                <a:latin typeface="Trebuchet MS"/>
              </a:rPr>
              <a:t> contiguous portion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将宿主数据（</a:t>
            </a:r>
            <a:r>
              <a:rPr lang="en-US" altLang="zh-CN" sz="2100" spc="-1" dirty="0">
                <a:solidFill>
                  <a:srgbClr val="000000"/>
                </a:solidFill>
                <a:latin typeface="Trebuchet MS"/>
              </a:rPr>
              <a:t>host data</a:t>
            </a:r>
            <a:r>
              <a:rPr lang="zh-CN" altLang="en-US" sz="2100" spc="-1" dirty="0">
                <a:solidFill>
                  <a:srgbClr val="000000"/>
                </a:solidFill>
                <a:latin typeface="Trebuchet MS"/>
              </a:rPr>
              <a:t>）复制到港分配的这些连续内存块内</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发信号通知 </a:t>
            </a:r>
            <a:r>
              <a:rPr lang="en-US" altLang="zh-CN" sz="2100" spc="-1" dirty="0">
                <a:solidFill>
                  <a:srgbClr val="000000"/>
                </a:solidFill>
                <a:latin typeface="Trebuchet MS"/>
              </a:rPr>
              <a:t>DMA </a:t>
            </a:r>
            <a:r>
              <a:rPr lang="zh-CN" altLang="en-US" sz="2100" spc="-1" dirty="0">
                <a:solidFill>
                  <a:srgbClr val="000000"/>
                </a:solidFill>
                <a:latin typeface="Trebuchet MS"/>
              </a:rPr>
              <a:t>引擎开始数据传递</a:t>
            </a:r>
            <a:endParaRPr lang="en-US" sz="2100" spc="-1" dirty="0">
              <a:latin typeface="Arial"/>
            </a:endParaRPr>
          </a:p>
          <a:p>
            <a:pPr marL="257310" indent="-256770">
              <a:spcBef>
                <a:spcPts val="481"/>
              </a:spcBef>
              <a:buClr>
                <a:srgbClr val="000000"/>
              </a:buClr>
              <a:buFont typeface="Arial"/>
              <a:buChar char="•"/>
            </a:pPr>
            <a:r>
              <a:rPr lang="en-US" sz="2400" b="1" spc="-1" dirty="0" err="1">
                <a:solidFill>
                  <a:srgbClr val="000000"/>
                </a:solidFill>
                <a:latin typeface="Trebuchet MS"/>
              </a:rPr>
              <a:t>EnqueueRead</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分配内存（</a:t>
            </a:r>
            <a:r>
              <a:rPr lang="en-US" altLang="zh-CN" sz="2100" spc="-1" dirty="0">
                <a:solidFill>
                  <a:srgbClr val="000000"/>
                </a:solidFill>
                <a:latin typeface="Trebuchet MS"/>
              </a:rPr>
              <a:t>DRAM</a:t>
            </a:r>
            <a:r>
              <a:rPr lang="zh-CN" altLang="en-US" sz="2100" spc="-1" dirty="0">
                <a:solidFill>
                  <a:srgbClr val="000000"/>
                </a:solidFill>
                <a:latin typeface="Trebuchet MS"/>
              </a:rPr>
              <a:t>）中的连续块（</a:t>
            </a:r>
            <a:r>
              <a:rPr lang="en-US" altLang="zh-CN" sz="2100" spc="-1" dirty="0">
                <a:solidFill>
                  <a:srgbClr val="000000"/>
                </a:solidFill>
                <a:latin typeface="Trebuchet MS"/>
              </a:rPr>
              <a:t> contiguous portion </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发信号通知 </a:t>
            </a:r>
            <a:r>
              <a:rPr lang="en-US" altLang="zh-CN" sz="2100" spc="-1" dirty="0">
                <a:solidFill>
                  <a:srgbClr val="000000"/>
                </a:solidFill>
                <a:latin typeface="Trebuchet MS"/>
              </a:rPr>
              <a:t>DMA </a:t>
            </a:r>
            <a:r>
              <a:rPr lang="zh-CN" altLang="en-US" sz="2100" spc="-1" dirty="0">
                <a:solidFill>
                  <a:srgbClr val="000000"/>
                </a:solidFill>
                <a:latin typeface="Trebuchet MS"/>
              </a:rPr>
              <a:t>引擎开始数据传递</a:t>
            </a:r>
            <a:endParaRPr lang="en-US" altLang="zh-CN"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等待表示传输完成的中断（</a:t>
            </a:r>
            <a:r>
              <a:rPr lang="en-US" altLang="zh-CN" sz="2100" spc="-1" dirty="0">
                <a:solidFill>
                  <a:srgbClr val="000000"/>
                </a:solidFill>
                <a:latin typeface="Trebuchet MS"/>
              </a:rPr>
              <a:t> interrupt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将连续内存中传出的数据复制到宿主代码的地址空间</a:t>
            </a:r>
            <a:endParaRPr lang="en-US" sz="2100" spc="-1" dirty="0">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1485900" y="1052730"/>
            <a:ext cx="6171660" cy="475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固定内存侧（</a:t>
            </a:r>
            <a:r>
              <a:rPr lang="en-US" altLang="zh-CN" sz="2400" spc="-1" dirty="0">
                <a:solidFill>
                  <a:srgbClr val="000000"/>
                </a:solidFill>
                <a:latin typeface="Trebuchet MS"/>
              </a:rPr>
              <a:t> Pinned memory side- </a:t>
            </a:r>
            <a:r>
              <a:rPr lang="zh-CN" altLang="en-US" sz="2400" spc="-1" dirty="0">
                <a:solidFill>
                  <a:srgbClr val="000000"/>
                </a:solidFill>
                <a:latin typeface="Trebuchet MS"/>
              </a:rPr>
              <a:t>）这个问题可以通过赋予宿主进程（</a:t>
            </a:r>
            <a:r>
              <a:rPr lang="en-US" altLang="zh-CN" sz="2400" spc="-1" dirty="0">
                <a:solidFill>
                  <a:srgbClr val="000000"/>
                </a:solidFill>
                <a:latin typeface="Trebuchet MS"/>
              </a:rPr>
              <a:t> host process </a:t>
            </a:r>
            <a:r>
              <a:rPr lang="zh-CN" altLang="en-US" sz="2400" spc="-1" dirty="0">
                <a:solidFill>
                  <a:srgbClr val="000000"/>
                </a:solidFill>
                <a:latin typeface="Trebuchet MS"/>
              </a:rPr>
              <a:t>）直接访问 </a:t>
            </a:r>
            <a:r>
              <a:rPr lang="en-US" altLang="zh-CN" sz="2400" spc="-1" dirty="0">
                <a:solidFill>
                  <a:srgbClr val="000000"/>
                </a:solidFill>
                <a:latin typeface="Trebuchet MS"/>
              </a:rPr>
              <a:t>DMA </a:t>
            </a:r>
            <a:r>
              <a:rPr lang="zh-CN" altLang="en-US" sz="2400" spc="-1" dirty="0">
                <a:solidFill>
                  <a:srgbClr val="000000"/>
                </a:solidFill>
                <a:latin typeface="Trebuchet MS"/>
              </a:rPr>
              <a:t>引擎读写的内存分区的权限来逐步解决。</a:t>
            </a:r>
            <a:r>
              <a:rPr lang="en-US" sz="2400" spc="-1" dirty="0">
                <a:solidFill>
                  <a:srgbClr val="000000"/>
                </a:solidFill>
                <a:latin typeface="Trebuchet MS"/>
              </a:rPr>
              <a:t> </a:t>
            </a:r>
          </a:p>
          <a:p>
            <a:pPr marL="257310" indent="-256770">
              <a:spcBef>
                <a:spcPts val="481"/>
              </a:spcBef>
              <a:buClr>
                <a:srgbClr val="000000"/>
              </a:buClr>
              <a:buFont typeface="Arial"/>
              <a:buChar char="•"/>
            </a:pPr>
            <a:r>
              <a:rPr lang="zh-CN" altLang="en-US" sz="2400" spc="-1" dirty="0">
                <a:solidFill>
                  <a:srgbClr val="000000"/>
                </a:solidFill>
                <a:latin typeface="Trebuchet MS"/>
              </a:rPr>
              <a:t>这样一来花费在等待内存迁移上的时间就少多了。</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免责声明：并不是所有的驱动都支持，而且这样一来也让内存分配的开销更大了（所以这样一来连续分配和释放固定内存就会很慢）。</a:t>
            </a:r>
            <a:endParaRPr lang="en-US" sz="2400" spc="-1" dirty="0">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1493730" y="857250"/>
            <a:ext cx="6171660" cy="7349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使用固定内存</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Using Pinned Memory</a:t>
            </a:r>
            <a:endParaRPr lang="en-US" sz="1650" spc="-1" dirty="0">
              <a:latin typeface="Arial"/>
            </a:endParaRPr>
          </a:p>
        </p:txBody>
      </p:sp>
      <p:sp>
        <p:nvSpPr>
          <p:cNvPr id="2351" name="CustomShape 2"/>
          <p:cNvSpPr/>
          <p:nvPr/>
        </p:nvSpPr>
        <p:spPr>
          <a:xfrm>
            <a:off x="1143000" y="1592730"/>
            <a:ext cx="2834460" cy="421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62500" lnSpcReduction="20000"/>
          </a:bodyPr>
          <a:lstStyle/>
          <a:p>
            <a:pPr marL="214380" indent="-21384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对固定内存并没有官方支持</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但是，例如 </a:t>
            </a:r>
            <a:r>
              <a:rPr lang="en-US" altLang="zh-CN" sz="2400" spc="-1" dirty="0">
                <a:solidFill>
                  <a:srgbClr val="000000"/>
                </a:solidFill>
                <a:latin typeface="Trebuchet MS"/>
              </a:rPr>
              <a:t>NVIDIA </a:t>
            </a:r>
            <a:r>
              <a:rPr lang="zh-CN" altLang="en-US" sz="2400" spc="-1" dirty="0">
                <a:solidFill>
                  <a:srgbClr val="000000"/>
                </a:solidFill>
                <a:latin typeface="Trebuchet MS"/>
              </a:rPr>
              <a:t>就支持固定内存分配（</a:t>
            </a:r>
            <a:r>
              <a:rPr lang="en-US" altLang="zh-CN" sz="2400" spc="-1" dirty="0">
                <a:solidFill>
                  <a:srgbClr val="000000"/>
                </a:solidFill>
                <a:latin typeface="Trebuchet MS"/>
              </a:rPr>
              <a:t> pinned memory allocations </a:t>
            </a:r>
            <a:r>
              <a:rPr lang="zh-CN" altLang="en-US" sz="2400" spc="-1" dirty="0">
                <a:solidFill>
                  <a:srgbClr val="000000"/>
                </a:solidFill>
                <a:latin typeface="Trebuchet MS"/>
              </a:rPr>
              <a:t>）</a:t>
            </a:r>
            <a:r>
              <a:rPr lang="en-US" sz="2400" spc="-1" dirty="0">
                <a:solidFill>
                  <a:srgbClr val="000000"/>
                </a:solidFill>
                <a:latin typeface="Trebuchet MS"/>
              </a:rPr>
              <a:t> (</a:t>
            </a:r>
            <a:r>
              <a:rPr lang="en-US" sz="2400" b="1" spc="-1" dirty="0">
                <a:solidFill>
                  <a:srgbClr val="3366FF"/>
                </a:solidFill>
                <a:latin typeface="Courier New"/>
              </a:rPr>
              <a:t>CL_MEM_ALLOC_HOST_PTR</a:t>
            </a:r>
            <a:r>
              <a:rPr lang="en-US" sz="2400" spc="-1" dirty="0">
                <a:solidFill>
                  <a:srgbClr val="3366FF"/>
                </a:solidFill>
                <a:latin typeface="Trebuchet MS"/>
              </a:rPr>
              <a:t> </a:t>
            </a:r>
            <a:r>
              <a:rPr lang="zh-CN" altLang="en-US" sz="2400" spc="-1" dirty="0">
                <a:solidFill>
                  <a:srgbClr val="000000"/>
                </a:solidFill>
                <a:latin typeface="Trebuchet MS"/>
              </a:rPr>
              <a:t>标识符</a:t>
            </a:r>
            <a:r>
              <a:rPr lang="en-US" sz="2400" spc="-1" dirty="0">
                <a:solidFill>
                  <a:srgbClr val="000000"/>
                </a:solidFill>
                <a:latin typeface="Trebuchet MS"/>
              </a:rPr>
              <a:t>)</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当你分配了一个</a:t>
            </a:r>
            <a:r>
              <a:rPr lang="en-US" sz="2400" spc="-1" dirty="0" err="1">
                <a:solidFill>
                  <a:srgbClr val="000000"/>
                </a:solidFill>
                <a:latin typeface="Trebuchet MS"/>
              </a:rPr>
              <a:t>cl_mem</a:t>
            </a:r>
            <a:r>
              <a:rPr lang="en-US" sz="2400" spc="-1" dirty="0">
                <a:solidFill>
                  <a:srgbClr val="000000"/>
                </a:solidFill>
                <a:latin typeface="Trebuchet MS"/>
              </a:rPr>
              <a:t> </a:t>
            </a:r>
            <a:r>
              <a:rPr lang="zh-CN" altLang="en-US" sz="2400" spc="-1" dirty="0">
                <a:solidFill>
                  <a:srgbClr val="000000"/>
                </a:solidFill>
                <a:latin typeface="Trebuchet MS"/>
              </a:rPr>
              <a:t>对象，也同时创建了一个同样大小的页面锁定的宿主内存</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但这并不会返回宿主指针（</a:t>
            </a:r>
            <a:r>
              <a:rPr lang="en-US" altLang="zh-CN" sz="2400" spc="-1" dirty="0">
                <a:solidFill>
                  <a:srgbClr val="000000"/>
                </a:solidFill>
                <a:latin typeface="Trebuchet MS"/>
              </a:rPr>
              <a:t>host pointer</a:t>
            </a:r>
            <a:r>
              <a:rPr lang="zh-CN" altLang="en-US" sz="2400" spc="-1" dirty="0">
                <a:solidFill>
                  <a:srgbClr val="000000"/>
                </a:solidFill>
                <a:latin typeface="Trebuchet MS"/>
              </a:rPr>
              <a:t>）</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读写数据就由</a:t>
            </a:r>
            <a:r>
              <a:rPr lang="en-US" sz="2400" spc="-1" dirty="0">
                <a:solidFill>
                  <a:srgbClr val="000000"/>
                </a:solidFill>
                <a:latin typeface="Trebuchet MS"/>
              </a:rPr>
              <a:t> </a:t>
            </a:r>
            <a:r>
              <a:rPr lang="en-US" sz="2400" b="1" spc="-1" dirty="0" err="1">
                <a:solidFill>
                  <a:srgbClr val="000000"/>
                </a:solidFill>
                <a:latin typeface="Trebuchet MS"/>
              </a:rPr>
              <a:t>enqueueMapBuffer</a:t>
            </a:r>
            <a:r>
              <a:rPr lang="en-US" sz="2400" b="1" spc="-1" dirty="0">
                <a:solidFill>
                  <a:srgbClr val="000000"/>
                </a:solidFill>
                <a:latin typeface="Trebuchet MS"/>
              </a:rPr>
              <a:t> </a:t>
            </a:r>
            <a:r>
              <a:rPr lang="zh-CN" altLang="en-US" sz="2400" spc="-1" dirty="0">
                <a:solidFill>
                  <a:srgbClr val="000000"/>
                </a:solidFill>
                <a:latin typeface="Trebuchet MS"/>
              </a:rPr>
              <a:t>控制，会返回宿主指针（</a:t>
            </a:r>
            <a:r>
              <a:rPr lang="en-US" altLang="zh-CN" sz="2400" spc="-1" dirty="0">
                <a:solidFill>
                  <a:srgbClr val="000000"/>
                </a:solidFill>
                <a:latin typeface="Trebuchet MS"/>
              </a:rPr>
              <a:t>host pointer</a:t>
            </a:r>
            <a:r>
              <a:rPr lang="zh-CN" altLang="en-US" sz="2400" spc="-1" dirty="0">
                <a:solidFill>
                  <a:srgbClr val="000000"/>
                </a:solidFill>
                <a:latin typeface="Trebuchet MS"/>
              </a:rPr>
              <a:t>）</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最终都完毕后就调用 </a:t>
            </a:r>
            <a:r>
              <a:rPr lang="en-US" sz="2400" spc="-1" dirty="0" err="1">
                <a:solidFill>
                  <a:srgbClr val="000000"/>
                </a:solidFill>
                <a:latin typeface="Trebuchet MS"/>
              </a:rPr>
              <a:t>clEnqueueUnmapMemObject</a:t>
            </a:r>
            <a:r>
              <a:rPr lang="en-US" sz="2400" spc="-1" dirty="0">
                <a:solidFill>
                  <a:srgbClr val="000000"/>
                </a:solidFill>
                <a:latin typeface="Trebuchet MS"/>
              </a:rPr>
              <a:t>  </a:t>
            </a:r>
            <a:endParaRPr lang="en-US" sz="2400" spc="-1" dirty="0">
              <a:latin typeface="Arial"/>
            </a:endParaRPr>
          </a:p>
        </p:txBody>
      </p:sp>
      <p:sp>
        <p:nvSpPr>
          <p:cNvPr id="2352" name="CustomShape 3"/>
          <p:cNvSpPr/>
          <p:nvPr/>
        </p:nvSpPr>
        <p:spPr>
          <a:xfrm>
            <a:off x="4167270" y="1484730"/>
            <a:ext cx="3833190" cy="438939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spcBef>
                <a:spcPts val="211"/>
              </a:spcBef>
            </a:pPr>
            <a:r>
              <a:rPr lang="en-US" sz="1050" b="1" spc="-1">
                <a:solidFill>
                  <a:srgbClr val="3366FF"/>
                </a:solidFill>
                <a:latin typeface="Courier New"/>
              </a:rPr>
              <a:t>//create device buffer</a:t>
            </a:r>
            <a:endParaRPr lang="en-US" sz="1050" spc="-1">
              <a:latin typeface="Arial"/>
            </a:endParaRPr>
          </a:p>
          <a:p>
            <a:pPr>
              <a:spcBef>
                <a:spcPts val="211"/>
              </a:spcBef>
            </a:pPr>
            <a:r>
              <a:rPr lang="en-US" sz="1050" b="1" spc="-1">
                <a:solidFill>
                  <a:srgbClr val="3366FF"/>
                </a:solidFill>
                <a:latin typeface="Courier New"/>
              </a:rPr>
              <a:t>cl_mem devPtrA = clCreateBuffer(</a:t>
            </a:r>
            <a:endParaRPr lang="en-US" sz="1050" spc="-1">
              <a:latin typeface="Arial"/>
            </a:endParaRPr>
          </a:p>
          <a:p>
            <a:pPr>
              <a:spcBef>
                <a:spcPts val="211"/>
              </a:spcBef>
            </a:pPr>
            <a:r>
              <a:rPr lang="en-US" sz="1050" b="1" spc="-1">
                <a:solidFill>
                  <a:srgbClr val="3366FF"/>
                </a:solidFill>
                <a:latin typeface="Courier New"/>
              </a:rPr>
              <a:t>  context,</a:t>
            </a:r>
            <a:endParaRPr lang="en-US" sz="1050" spc="-1">
              <a:latin typeface="Arial"/>
            </a:endParaRPr>
          </a:p>
          <a:p>
            <a:pPr>
              <a:spcBef>
                <a:spcPts val="211"/>
              </a:spcBef>
            </a:pPr>
            <a:r>
              <a:rPr lang="en-US" sz="1050" b="1" spc="-1">
                <a:solidFill>
                  <a:srgbClr val="3366FF"/>
                </a:solidFill>
                <a:latin typeface="Courier New"/>
              </a:rPr>
              <a:t>  CL_MEM_ALLOC_HOST_PTR, //pinned memory flag</a:t>
            </a:r>
            <a:endParaRPr lang="en-US" sz="1050" spc="-1">
              <a:latin typeface="Arial"/>
            </a:endParaRPr>
          </a:p>
          <a:p>
            <a:pPr>
              <a:spcBef>
                <a:spcPts val="211"/>
              </a:spcBef>
            </a:pPr>
            <a:r>
              <a:rPr lang="en-US" sz="1050" b="1" spc="-1">
                <a:solidFill>
                  <a:srgbClr val="3366FF"/>
                </a:solidFill>
                <a:latin typeface="Courier New"/>
              </a:rPr>
              <a:t>  len,</a:t>
            </a:r>
            <a:endParaRPr lang="en-US" sz="1050" spc="-1">
              <a:latin typeface="Arial"/>
            </a:endParaRPr>
          </a:p>
          <a:p>
            <a:pPr>
              <a:spcBef>
                <a:spcPts val="211"/>
              </a:spcBef>
            </a:pPr>
            <a:r>
              <a:rPr lang="en-US" sz="1050" b="1" spc="-1">
                <a:solidFill>
                  <a:srgbClr val="3366FF"/>
                </a:solidFill>
                <a:latin typeface="Courier New"/>
              </a:rPr>
              <a:t>  NULL, //host pointer must be NULL</a:t>
            </a:r>
            <a:endParaRPr lang="en-US" sz="1050" spc="-1">
              <a:latin typeface="Arial"/>
            </a:endParaRPr>
          </a:p>
          <a:p>
            <a:pPr>
              <a:spcBef>
                <a:spcPts val="211"/>
              </a:spcBef>
            </a:pPr>
            <a:r>
              <a:rPr lang="en-US" sz="1050" b="1" spc="-1">
                <a:solidFill>
                  <a:srgbClr val="3366FF"/>
                </a:solidFill>
                <a:latin typeface="Courier New"/>
              </a:rPr>
              <a:t>  NULL</a:t>
            </a:r>
            <a:endParaRPr lang="en-US" sz="1050" spc="-1">
              <a:latin typeface="Arial"/>
            </a:endParaRPr>
          </a:p>
          <a:p>
            <a:pPr>
              <a:spcBef>
                <a:spcPts val="211"/>
              </a:spcBef>
            </a:pPr>
            <a:r>
              <a:rPr lang="en-US" sz="1050" b="1" spc="-1">
                <a:solidFill>
                  <a:srgbClr val="3366FF"/>
                </a:solidFill>
                <a:latin typeface="Courier New"/>
              </a:rPr>
              <a:t>);</a:t>
            </a:r>
            <a:endParaRPr lang="en-US" sz="1050" spc="-1">
              <a:latin typeface="Arial"/>
            </a:endParaRPr>
          </a:p>
          <a:p>
            <a:pPr>
              <a:spcBef>
                <a:spcPts val="211"/>
              </a:spcBef>
            </a:pPr>
            <a:endParaRPr lang="en-US" sz="1050" spc="-1">
              <a:latin typeface="Arial"/>
            </a:endParaRPr>
          </a:p>
          <a:p>
            <a:pPr>
              <a:spcBef>
                <a:spcPts val="211"/>
              </a:spcBef>
            </a:pPr>
            <a:r>
              <a:rPr lang="en-US" sz="1050" b="1" spc="-1">
                <a:solidFill>
                  <a:srgbClr val="3366FF"/>
                </a:solidFill>
                <a:latin typeface="Courier New"/>
              </a:rPr>
              <a:t>float *hostPtrA = </a:t>
            </a:r>
            <a:endParaRPr lang="en-US" sz="1050" spc="-1">
              <a:latin typeface="Arial"/>
            </a:endParaRPr>
          </a:p>
          <a:p>
            <a:pPr>
              <a:spcBef>
                <a:spcPts val="211"/>
              </a:spcBef>
            </a:pPr>
            <a:r>
              <a:rPr lang="en-US" sz="1050" b="1" spc="-1">
                <a:solidFill>
                  <a:srgbClr val="3366FF"/>
                </a:solidFill>
                <a:latin typeface="Courier New"/>
              </a:rPr>
              <a:t>(float *) clEnqueueMapBuffer(</a:t>
            </a:r>
            <a:endParaRPr lang="en-US" sz="1050" spc="-1">
              <a:latin typeface="Arial"/>
            </a:endParaRPr>
          </a:p>
          <a:p>
            <a:pPr>
              <a:spcBef>
                <a:spcPts val="211"/>
              </a:spcBef>
            </a:pPr>
            <a:r>
              <a:rPr lang="en-US" sz="1050" b="1" spc="-1">
                <a:solidFill>
                  <a:srgbClr val="3366FF"/>
                </a:solidFill>
                <a:latin typeface="Courier New"/>
              </a:rPr>
              <a:t>  queue, </a:t>
            </a:r>
            <a:endParaRPr lang="en-US" sz="1050" spc="-1">
              <a:latin typeface="Arial"/>
            </a:endParaRPr>
          </a:p>
          <a:p>
            <a:pPr>
              <a:spcBef>
                <a:spcPts val="211"/>
              </a:spcBef>
            </a:pPr>
            <a:r>
              <a:rPr lang="en-US" sz="1050" b="1" spc="-1">
                <a:solidFill>
                  <a:srgbClr val="3366FF"/>
                </a:solidFill>
                <a:latin typeface="Courier New"/>
              </a:rPr>
              <a:t>  devPtrA, </a:t>
            </a:r>
            <a:endParaRPr lang="en-US" sz="1050" spc="-1">
              <a:latin typeface="Arial"/>
            </a:endParaRPr>
          </a:p>
          <a:p>
            <a:pPr>
              <a:spcBef>
                <a:spcPts val="211"/>
              </a:spcBef>
            </a:pPr>
            <a:r>
              <a:rPr lang="en-US" sz="1050" b="1" spc="-1">
                <a:solidFill>
                  <a:srgbClr val="3366FF"/>
                </a:solidFill>
                <a:latin typeface="Courier New"/>
              </a:rPr>
              <a:t>  CL_TRUE, //blocking map</a:t>
            </a:r>
            <a:endParaRPr lang="en-US" sz="1050" spc="-1">
              <a:latin typeface="Arial"/>
            </a:endParaRPr>
          </a:p>
          <a:p>
            <a:pPr>
              <a:spcBef>
                <a:spcPts val="211"/>
              </a:spcBef>
            </a:pPr>
            <a:r>
              <a:rPr lang="en-US" sz="1050" b="1" spc="-1">
                <a:solidFill>
                  <a:srgbClr val="3366FF"/>
                </a:solidFill>
                <a:latin typeface="Courier New"/>
              </a:rPr>
              <a:t>  CL_MAP_WRITE_INVALIDATE_REGION, //write data</a:t>
            </a:r>
            <a:endParaRPr lang="en-US" sz="1050" spc="-1">
              <a:latin typeface="Arial"/>
            </a:endParaRPr>
          </a:p>
          <a:p>
            <a:pPr>
              <a:spcBef>
                <a:spcPts val="211"/>
              </a:spcBef>
            </a:pPr>
            <a:r>
              <a:rPr lang="en-US" sz="1050" b="1" spc="-1">
                <a:solidFill>
                  <a:srgbClr val="3366FF"/>
                </a:solidFill>
                <a:latin typeface="Courier New"/>
              </a:rPr>
              <a:t>  0,       //offset of region</a:t>
            </a:r>
            <a:endParaRPr lang="en-US" sz="1050" spc="-1">
              <a:latin typeface="Arial"/>
            </a:endParaRPr>
          </a:p>
          <a:p>
            <a:pPr>
              <a:spcBef>
                <a:spcPts val="211"/>
              </a:spcBef>
            </a:pPr>
            <a:r>
              <a:rPr lang="en-US" sz="1050" b="1" spc="-1">
                <a:solidFill>
                  <a:srgbClr val="3366FF"/>
                </a:solidFill>
                <a:latin typeface="Courier New"/>
              </a:rPr>
              <a:t>  len,     //amount of data to be mapped</a:t>
            </a:r>
            <a:endParaRPr lang="en-US" sz="1050" spc="-1">
              <a:latin typeface="Arial"/>
            </a:endParaRPr>
          </a:p>
          <a:p>
            <a:pPr>
              <a:spcBef>
                <a:spcPts val="211"/>
              </a:spcBef>
            </a:pPr>
            <a:r>
              <a:rPr lang="en-US" sz="1050" b="1" spc="-1">
                <a:solidFill>
                  <a:srgbClr val="3366FF"/>
                </a:solidFill>
                <a:latin typeface="Courier New"/>
              </a:rPr>
              <a:t>  0, NULL, NULL, //event information</a:t>
            </a:r>
            <a:endParaRPr lang="en-US" sz="1050" spc="-1">
              <a:latin typeface="Arial"/>
            </a:endParaRPr>
          </a:p>
          <a:p>
            <a:pPr>
              <a:spcBef>
                <a:spcPts val="211"/>
              </a:spcBef>
            </a:pPr>
            <a:r>
              <a:rPr lang="en-US" sz="1050" b="1" spc="-1">
                <a:solidFill>
                  <a:srgbClr val="3366FF"/>
                </a:solidFill>
                <a:latin typeface="Courier New"/>
              </a:rPr>
              <a:t>  NULL     //error code pointer</a:t>
            </a:r>
            <a:endParaRPr lang="en-US" sz="1050" spc="-1">
              <a:latin typeface="Arial"/>
            </a:endParaRPr>
          </a:p>
          <a:p>
            <a:pPr>
              <a:spcBef>
                <a:spcPts val="211"/>
              </a:spcBef>
            </a:pPr>
            <a:r>
              <a:rPr lang="en-US" sz="1050" b="1" spc="-1">
                <a:solidFill>
                  <a:srgbClr val="3366FF"/>
                </a:solidFill>
                <a:latin typeface="Courier New"/>
              </a:rPr>
              <a:t>);</a:t>
            </a:r>
            <a:endParaRPr lang="en-US" sz="1050" spc="-1">
              <a:latin typeface="Arial"/>
            </a:endParaRPr>
          </a:p>
        </p:txBody>
      </p:sp>
      <p:sp>
        <p:nvSpPr>
          <p:cNvPr id="2353" name="CustomShape 4"/>
          <p:cNvSpPr/>
          <p:nvPr/>
        </p:nvSpPr>
        <p:spPr>
          <a:xfrm>
            <a:off x="4194000" y="5427270"/>
            <a:ext cx="3806460" cy="4776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900" b="1" spc="-1">
                <a:solidFill>
                  <a:srgbClr val="3366FF"/>
                </a:solidFill>
                <a:latin typeface="Courier New"/>
                <a:ea typeface="DejaVu Sans"/>
              </a:rPr>
              <a:t>CL_MAP_WRITE_INVALIDATE_REGION </a:t>
            </a:r>
            <a:r>
              <a:rPr lang="en-US" sz="900" b="1" spc="-1">
                <a:solidFill>
                  <a:srgbClr val="000000"/>
                </a:solidFill>
                <a:latin typeface="Trebuchet MS"/>
                <a:ea typeface="DejaVu Sans"/>
              </a:rPr>
              <a:t>is a v1.2 feature; if using v1.1 or earlier, would have to use </a:t>
            </a:r>
            <a:r>
              <a:rPr lang="en-US" sz="900" b="1" spc="-1">
                <a:solidFill>
                  <a:srgbClr val="3366FF"/>
                </a:solidFill>
                <a:latin typeface="Courier New"/>
                <a:ea typeface="DejaVu Sans"/>
              </a:rPr>
              <a:t>CL_MAP_WRITE </a:t>
            </a:r>
            <a:r>
              <a:rPr lang="en-US" sz="900" b="1" spc="-1">
                <a:solidFill>
                  <a:srgbClr val="000000"/>
                </a:solidFill>
                <a:latin typeface="Trebuchet MS"/>
                <a:ea typeface="DejaVu Sans"/>
              </a:rPr>
              <a:t>instead</a:t>
            </a:r>
            <a:r>
              <a:rPr lang="en-US" sz="900" b="1" spc="-1">
                <a:solidFill>
                  <a:srgbClr val="3366FF"/>
                </a:solidFill>
                <a:latin typeface="Courier New"/>
                <a:ea typeface="DejaVu Sans"/>
              </a:rPr>
              <a:t>.</a:t>
            </a:r>
            <a:endParaRPr lang="en-US" sz="900"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警告</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Caveats</a:t>
            </a:r>
            <a:endParaRPr lang="en-US" sz="1650" spc="-1" dirty="0">
              <a:latin typeface="Arial"/>
            </a:endParaRPr>
          </a:p>
        </p:txBody>
      </p:sp>
      <p:sp>
        <p:nvSpPr>
          <p:cNvPr id="2355"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再次声明，分配固定内存比常规内存的分配要昂贵很多，大约要慢</a:t>
            </a:r>
            <a:r>
              <a:rPr lang="en-US" altLang="zh-CN" sz="2400" spc="-1" dirty="0">
                <a:solidFill>
                  <a:srgbClr val="000000"/>
                </a:solidFill>
                <a:latin typeface="Trebuchet MS"/>
              </a:rPr>
              <a:t>100</a:t>
            </a:r>
            <a:r>
              <a:rPr lang="zh-CN" altLang="en-US" sz="2400" spc="-1" dirty="0">
                <a:solidFill>
                  <a:srgbClr val="000000"/>
                </a:solidFill>
                <a:latin typeface="Trebuchet MS"/>
              </a:rPr>
              <a:t>倍，所以经常使用是很有害于性能提升的。</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然而这对于经常性的读写操作会有很大的提速效果。</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并不是所有平台都支持固定内存，但上面的方法也还是能工作，而且还不会比常规用法慢</a:t>
            </a:r>
            <a:r>
              <a:rPr lang="zh-CN" altLang="en-US" sz="2400" spc="-1">
                <a:solidFill>
                  <a:srgbClr val="000000"/>
                </a:solidFill>
                <a:latin typeface="Trebuchet MS"/>
              </a:rPr>
              <a:t>了。</a:t>
            </a:r>
            <a:endParaRPr lang="en-US" sz="2400" spc="-1" dirty="0">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3000" b="1" cap="all" spc="-1" dirty="0">
                <a:solidFill>
                  <a:srgbClr val="000000"/>
                </a:solidFill>
                <a:latin typeface="Trebuchet MS"/>
              </a:rPr>
              <a:t>针对 </a:t>
            </a:r>
            <a:r>
              <a:rPr lang="en-US" altLang="zh-CN" sz="3000" b="1" cap="all" spc="-1" dirty="0">
                <a:solidFill>
                  <a:srgbClr val="000000"/>
                </a:solidFill>
                <a:latin typeface="Trebuchet MS"/>
              </a:rPr>
              <a:t>C </a:t>
            </a:r>
            <a:r>
              <a:rPr lang="zh-CN" altLang="en-US" sz="3000" b="1" cap="all" spc="-1" dirty="0">
                <a:solidFill>
                  <a:srgbClr val="000000"/>
                </a:solidFill>
                <a:latin typeface="Trebuchet MS"/>
              </a:rPr>
              <a:t>语言开发者的 </a:t>
            </a:r>
            <a:r>
              <a:rPr lang="en-US" altLang="zh-CN" sz="3000" b="1" cap="all" spc="-1" dirty="0">
                <a:solidFill>
                  <a:srgbClr val="000000"/>
                </a:solidFill>
                <a:latin typeface="Trebuchet MS"/>
              </a:rPr>
              <a:t>C++ </a:t>
            </a:r>
            <a:r>
              <a:rPr lang="zh-CN" altLang="en-US" sz="3000" b="1" cap="all" spc="-1" dirty="0">
                <a:solidFill>
                  <a:srgbClr val="000000"/>
                </a:solidFill>
                <a:latin typeface="Trebuchet MS"/>
              </a:rPr>
              <a:t>指南</a:t>
            </a:r>
            <a:endParaRPr lang="en-US" sz="3000" spc="-1" dirty="0">
              <a:latin typeface="Arial"/>
            </a:endParaRPr>
          </a:p>
        </p:txBody>
      </p:sp>
      <p:sp>
        <p:nvSpPr>
          <p:cNvPr id="2357"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spcBef>
                <a:spcPts val="300"/>
              </a:spcBef>
            </a:pPr>
            <a:r>
              <a:rPr lang="zh-CN" altLang="en-US" sz="1500" spc="-1" dirty="0">
                <a:solidFill>
                  <a:srgbClr val="000000"/>
                </a:solidFill>
                <a:latin typeface="Trebuchet MS"/>
              </a:rPr>
              <a:t>附录</a:t>
            </a:r>
            <a:r>
              <a:rPr lang="en-US" sz="1500" spc="-1" dirty="0">
                <a:solidFill>
                  <a:srgbClr val="000000"/>
                </a:solidFill>
                <a:latin typeface="Trebuchet MS"/>
              </a:rPr>
              <a:t> D</a:t>
            </a:r>
            <a:endParaRPr lang="en-US" sz="1500"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针对 </a:t>
            </a:r>
            <a:r>
              <a:rPr lang="en-US" altLang="zh-CN" sz="3300" spc="-1" dirty="0">
                <a:solidFill>
                  <a:srgbClr val="000000"/>
                </a:solidFill>
                <a:latin typeface="Trebuchet MS"/>
              </a:rPr>
              <a:t>C </a:t>
            </a:r>
            <a:r>
              <a:rPr lang="zh-CN" altLang="en-US" sz="3300" spc="-1" dirty="0">
                <a:solidFill>
                  <a:srgbClr val="000000"/>
                </a:solidFill>
                <a:latin typeface="Trebuchet MS"/>
              </a:rPr>
              <a:t>语言开发者的 </a:t>
            </a:r>
            <a:r>
              <a:rPr lang="en-US" sz="3300" spc="-1" dirty="0">
                <a:solidFill>
                  <a:srgbClr val="000000"/>
                </a:solidFill>
                <a:latin typeface="Trebuchet MS"/>
              </a:rPr>
              <a:t>C++ </a:t>
            </a:r>
            <a:r>
              <a:rPr lang="zh-CN" altLang="en-US" sz="3300" spc="-1" dirty="0">
                <a:solidFill>
                  <a:srgbClr val="000000"/>
                </a:solidFill>
                <a:latin typeface="Trebuchet MS"/>
              </a:rPr>
              <a:t>简介</a:t>
            </a:r>
            <a:endParaRPr lang="en-US" sz="3300" spc="-1" dirty="0">
              <a:latin typeface="Arial"/>
            </a:endParaRPr>
          </a:p>
        </p:txBody>
      </p:sp>
      <p:sp>
        <p:nvSpPr>
          <p:cNvPr id="235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这部分讲一些 </a:t>
            </a:r>
            <a:r>
              <a:rPr lang="en-US" altLang="zh-CN" sz="2400" spc="-1" dirty="0">
                <a:solidFill>
                  <a:srgbClr val="000000"/>
                </a:solidFill>
                <a:latin typeface="Trebuchet MS"/>
              </a:rPr>
              <a:t>C++ </a:t>
            </a:r>
            <a:r>
              <a:rPr lang="zh-CN" altLang="en-US" sz="2400" spc="-1" dirty="0">
                <a:solidFill>
                  <a:srgbClr val="000000"/>
                </a:solidFill>
                <a:latin typeface="Trebuchet MS"/>
              </a:rPr>
              <a:t>的基本特征和基本思想</a:t>
            </a:r>
            <a:endParaRPr lang="en-US" altLang="zh-CN" sz="2400" spc="-1" dirty="0">
              <a:solidFill>
                <a:srgbClr val="000000"/>
              </a:solidFill>
              <a:latin typeface="Trebuchet MS"/>
            </a:endParaRPr>
          </a:p>
          <a:p>
            <a:pPr marL="540">
              <a:spcBef>
                <a:spcPts val="481"/>
              </a:spcBef>
              <a:buClr>
                <a:srgbClr val="000000"/>
              </a:buClr>
            </a:pP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专门针对</a:t>
            </a:r>
            <a:r>
              <a:rPr lang="en-US" altLang="zh-CN" sz="2400" spc="-1" dirty="0">
                <a:solidFill>
                  <a:srgbClr val="000000"/>
                </a:solidFill>
                <a:latin typeface="Trebuchet MS"/>
              </a:rPr>
              <a:t> C </a:t>
            </a:r>
            <a:r>
              <a:rPr lang="zh-CN" altLang="en-US" sz="2400" spc="-1" dirty="0">
                <a:solidFill>
                  <a:srgbClr val="000000"/>
                </a:solidFill>
                <a:latin typeface="Trebuchet MS"/>
              </a:rPr>
              <a:t>语言开发者</a:t>
            </a:r>
            <a:endParaRPr lang="en-US" sz="2400" spc="-1" dirty="0">
              <a:solidFill>
                <a:srgbClr val="000000"/>
              </a:solidFill>
              <a:latin typeface="Trebuchet MS"/>
            </a:endParaRPr>
          </a:p>
          <a:p>
            <a:pPr>
              <a:spcBef>
                <a:spcPts val="481"/>
              </a:spcBef>
            </a:pPr>
            <a:endParaRPr lang="en-US" sz="24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C++ </a:t>
            </a:r>
            <a:r>
              <a:rPr lang="zh-CN" altLang="en-US" sz="2400" spc="-1" dirty="0">
                <a:solidFill>
                  <a:srgbClr val="000000"/>
                </a:solidFill>
                <a:latin typeface="Trebuchet MS"/>
              </a:rPr>
              <a:t>标准</a:t>
            </a:r>
            <a:endParaRPr lang="en-US" sz="2400" spc="-1" dirty="0">
              <a:latin typeface="Arial"/>
            </a:endParaRPr>
          </a:p>
          <a:p>
            <a:pPr marL="557280" lvl="1" indent="-213840">
              <a:spcBef>
                <a:spcPts val="421"/>
              </a:spcBef>
              <a:buClr>
                <a:srgbClr val="000000"/>
              </a:buClr>
              <a:buFont typeface="Arial"/>
              <a:buChar char="–"/>
            </a:pPr>
            <a:r>
              <a:rPr lang="en-US" sz="2100" spc="-1" dirty="0">
                <a:solidFill>
                  <a:srgbClr val="000000"/>
                </a:solidFill>
                <a:latin typeface="Trebuchet MS"/>
              </a:rPr>
              <a:t>ISO/ANSI Standard 1998 (</a:t>
            </a:r>
            <a:r>
              <a:rPr lang="zh-CN" altLang="en-US" sz="2100" spc="-1" dirty="0">
                <a:solidFill>
                  <a:srgbClr val="000000"/>
                </a:solidFill>
                <a:latin typeface="Trebuchet MS"/>
              </a:rPr>
              <a:t>修改于</a:t>
            </a:r>
            <a:r>
              <a:rPr lang="en-US" sz="2100" spc="-1" dirty="0">
                <a:solidFill>
                  <a:srgbClr val="000000"/>
                </a:solidFill>
                <a:latin typeface="Trebuchet MS"/>
              </a:rPr>
              <a:t> 2003)</a:t>
            </a:r>
            <a:endParaRPr lang="en-US" sz="2100" spc="-1" dirty="0">
              <a:latin typeface="Arial"/>
            </a:endParaRPr>
          </a:p>
          <a:p>
            <a:pPr marL="557280" lvl="1" indent="-213840">
              <a:spcBef>
                <a:spcPts val="421"/>
              </a:spcBef>
              <a:buClr>
                <a:srgbClr val="000000"/>
              </a:buClr>
              <a:buFont typeface="Arial"/>
              <a:buChar char="–"/>
            </a:pPr>
            <a:r>
              <a:rPr lang="en-US" sz="2100" spc="-1" dirty="0">
                <a:solidFill>
                  <a:srgbClr val="000000"/>
                </a:solidFill>
                <a:latin typeface="Trebuchet MS"/>
              </a:rPr>
              <a:t>ISO/ANSI Standard 2011 (</a:t>
            </a:r>
            <a:r>
              <a:rPr lang="zh-CN" altLang="en-US" sz="2100" spc="-1" dirty="0">
                <a:solidFill>
                  <a:srgbClr val="000000"/>
                </a:solidFill>
                <a:latin typeface="Trebuchet MS"/>
              </a:rPr>
              <a:t>也叫做</a:t>
            </a:r>
            <a:r>
              <a:rPr lang="en-US" sz="2100" spc="-1" dirty="0">
                <a:solidFill>
                  <a:srgbClr val="000000"/>
                </a:solidFill>
                <a:latin typeface="Trebuchet MS"/>
              </a:rPr>
              <a:t> C++0x </a:t>
            </a:r>
            <a:r>
              <a:rPr lang="zh-CN" altLang="en-US" sz="2100" spc="-1" dirty="0">
                <a:solidFill>
                  <a:srgbClr val="000000"/>
                </a:solidFill>
                <a:latin typeface="Trebuchet MS"/>
              </a:rPr>
              <a:t>或者</a:t>
            </a:r>
            <a:r>
              <a:rPr lang="en-US" sz="2100" spc="-1" dirty="0">
                <a:solidFill>
                  <a:srgbClr val="000000"/>
                </a:solidFill>
                <a:latin typeface="Trebuchet MS"/>
              </a:rPr>
              <a:t> C++11) </a:t>
            </a:r>
            <a:endParaRPr lang="en-US" sz="2100" spc="-1" dirty="0">
              <a:latin typeface="Arial"/>
            </a:endParaRPr>
          </a:p>
          <a:p>
            <a:pPr>
              <a:spcBef>
                <a:spcPts val="481"/>
              </a:spcBef>
            </a:pPr>
            <a:endParaRPr lang="en-US" sz="2100"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223730" y="106326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fontScale="70000" lnSpcReduction="20000"/>
          </a:bodyPr>
          <a:lstStyle/>
          <a:p>
            <a:pPr algn="ctr">
              <a:lnSpc>
                <a:spcPct val="100000"/>
              </a:lnSpc>
            </a:pPr>
            <a:r>
              <a:rPr lang="zh-CN" altLang="en-US" sz="3300" spc="-1" dirty="0">
                <a:solidFill>
                  <a:srgbClr val="000000"/>
                </a:solidFill>
                <a:latin typeface="Trebuchet MS"/>
              </a:rPr>
              <a:t>备注，导入以及变量定义</a:t>
            </a:r>
            <a:endParaRPr lang="en-US" altLang="zh-CN" sz="3300" spc="-1" dirty="0">
              <a:solidFill>
                <a:srgbClr val="000000"/>
              </a:solidFill>
              <a:latin typeface="Trebuchet MS"/>
            </a:endParaRPr>
          </a:p>
          <a:p>
            <a:pPr algn="ctr">
              <a:lnSpc>
                <a:spcPct val="100000"/>
              </a:lnSpc>
            </a:pPr>
            <a:r>
              <a:rPr lang="en-US" sz="3300" spc="-1" dirty="0">
                <a:solidFill>
                  <a:srgbClr val="000000"/>
                </a:solidFill>
                <a:latin typeface="Trebuchet MS"/>
              </a:rPr>
              <a:t>Comments, includes, and variable definitions</a:t>
            </a:r>
            <a:endParaRPr lang="en-US" sz="3300" spc="-1" dirty="0">
              <a:latin typeface="Arial"/>
            </a:endParaRPr>
          </a:p>
        </p:txBody>
      </p:sp>
      <p:sp>
        <p:nvSpPr>
          <p:cNvPr id="2361" name="CustomShape 2"/>
          <p:cNvSpPr/>
          <p:nvPr/>
        </p:nvSpPr>
        <p:spPr>
          <a:xfrm>
            <a:off x="1223730" y="2057400"/>
            <a:ext cx="6696270" cy="3747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lnSpcReduction="1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单行注释</a:t>
            </a:r>
            <a:r>
              <a:rPr lang="en-US" sz="2400" spc="-1" dirty="0">
                <a:solidFill>
                  <a:srgbClr val="000000"/>
                </a:solidFill>
                <a:latin typeface="Trebuchet MS"/>
              </a:rPr>
              <a:t>:</a:t>
            </a:r>
            <a:endParaRPr lang="en-US" sz="2400" spc="-1" dirty="0">
              <a:latin typeface="Arial"/>
            </a:endParaRPr>
          </a:p>
          <a:p>
            <a:pPr>
              <a:spcBef>
                <a:spcPts val="481"/>
              </a:spcBef>
            </a:pPr>
            <a:r>
              <a:rPr lang="en-US" sz="2400" spc="-1" dirty="0">
                <a:solidFill>
                  <a:srgbClr val="000000"/>
                </a:solidFill>
                <a:latin typeface="Courier New Bold"/>
              </a:rPr>
              <a:t>   </a:t>
            </a:r>
            <a:r>
              <a:rPr lang="en-US" spc="-1" dirty="0">
                <a:solidFill>
                  <a:srgbClr val="000000"/>
                </a:solidFill>
                <a:latin typeface="Courier New Bold"/>
              </a:rPr>
              <a:t>// this is a C++ comment</a:t>
            </a:r>
            <a:endParaRPr lang="en-US"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C </a:t>
            </a:r>
            <a:r>
              <a:rPr lang="zh-CN" altLang="en-US" sz="2400" spc="-1" dirty="0">
                <a:solidFill>
                  <a:srgbClr val="000000"/>
                </a:solidFill>
                <a:latin typeface="Trebuchet MS"/>
              </a:rPr>
              <a:t>语言中的默认的可导入头文件需要在开头加一个小写字母</a:t>
            </a:r>
            <a:r>
              <a:rPr lang="en-US" sz="2400" spc="-1" dirty="0">
                <a:solidFill>
                  <a:srgbClr val="000000"/>
                </a:solidFill>
                <a:latin typeface="Trebuchet MS"/>
              </a:rPr>
              <a:t>“c”:</a:t>
            </a:r>
            <a:endParaRPr lang="en-US" sz="2400" spc="-1" dirty="0">
              <a:latin typeface="Arial"/>
            </a:endParaRPr>
          </a:p>
          <a:p>
            <a:pPr>
              <a:spcBef>
                <a:spcPts val="481"/>
              </a:spcBef>
            </a:pPr>
            <a:r>
              <a:rPr lang="en-US" sz="2400" spc="-1" dirty="0">
                <a:solidFill>
                  <a:srgbClr val="000000"/>
                </a:solidFill>
                <a:latin typeface="Trebuchet MS"/>
              </a:rPr>
              <a:t>   </a:t>
            </a:r>
            <a:r>
              <a:rPr lang="en-US" spc="-1" dirty="0">
                <a:solidFill>
                  <a:srgbClr val="000000"/>
                </a:solidFill>
                <a:latin typeface="Trebuchet MS"/>
              </a:rPr>
              <a:t>   </a:t>
            </a:r>
            <a:r>
              <a:rPr lang="en-US" spc="-1" dirty="0">
                <a:solidFill>
                  <a:srgbClr val="000000"/>
                </a:solidFill>
                <a:latin typeface="Courier New Bold"/>
              </a:rPr>
              <a:t>#include &lt;</a:t>
            </a:r>
            <a:r>
              <a:rPr lang="en-US" spc="-1" dirty="0" err="1">
                <a:solidFill>
                  <a:srgbClr val="000000"/>
                </a:solidFill>
                <a:latin typeface="Courier New Bold"/>
              </a:rPr>
              <a:t>cstdio</a:t>
            </a:r>
            <a:r>
              <a:rPr lang="en-US" spc="-1" dirty="0">
                <a:solidFill>
                  <a:srgbClr val="000000"/>
                </a:solidFill>
                <a:latin typeface="Courier New Bold"/>
              </a:rPr>
              <a:t>&gt;</a:t>
            </a:r>
            <a:endParaRPr lang="en-US"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键盘和命令行的输入输出</a:t>
            </a:r>
            <a:endParaRPr lang="en-US" sz="2400" spc="-1" dirty="0">
              <a:latin typeface="Arial"/>
            </a:endParaRPr>
          </a:p>
          <a:p>
            <a:pPr>
              <a:spcBef>
                <a:spcPts val="389"/>
              </a:spcBef>
            </a:pPr>
            <a:r>
              <a:rPr lang="en-US" sz="1950" spc="-1" dirty="0">
                <a:solidFill>
                  <a:srgbClr val="000000"/>
                </a:solidFill>
                <a:latin typeface="Letter Gothic Std"/>
              </a:rPr>
              <a:t>   </a:t>
            </a:r>
            <a:r>
              <a:rPr lang="en-US" spc="-1" dirty="0">
                <a:solidFill>
                  <a:srgbClr val="000000"/>
                </a:solidFill>
                <a:latin typeface="Letter Gothic Std"/>
              </a:rPr>
              <a:t>   </a:t>
            </a:r>
            <a:r>
              <a:rPr lang="en-US" spc="-1" dirty="0">
                <a:solidFill>
                  <a:srgbClr val="000000"/>
                </a:solidFill>
                <a:latin typeface="Courier New Bold"/>
              </a:rPr>
              <a:t>#include &lt;</a:t>
            </a:r>
            <a:r>
              <a:rPr lang="en-US" spc="-1" dirty="0" err="1">
                <a:solidFill>
                  <a:srgbClr val="000000"/>
                </a:solidFill>
                <a:latin typeface="Courier New Bold"/>
              </a:rPr>
              <a:t>iosteam</a:t>
            </a:r>
            <a:r>
              <a:rPr lang="en-US" spc="-1" dirty="0">
                <a:solidFill>
                  <a:srgbClr val="000000"/>
                </a:solidFill>
                <a:latin typeface="Courier New Bold"/>
              </a:rPr>
              <a:t>&gt;</a:t>
            </a:r>
            <a:endParaRPr lang="en-US" spc="-1" dirty="0">
              <a:latin typeface="Arial"/>
            </a:endParaRPr>
          </a:p>
          <a:p>
            <a:pPr>
              <a:spcBef>
                <a:spcPts val="359"/>
              </a:spcBef>
            </a:pPr>
            <a:r>
              <a:rPr lang="en-US" spc="-1" dirty="0">
                <a:solidFill>
                  <a:srgbClr val="17375E"/>
                </a:solidFill>
                <a:latin typeface="Courier New Bold"/>
              </a:rPr>
              <a:t>   int</a:t>
            </a:r>
            <a:r>
              <a:rPr lang="en-US" spc="-1" dirty="0">
                <a:solidFill>
                  <a:srgbClr val="C0504D"/>
                </a:solidFill>
                <a:latin typeface="Courier New Bold"/>
              </a:rPr>
              <a:t> </a:t>
            </a:r>
            <a:r>
              <a:rPr lang="en-US" spc="-1" dirty="0">
                <a:solidFill>
                  <a:srgbClr val="000000"/>
                </a:solidFill>
                <a:latin typeface="Courier New Bold"/>
              </a:rPr>
              <a:t>a;  </a:t>
            </a:r>
            <a:endParaRPr lang="en-US" spc="-1" dirty="0">
              <a:latin typeface="Arial"/>
            </a:endParaRPr>
          </a:p>
          <a:p>
            <a:pPr>
              <a:spcBef>
                <a:spcPts val="359"/>
              </a:spcBef>
            </a:pPr>
            <a:r>
              <a:rPr lang="en-US" spc="-1" dirty="0">
                <a:solidFill>
                  <a:srgbClr val="000000"/>
                </a:solidFill>
                <a:latin typeface="Courier New Bold"/>
              </a:rPr>
              <a:t>   std::</a:t>
            </a:r>
            <a:r>
              <a:rPr lang="en-US" spc="-1" dirty="0" err="1">
                <a:solidFill>
                  <a:srgbClr val="000000"/>
                </a:solidFill>
                <a:latin typeface="Courier New Bold"/>
              </a:rPr>
              <a:t>cin</a:t>
            </a:r>
            <a:r>
              <a:rPr lang="en-US" spc="-1" dirty="0">
                <a:solidFill>
                  <a:srgbClr val="000000"/>
                </a:solidFill>
                <a:latin typeface="Courier New Bold"/>
              </a:rPr>
              <a:t> &gt;&gt; a;  // input integer to ‘a’</a:t>
            </a:r>
            <a:endParaRPr lang="en-US" spc="-1" dirty="0">
              <a:latin typeface="Arial"/>
            </a:endParaRPr>
          </a:p>
          <a:p>
            <a:pPr>
              <a:spcBef>
                <a:spcPts val="359"/>
              </a:spcBef>
            </a:pPr>
            <a:r>
              <a:rPr lang="en-US" spc="-1" dirty="0">
                <a:solidFill>
                  <a:srgbClr val="000000"/>
                </a:solidFill>
                <a:latin typeface="Courier New Bold"/>
              </a:rPr>
              <a:t>   std::</a:t>
            </a:r>
            <a:r>
              <a:rPr lang="en-US" spc="-1" dirty="0" err="1">
                <a:solidFill>
                  <a:srgbClr val="000000"/>
                </a:solidFill>
                <a:latin typeface="Courier New Bold"/>
              </a:rPr>
              <a:t>cout</a:t>
            </a:r>
            <a:r>
              <a:rPr lang="en-US" spc="-1" dirty="0">
                <a:solidFill>
                  <a:srgbClr val="000000"/>
                </a:solidFill>
                <a:latin typeface="Courier New Bold"/>
              </a:rPr>
              <a:t> &lt;&lt; a; // outputs ‘a’ to console</a:t>
            </a:r>
            <a:endParaRPr lang="en-US" spc="-1" dirty="0">
              <a:latin typeface="Arial"/>
            </a:endParaRPr>
          </a:p>
          <a:p>
            <a:pPr>
              <a:spcBef>
                <a:spcPts val="481"/>
              </a:spcBef>
            </a:pPr>
            <a:endParaRPr lang="en-US" spc="-1" dirty="0">
              <a:latin typeface="Arial"/>
            </a:endParaRPr>
          </a:p>
          <a:p>
            <a:pPr>
              <a:spcBef>
                <a:spcPts val="481"/>
              </a:spcBef>
            </a:pPr>
            <a:endParaRPr lang="en-US" spc="-1" dirty="0">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命名空间</a:t>
            </a:r>
            <a:endParaRPr lang="en-US" sz="3300" spc="-1" dirty="0">
              <a:latin typeface="Arial"/>
            </a:endParaRPr>
          </a:p>
        </p:txBody>
      </p:sp>
      <p:sp>
        <p:nvSpPr>
          <p:cNvPr id="2363" name="CustomShape 2"/>
          <p:cNvSpPr/>
          <p:nvPr/>
        </p:nvSpPr>
        <p:spPr>
          <a:xfrm>
            <a:off x="1277730" y="2057400"/>
            <a:ext cx="6588270" cy="3801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定义和变量声明都属于所处的命名空间</a:t>
            </a:r>
            <a:endParaRPr lang="en-US" sz="2400" spc="-1" dirty="0">
              <a:latin typeface="Arial"/>
            </a:endParaRPr>
          </a:p>
          <a:p>
            <a:pPr marL="342900">
              <a:spcBef>
                <a:spcPts val="421"/>
              </a:spcBef>
            </a:pPr>
            <a:r>
              <a:rPr lang="en-US" sz="2100" spc="-1" dirty="0">
                <a:solidFill>
                  <a:srgbClr val="000000"/>
                </a:solidFill>
                <a:latin typeface="Trebuchet MS"/>
              </a:rPr>
              <a:t> :: </a:t>
            </a:r>
            <a:r>
              <a:rPr lang="zh-CN" altLang="en-US" sz="2100" spc="-1" dirty="0">
                <a:solidFill>
                  <a:srgbClr val="000000"/>
                </a:solidFill>
                <a:latin typeface="Trebuchet MS"/>
              </a:rPr>
              <a:t>标识符用于区分</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使用 </a:t>
            </a:r>
            <a:r>
              <a:rPr lang="en-US" sz="2400" spc="-1" dirty="0">
                <a:solidFill>
                  <a:srgbClr val="000000"/>
                </a:solidFill>
                <a:latin typeface="Trebuchet MS"/>
              </a:rPr>
              <a:t>Using namespace </a:t>
            </a:r>
            <a:r>
              <a:rPr lang="zh-CN" altLang="en-US" sz="2400" spc="-1" dirty="0">
                <a:solidFill>
                  <a:srgbClr val="000000"/>
                </a:solidFill>
                <a:latin typeface="Trebuchet MS"/>
              </a:rPr>
              <a:t>进行命名空间切换</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默认命名空间就是 </a:t>
            </a:r>
            <a:r>
              <a:rPr lang="en-US" sz="2400" spc="-1" dirty="0">
                <a:solidFill>
                  <a:srgbClr val="000000"/>
                </a:solidFill>
                <a:latin typeface="Trebuchet MS"/>
              </a:rPr>
              <a:t>std</a:t>
            </a:r>
            <a:endParaRPr lang="en-US" sz="2400" spc="-1" dirty="0">
              <a:latin typeface="Arial"/>
            </a:endParaRPr>
          </a:p>
          <a:p>
            <a:pPr>
              <a:spcBef>
                <a:spcPts val="481"/>
              </a:spcBef>
            </a:pPr>
            <a:endParaRPr lang="en-US" sz="2400" spc="-1" dirty="0">
              <a:latin typeface="Arial"/>
            </a:endParaRPr>
          </a:p>
          <a:p>
            <a:pPr>
              <a:spcBef>
                <a:spcPts val="481"/>
              </a:spcBef>
            </a:pPr>
            <a:r>
              <a:rPr lang="en-US" sz="2400" b="1" spc="-1" dirty="0">
                <a:solidFill>
                  <a:srgbClr val="000000"/>
                </a:solidFill>
                <a:latin typeface="Courier New Bold"/>
              </a:rPr>
              <a:t> </a:t>
            </a:r>
            <a:r>
              <a:rPr lang="en-US" sz="2175" b="1" spc="-1" dirty="0">
                <a:solidFill>
                  <a:srgbClr val="000000"/>
                </a:solidFill>
                <a:latin typeface="Courier New Bold"/>
              </a:rPr>
              <a:t>#</a:t>
            </a:r>
            <a:r>
              <a:rPr lang="en-US" sz="2175" b="1" spc="-1" dirty="0">
                <a:solidFill>
                  <a:srgbClr val="C0504D"/>
                </a:solidFill>
                <a:latin typeface="Courier New Bold"/>
              </a:rPr>
              <a:t>include</a:t>
            </a:r>
            <a:r>
              <a:rPr lang="en-US" sz="2175" b="1" spc="-1" dirty="0">
                <a:solidFill>
                  <a:srgbClr val="000000"/>
                </a:solidFill>
                <a:latin typeface="Courier New Bold"/>
              </a:rPr>
              <a:t> </a:t>
            </a:r>
            <a:r>
              <a:rPr lang="en-US" sz="2175" b="1" spc="-1" dirty="0">
                <a:solidFill>
                  <a:srgbClr val="8064A2"/>
                </a:solidFill>
                <a:latin typeface="Courier New Bold"/>
              </a:rPr>
              <a:t>&lt;iostream&gt; </a:t>
            </a:r>
            <a:r>
              <a:rPr lang="en-US" sz="2175" b="1" spc="-1" dirty="0">
                <a:solidFill>
                  <a:srgbClr val="000000"/>
                </a:solidFill>
                <a:latin typeface="Courier New Bold"/>
              </a:rPr>
              <a:t>// </a:t>
            </a:r>
            <a:r>
              <a:rPr lang="zh-CN" altLang="en-US" sz="2175" b="1" spc="-1" dirty="0">
                <a:solidFill>
                  <a:srgbClr val="000000"/>
                </a:solidFill>
                <a:latin typeface="Courier New Bold"/>
              </a:rPr>
              <a:t>定义在标准命名空间 </a:t>
            </a:r>
            <a:r>
              <a:rPr lang="en-US" altLang="zh-CN" sz="2175" b="1" spc="-1" dirty="0">
                <a:solidFill>
                  <a:srgbClr val="000000"/>
                </a:solidFill>
                <a:latin typeface="Courier New Bold"/>
              </a:rPr>
              <a:t>std</a:t>
            </a:r>
            <a:endParaRPr lang="en-US" sz="2175" spc="-1" dirty="0">
              <a:latin typeface="Arial"/>
            </a:endParaRPr>
          </a:p>
          <a:p>
            <a:pPr>
              <a:spcBef>
                <a:spcPts val="436"/>
              </a:spcBef>
            </a:pPr>
            <a:r>
              <a:rPr lang="en-US" sz="2175" b="1" spc="-1" dirty="0">
                <a:solidFill>
                  <a:srgbClr val="000000"/>
                </a:solidFill>
                <a:latin typeface="Courier New Bold"/>
              </a:rPr>
              <a:t>         </a:t>
            </a:r>
            <a:r>
              <a:rPr lang="en-US" sz="2175" b="1" spc="-1" dirty="0">
                <a:solidFill>
                  <a:srgbClr val="C0504D"/>
                </a:solidFill>
                <a:latin typeface="Courier New Bold"/>
              </a:rPr>
              <a:t>namespace</a:t>
            </a:r>
            <a:r>
              <a:rPr lang="en-US" sz="2175" b="1" spc="-1" dirty="0">
                <a:solidFill>
                  <a:srgbClr val="000000"/>
                </a:solidFill>
                <a:latin typeface="Courier New Bold"/>
              </a:rPr>
              <a:t> foo {</a:t>
            </a:r>
            <a:endParaRPr lang="en-US" sz="2175" spc="-1" dirty="0">
              <a:latin typeface="Arial"/>
            </a:endParaRPr>
          </a:p>
          <a:p>
            <a:pPr>
              <a:spcBef>
                <a:spcPts val="436"/>
              </a:spcBef>
            </a:pPr>
            <a:r>
              <a:rPr lang="en-US" sz="2175" b="1" spc="-1" dirty="0">
                <a:solidFill>
                  <a:srgbClr val="17375E"/>
                </a:solidFill>
                <a:latin typeface="Courier New Bold"/>
              </a:rPr>
              <a:t>              int </a:t>
            </a:r>
            <a:r>
              <a:rPr lang="en-US" sz="2175" b="1" spc="-1" dirty="0">
                <a:solidFill>
                  <a:srgbClr val="4F81BD"/>
                </a:solidFill>
                <a:latin typeface="Courier New Bold"/>
              </a:rPr>
              <a:t>id</a:t>
            </a:r>
            <a:r>
              <a:rPr lang="en-US" sz="2175" b="1" spc="-1" dirty="0">
                <a:solidFill>
                  <a:srgbClr val="000000"/>
                </a:solidFill>
                <a:latin typeface="Courier New Bold"/>
              </a:rPr>
              <a:t>(</a:t>
            </a:r>
            <a:r>
              <a:rPr lang="en-US" sz="2175" b="1" spc="-1" dirty="0">
                <a:solidFill>
                  <a:srgbClr val="17375E"/>
                </a:solidFill>
                <a:latin typeface="Courier New Bold"/>
              </a:rPr>
              <a:t>int</a:t>
            </a:r>
            <a:r>
              <a:rPr lang="en-US" sz="2175" b="1" spc="-1" dirty="0">
                <a:solidFill>
                  <a:srgbClr val="000000"/>
                </a:solidFill>
                <a:latin typeface="Courier New Bold"/>
              </a:rPr>
              <a:t> x) { </a:t>
            </a:r>
            <a:r>
              <a:rPr lang="en-US" sz="2175" b="1" spc="-1" dirty="0">
                <a:solidFill>
                  <a:srgbClr val="C0504D"/>
                </a:solidFill>
                <a:latin typeface="Courier New Bold"/>
              </a:rPr>
              <a:t>return</a:t>
            </a:r>
            <a:r>
              <a:rPr lang="en-US" sz="2175" b="1" spc="-1" dirty="0">
                <a:solidFill>
                  <a:srgbClr val="000000"/>
                </a:solidFill>
                <a:latin typeface="Courier New Bold"/>
              </a:rPr>
              <a:t> x; }</a:t>
            </a:r>
            <a:endParaRPr lang="en-US" sz="2175" spc="-1" dirty="0">
              <a:latin typeface="Arial"/>
            </a:endParaRPr>
          </a:p>
          <a:p>
            <a:pPr>
              <a:spcBef>
                <a:spcPts val="436"/>
              </a:spcBef>
            </a:pPr>
            <a:r>
              <a:rPr lang="en-US" sz="2175" b="1" spc="-1" dirty="0">
                <a:solidFill>
                  <a:srgbClr val="000000"/>
                </a:solidFill>
                <a:latin typeface="Courier New Bold"/>
              </a:rPr>
              <a:t>          };</a:t>
            </a:r>
            <a:endParaRPr lang="en-US" sz="2175" spc="-1" dirty="0">
              <a:latin typeface="Arial"/>
            </a:endParaRPr>
          </a:p>
          <a:p>
            <a:pPr>
              <a:spcBef>
                <a:spcPts val="436"/>
              </a:spcBef>
            </a:pPr>
            <a:r>
              <a:rPr lang="en-US" sz="2175" b="1" spc="-1" dirty="0">
                <a:solidFill>
                  <a:srgbClr val="000000"/>
                </a:solidFill>
                <a:latin typeface="Courier New Bold"/>
              </a:rPr>
              <a:t>          </a:t>
            </a:r>
            <a:r>
              <a:rPr lang="en-US" sz="2175" b="1" spc="-1" dirty="0">
                <a:solidFill>
                  <a:srgbClr val="17375E"/>
                </a:solidFill>
                <a:latin typeface="Courier New Bold"/>
              </a:rPr>
              <a:t>int </a:t>
            </a:r>
            <a:r>
              <a:rPr lang="en-US" sz="2175" b="1" spc="-1" dirty="0">
                <a:solidFill>
                  <a:srgbClr val="000000"/>
                </a:solidFill>
                <a:latin typeface="Courier New Bold"/>
              </a:rPr>
              <a:t>x = foo::id(10);</a:t>
            </a:r>
            <a:endParaRPr lang="en-US" sz="2175" spc="-1" dirty="0">
              <a:latin typeface="Arial"/>
            </a:endParaRPr>
          </a:p>
          <a:p>
            <a:pPr>
              <a:spcBef>
                <a:spcPts val="436"/>
              </a:spcBef>
            </a:pPr>
            <a:r>
              <a:rPr lang="en-US" sz="2175" b="1" spc="-1" dirty="0">
                <a:solidFill>
                  <a:srgbClr val="000000"/>
                </a:solidFill>
                <a:latin typeface="Courier New Bold"/>
              </a:rPr>
              <a:t>          </a:t>
            </a:r>
            <a:r>
              <a:rPr lang="en-US" sz="2175" b="1" spc="-1" dirty="0">
                <a:solidFill>
                  <a:srgbClr val="C0504D"/>
                </a:solidFill>
                <a:latin typeface="Courier New Bold"/>
              </a:rPr>
              <a:t>using</a:t>
            </a:r>
            <a:r>
              <a:rPr lang="en-US" sz="2175" b="1" spc="-1" dirty="0">
                <a:solidFill>
                  <a:srgbClr val="000000"/>
                </a:solidFill>
                <a:latin typeface="Courier New Bold"/>
              </a:rPr>
              <a:t> namespace std;</a:t>
            </a:r>
            <a:endParaRPr lang="en-US" sz="2175" spc="-1" dirty="0">
              <a:latin typeface="Arial"/>
            </a:endParaRPr>
          </a:p>
          <a:p>
            <a:pPr>
              <a:spcBef>
                <a:spcPts val="436"/>
              </a:spcBef>
            </a:pPr>
            <a:r>
              <a:rPr lang="en-US" sz="2175" b="1" spc="-1" dirty="0">
                <a:solidFill>
                  <a:srgbClr val="000000"/>
                </a:solidFill>
                <a:latin typeface="Courier New Bold"/>
              </a:rPr>
              <a:t>          </a:t>
            </a:r>
            <a:r>
              <a:rPr lang="en-US" sz="2175" b="1" spc="-1" dirty="0" err="1">
                <a:solidFill>
                  <a:srgbClr val="000000"/>
                </a:solidFill>
                <a:latin typeface="Courier New Bold"/>
              </a:rPr>
              <a:t>cout</a:t>
            </a:r>
            <a:r>
              <a:rPr lang="en-US" sz="2175" b="1" spc="-1" dirty="0">
                <a:solidFill>
                  <a:srgbClr val="000000"/>
                </a:solidFill>
                <a:latin typeface="Courier New Bold"/>
              </a:rPr>
              <a:t> &lt;&lt; x; // no need to prefix with std::</a:t>
            </a:r>
            <a:endParaRPr lang="en-US" sz="2175" spc="-1" dirty="0">
              <a:latin typeface="Arial"/>
            </a:endParaRPr>
          </a:p>
          <a:p>
            <a:pPr>
              <a:spcBef>
                <a:spcPts val="436"/>
              </a:spcBef>
            </a:pPr>
            <a:endParaRPr lang="en-US" sz="2175" spc="-1" dirty="0">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223730" y="106326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fontScale="92500" lnSpcReduction="20000"/>
          </a:bodyPr>
          <a:lstStyle/>
          <a:p>
            <a:pPr algn="ctr">
              <a:lnSpc>
                <a:spcPct val="100000"/>
              </a:lnSpc>
            </a:pPr>
            <a:r>
              <a:rPr lang="en-US" sz="3300" spc="-1" dirty="0">
                <a:solidFill>
                  <a:srgbClr val="000000"/>
                </a:solidFill>
                <a:latin typeface="Trebuchet MS"/>
              </a:rPr>
              <a:t>C++ </a:t>
            </a:r>
            <a:r>
              <a:rPr lang="zh-CN" altLang="en-US" sz="3300" spc="-1" dirty="0">
                <a:solidFill>
                  <a:srgbClr val="000000"/>
                </a:solidFill>
                <a:latin typeface="Trebuchet MS"/>
              </a:rPr>
              <a:t>中的引用（</a:t>
            </a:r>
            <a:r>
              <a:rPr lang="en-US" altLang="zh-CN" sz="3300" spc="-1" dirty="0">
                <a:solidFill>
                  <a:srgbClr val="000000"/>
                </a:solidFill>
                <a:latin typeface="Trebuchet MS"/>
              </a:rPr>
              <a:t>reference</a:t>
            </a:r>
            <a:r>
              <a:rPr lang="zh-CN" altLang="en-US" sz="3300" spc="-1" dirty="0">
                <a:solidFill>
                  <a:srgbClr val="000000"/>
                </a:solidFill>
                <a:latin typeface="Trebuchet MS"/>
              </a:rPr>
              <a:t>）</a:t>
            </a:r>
            <a:br>
              <a:rPr sz="1350" dirty="0"/>
            </a:br>
            <a:r>
              <a:rPr lang="zh-CN" altLang="en-US" sz="3300" spc="-1" dirty="0">
                <a:solidFill>
                  <a:srgbClr val="000000"/>
                </a:solidFill>
                <a:latin typeface="Trebuchet MS"/>
              </a:rPr>
              <a:t>使用指针的更安全方式</a:t>
            </a:r>
            <a:endParaRPr lang="en-US" sz="3300" spc="-1" dirty="0">
              <a:latin typeface="Arial"/>
            </a:endParaRPr>
          </a:p>
        </p:txBody>
      </p:sp>
      <p:sp>
        <p:nvSpPr>
          <p:cNvPr id="2365" name="CustomShape 2"/>
          <p:cNvSpPr/>
          <p:nvPr/>
        </p:nvSpPr>
        <p:spPr>
          <a:xfrm>
            <a:off x="1277730" y="2057400"/>
            <a:ext cx="6588270" cy="3801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0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引用（</a:t>
            </a:r>
            <a:r>
              <a:rPr lang="en-US" altLang="zh-CN" sz="2400" spc="-1" dirty="0">
                <a:solidFill>
                  <a:srgbClr val="000000"/>
                </a:solidFill>
                <a:latin typeface="Trebuchet MS"/>
              </a:rPr>
              <a:t>reference</a:t>
            </a:r>
            <a:r>
              <a:rPr lang="zh-CN" altLang="en-US" sz="2400" spc="-1" dirty="0">
                <a:solidFill>
                  <a:srgbClr val="000000"/>
                </a:solidFill>
                <a:latin typeface="Trebuchet MS"/>
              </a:rPr>
              <a:t>）是非空指针（</a:t>
            </a:r>
            <a:r>
              <a:rPr lang="en-US" altLang="zh-CN" sz="2400" spc="-1" dirty="0">
                <a:solidFill>
                  <a:srgbClr val="000000"/>
                </a:solidFill>
                <a:latin typeface="Trebuchet MS"/>
              </a:rPr>
              <a:t>non-null pointers</a:t>
            </a:r>
            <a:r>
              <a:rPr lang="zh-CN" altLang="en-US" sz="2400" spc="-1" dirty="0">
                <a:solidFill>
                  <a:srgbClr val="000000"/>
                </a:solidFill>
                <a:latin typeface="Trebuchet MS"/>
              </a:rPr>
              <a:t>）。由于本身非空不是</a:t>
            </a:r>
            <a:r>
              <a:rPr lang="en-US" altLang="zh-CN" sz="2400" spc="-1" dirty="0">
                <a:solidFill>
                  <a:srgbClr val="000000"/>
                </a:solidFill>
                <a:latin typeface="Trebuchet MS"/>
              </a:rPr>
              <a:t>NULL</a:t>
            </a:r>
            <a:r>
              <a:rPr lang="zh-CN" altLang="en-US" sz="2400" spc="-1" dirty="0">
                <a:solidFill>
                  <a:srgbClr val="000000"/>
                </a:solidFill>
                <a:latin typeface="Trebuchet MS"/>
              </a:rPr>
              <a:t>，所以你就不用每次去检查是不是</a:t>
            </a:r>
            <a:r>
              <a:rPr lang="en-US" altLang="zh-CN" sz="2400" spc="-1" dirty="0">
                <a:solidFill>
                  <a:srgbClr val="000000"/>
                </a:solidFill>
                <a:latin typeface="Trebuchet MS"/>
              </a:rPr>
              <a:t>NULL</a:t>
            </a:r>
            <a:r>
              <a:rPr lang="zh-CN" altLang="en-US" sz="2400" spc="-1" dirty="0">
                <a:solidFill>
                  <a:srgbClr val="000000"/>
                </a:solidFill>
                <a:latin typeface="Trebuchet MS"/>
              </a:rPr>
              <a:t>（就不用像在</a:t>
            </a:r>
            <a:r>
              <a:rPr lang="en-US" altLang="zh-CN" sz="2400" spc="-1" dirty="0">
                <a:solidFill>
                  <a:srgbClr val="000000"/>
                </a:solidFill>
                <a:latin typeface="Trebuchet MS"/>
              </a:rPr>
              <a:t>C</a:t>
            </a:r>
            <a:r>
              <a:rPr lang="zh-CN" altLang="en-US" sz="2400" spc="-1" dirty="0">
                <a:solidFill>
                  <a:srgbClr val="000000"/>
                </a:solidFill>
                <a:latin typeface="Trebuchet MS"/>
              </a:rPr>
              <a:t>语言里面那么麻烦了）</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例如在 </a:t>
            </a:r>
            <a:r>
              <a:rPr lang="en-US" altLang="zh-CN" sz="2400" spc="-1" dirty="0">
                <a:solidFill>
                  <a:srgbClr val="000000"/>
                </a:solidFill>
                <a:latin typeface="Trebuchet MS"/>
              </a:rPr>
              <a:t>C </a:t>
            </a:r>
            <a:r>
              <a:rPr lang="zh-CN" altLang="en-US" sz="2400" spc="-1" dirty="0">
                <a:solidFill>
                  <a:srgbClr val="000000"/>
                </a:solidFill>
                <a:latin typeface="Trebuchet MS"/>
              </a:rPr>
              <a:t>语言里面要这样写：</a:t>
            </a:r>
            <a:r>
              <a:rPr lang="en-US" sz="2400" spc="-1" dirty="0">
                <a:solidFill>
                  <a:srgbClr val="000000"/>
                </a:solidFill>
                <a:latin typeface="Trebuchet MS"/>
              </a:rPr>
              <a:t> </a:t>
            </a:r>
            <a:endParaRPr lang="en-US" sz="2400" spc="-1" dirty="0">
              <a:latin typeface="Arial"/>
            </a:endParaRPr>
          </a:p>
          <a:p>
            <a:pPr>
              <a:spcBef>
                <a:spcPts val="481"/>
              </a:spcBef>
            </a:pPr>
            <a:r>
              <a:rPr lang="en-US" sz="2400" spc="-1" dirty="0">
                <a:solidFill>
                  <a:srgbClr val="000000"/>
                </a:solidFill>
                <a:latin typeface="Letter Gothic Std"/>
              </a:rPr>
              <a:t>     </a:t>
            </a:r>
            <a:r>
              <a:rPr lang="en-US" sz="2400" b="1" spc="-1" dirty="0">
                <a:solidFill>
                  <a:srgbClr val="C0504D"/>
                </a:solidFill>
                <a:latin typeface="Courier New Bold"/>
              </a:rPr>
              <a:t>int </a:t>
            </a:r>
            <a:r>
              <a:rPr lang="en-US" sz="2400" b="1" spc="-1" dirty="0">
                <a:solidFill>
                  <a:srgbClr val="17375E"/>
                </a:solidFill>
                <a:latin typeface="Courier New Bold"/>
              </a:rPr>
              <a:t>foo</a:t>
            </a:r>
            <a:r>
              <a:rPr lang="en-US" sz="2400" b="1" spc="-1" dirty="0">
                <a:solidFill>
                  <a:srgbClr val="000000"/>
                </a:solidFill>
                <a:latin typeface="Courier New Bold"/>
              </a:rPr>
              <a:t>(</a:t>
            </a:r>
            <a:r>
              <a:rPr lang="en-US" sz="2400" b="1" spc="-1" dirty="0">
                <a:solidFill>
                  <a:srgbClr val="C0504D"/>
                </a:solidFill>
                <a:latin typeface="Courier New Bold"/>
              </a:rPr>
              <a:t>int</a:t>
            </a:r>
            <a:r>
              <a:rPr lang="en-US" sz="2400" b="1" spc="-1" dirty="0">
                <a:solidFill>
                  <a:srgbClr val="000000"/>
                </a:solidFill>
                <a:latin typeface="Courier New Bold"/>
              </a:rPr>
              <a:t> * x)  { </a:t>
            </a:r>
            <a:endParaRPr lang="en-US" sz="2400" spc="-1" dirty="0">
              <a:latin typeface="Arial"/>
            </a:endParaRPr>
          </a:p>
          <a:p>
            <a:pPr>
              <a:spcBef>
                <a:spcPts val="481"/>
              </a:spcBef>
            </a:pPr>
            <a:r>
              <a:rPr lang="en-US" sz="2400" b="1" spc="-1" dirty="0">
                <a:solidFill>
                  <a:srgbClr val="000000"/>
                </a:solidFill>
                <a:latin typeface="Courier New Bold"/>
              </a:rPr>
              <a:t>       </a:t>
            </a:r>
            <a:r>
              <a:rPr lang="en-US" sz="2400" b="1" spc="-1" dirty="0">
                <a:solidFill>
                  <a:srgbClr val="4F81BD"/>
                </a:solidFill>
                <a:latin typeface="Courier New Bold"/>
              </a:rPr>
              <a:t>if</a:t>
            </a:r>
            <a:r>
              <a:rPr lang="en-US" sz="2400" b="1" spc="-1" dirty="0">
                <a:solidFill>
                  <a:srgbClr val="000000"/>
                </a:solidFill>
                <a:latin typeface="Courier New Bold"/>
              </a:rPr>
              <a:t> (x != NULL) </a:t>
            </a:r>
            <a:r>
              <a:rPr lang="en-US" sz="2400" b="1" spc="-1" dirty="0">
                <a:solidFill>
                  <a:srgbClr val="C0504D"/>
                </a:solidFill>
                <a:latin typeface="Courier New Bold"/>
              </a:rPr>
              <a:t>return</a:t>
            </a:r>
            <a:r>
              <a:rPr lang="en-US" sz="2400" b="1" spc="-1" dirty="0">
                <a:solidFill>
                  <a:srgbClr val="000000"/>
                </a:solidFill>
                <a:latin typeface="Courier New Bold"/>
              </a:rPr>
              <a:t> *x;</a:t>
            </a:r>
            <a:endParaRPr lang="en-US" sz="2400" spc="-1" dirty="0">
              <a:latin typeface="Arial"/>
            </a:endParaRPr>
          </a:p>
          <a:p>
            <a:pPr>
              <a:spcBef>
                <a:spcPts val="481"/>
              </a:spcBef>
            </a:pPr>
            <a:r>
              <a:rPr lang="en-US" sz="2400" b="1" spc="-1" dirty="0">
                <a:solidFill>
                  <a:srgbClr val="000000"/>
                </a:solidFill>
                <a:latin typeface="Courier New Bold"/>
              </a:rPr>
              <a:t>       </a:t>
            </a:r>
            <a:r>
              <a:rPr lang="en-US" sz="2400" b="1" spc="-1" dirty="0">
                <a:solidFill>
                  <a:srgbClr val="C0504D"/>
                </a:solidFill>
                <a:latin typeface="Courier New Bold"/>
              </a:rPr>
              <a:t>else return </a:t>
            </a:r>
            <a:r>
              <a:rPr lang="en-US" sz="2400" b="1" spc="-1" dirty="0">
                <a:solidFill>
                  <a:srgbClr val="000000"/>
                </a:solidFill>
                <a:latin typeface="Courier New Bold"/>
              </a:rPr>
              <a:t>0;</a:t>
            </a:r>
            <a:endParaRPr lang="en-US" sz="2400" spc="-1" dirty="0">
              <a:latin typeface="Arial"/>
            </a:endParaRPr>
          </a:p>
          <a:p>
            <a:pPr>
              <a:spcBef>
                <a:spcPts val="481"/>
              </a:spcBef>
            </a:pPr>
            <a:r>
              <a:rPr lang="en-US" sz="2400" b="1" spc="-1" dirty="0">
                <a:solidFill>
                  <a:srgbClr val="000000"/>
                </a:solidFill>
                <a:latin typeface="Courier New Bold"/>
              </a:rPr>
              <a:t>     }</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在 </a:t>
            </a:r>
            <a:r>
              <a:rPr lang="en-US" altLang="zh-CN" sz="2400" spc="-1" dirty="0">
                <a:solidFill>
                  <a:srgbClr val="000000"/>
                </a:solidFill>
                <a:latin typeface="Trebuchet MS"/>
              </a:rPr>
              <a:t>C++ </a:t>
            </a:r>
            <a:r>
              <a:rPr lang="zh-CN" altLang="en-US" sz="2400" spc="-1" dirty="0">
                <a:solidFill>
                  <a:srgbClr val="000000"/>
                </a:solidFill>
                <a:latin typeface="Trebuchet MS"/>
              </a:rPr>
              <a:t>里面就写作：</a:t>
            </a:r>
            <a:endParaRPr lang="en-US" sz="2400" spc="-1" dirty="0">
              <a:latin typeface="Arial"/>
            </a:endParaRPr>
          </a:p>
          <a:p>
            <a:pPr>
              <a:spcBef>
                <a:spcPts val="481"/>
              </a:spcBef>
            </a:pPr>
            <a:r>
              <a:rPr lang="en-US" sz="2400" spc="-1" dirty="0">
                <a:solidFill>
                  <a:srgbClr val="000000"/>
                </a:solidFill>
                <a:latin typeface="Letter Gothic Std"/>
              </a:rPr>
              <a:t>       </a:t>
            </a:r>
            <a:r>
              <a:rPr lang="en-US" sz="2400" b="1" spc="-1" dirty="0">
                <a:solidFill>
                  <a:srgbClr val="17375E"/>
                </a:solidFill>
                <a:latin typeface="Courier New Bold"/>
              </a:rPr>
              <a:t>int </a:t>
            </a:r>
            <a:r>
              <a:rPr lang="en-US" sz="2400" b="1" spc="-1" dirty="0">
                <a:solidFill>
                  <a:srgbClr val="4F81BD"/>
                </a:solidFill>
                <a:latin typeface="Courier New Bold"/>
              </a:rPr>
              <a:t>foo</a:t>
            </a:r>
            <a:r>
              <a:rPr lang="en-US" sz="2400" b="1" spc="-1" dirty="0">
                <a:solidFill>
                  <a:srgbClr val="000000"/>
                </a:solidFill>
                <a:latin typeface="Courier New Bold"/>
              </a:rPr>
              <a:t>(</a:t>
            </a:r>
            <a:r>
              <a:rPr lang="en-US" sz="2400" b="1" spc="-1" dirty="0">
                <a:solidFill>
                  <a:srgbClr val="17375E"/>
                </a:solidFill>
                <a:latin typeface="Courier New Bold"/>
              </a:rPr>
              <a:t>int</a:t>
            </a:r>
            <a:r>
              <a:rPr lang="en-US" sz="2400" b="1" spc="-1" dirty="0">
                <a:solidFill>
                  <a:srgbClr val="000000"/>
                </a:solidFill>
                <a:latin typeface="Courier New Bold"/>
              </a:rPr>
              <a:t> &amp; x)  { </a:t>
            </a:r>
            <a:endParaRPr lang="en-US" sz="2400" spc="-1" dirty="0">
              <a:latin typeface="Arial"/>
            </a:endParaRPr>
          </a:p>
          <a:p>
            <a:pPr>
              <a:spcBef>
                <a:spcPts val="481"/>
              </a:spcBef>
            </a:pPr>
            <a:r>
              <a:rPr lang="en-US" sz="2400" b="1" spc="-1" dirty="0">
                <a:solidFill>
                  <a:srgbClr val="000000"/>
                </a:solidFill>
                <a:latin typeface="Courier New Bold"/>
              </a:rPr>
              <a:t>            </a:t>
            </a:r>
            <a:r>
              <a:rPr lang="en-US" sz="2400" b="1" spc="-1" dirty="0">
                <a:solidFill>
                  <a:srgbClr val="C0504D"/>
                </a:solidFill>
                <a:latin typeface="Courier New Bold"/>
              </a:rPr>
              <a:t>return</a:t>
            </a:r>
            <a:r>
              <a:rPr lang="en-US" sz="2400" b="1" spc="-1" dirty="0">
                <a:solidFill>
                  <a:srgbClr val="000000"/>
                </a:solidFill>
                <a:latin typeface="Courier New Bold"/>
              </a:rPr>
              <a:t> x;</a:t>
            </a:r>
            <a:endParaRPr lang="en-US" sz="2400" spc="-1" dirty="0">
              <a:latin typeface="Arial"/>
            </a:endParaRPr>
          </a:p>
          <a:p>
            <a:pPr>
              <a:spcBef>
                <a:spcPts val="481"/>
              </a:spcBef>
            </a:pPr>
            <a:r>
              <a:rPr lang="en-US" sz="2400" b="1" spc="-1" dirty="0">
                <a:solidFill>
                  <a:srgbClr val="000000"/>
                </a:solidFill>
                <a:latin typeface="Courier New Bold"/>
              </a:rPr>
              <a:t>     }</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要注意，两种情况下，</a:t>
            </a:r>
            <a:r>
              <a:rPr lang="en-US" altLang="zh-CN" sz="2400" spc="-1" dirty="0">
                <a:solidFill>
                  <a:srgbClr val="000000"/>
                </a:solidFill>
                <a:latin typeface="Trebuchet MS"/>
              </a:rPr>
              <a:t>x </a:t>
            </a:r>
            <a:r>
              <a:rPr lang="zh-CN" altLang="en-US" sz="2400" spc="-1" dirty="0">
                <a:solidFill>
                  <a:srgbClr val="000000"/>
                </a:solidFill>
                <a:latin typeface="Trebuchet MS"/>
              </a:rPr>
              <a:t>的地址都被传过去了（通过引用），而传的并不是值本身。</a:t>
            </a:r>
            <a:endParaRPr lang="en-US" sz="2400" spc="-1" dirty="0">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新建</a:t>
            </a:r>
            <a:r>
              <a:rPr lang="en-US" altLang="zh-CN" sz="3300" spc="-1" dirty="0">
                <a:solidFill>
                  <a:srgbClr val="000000"/>
                </a:solidFill>
                <a:latin typeface="Trebuchet MS"/>
              </a:rPr>
              <a:t>/</a:t>
            </a:r>
            <a:r>
              <a:rPr lang="zh-CN" altLang="en-US" sz="3300" spc="-1" dirty="0">
                <a:solidFill>
                  <a:srgbClr val="000000"/>
                </a:solidFill>
                <a:latin typeface="Trebuchet MS"/>
              </a:rPr>
              <a:t>释放内存调用</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New/Delete Memory allocation</a:t>
            </a:r>
            <a:endParaRPr lang="en-US" sz="1650" spc="-1" dirty="0">
              <a:latin typeface="Arial"/>
            </a:endParaRPr>
          </a:p>
        </p:txBody>
      </p:sp>
      <p:sp>
        <p:nvSpPr>
          <p:cNvPr id="2367"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C++ </a:t>
            </a:r>
            <a:r>
              <a:rPr lang="zh-CN" altLang="en-US" sz="2400" spc="-1" dirty="0">
                <a:solidFill>
                  <a:srgbClr val="000000"/>
                </a:solidFill>
                <a:latin typeface="Trebuchet MS"/>
              </a:rPr>
              <a:t>提供了</a:t>
            </a:r>
            <a:r>
              <a:rPr lang="en-US" sz="2400" spc="-1" dirty="0">
                <a:solidFill>
                  <a:srgbClr val="000000"/>
                </a:solidFill>
                <a:latin typeface="Trebuchet MS"/>
              </a:rPr>
              <a:t> safe(r) </a:t>
            </a:r>
            <a:r>
              <a:rPr lang="zh-CN" altLang="en-US" sz="2400" spc="-1" dirty="0">
                <a:solidFill>
                  <a:srgbClr val="000000"/>
                </a:solidFill>
                <a:latin typeface="Trebuchet MS"/>
              </a:rPr>
              <a:t>安全的内存分配（</a:t>
            </a:r>
            <a:r>
              <a:rPr lang="en-US" altLang="zh-CN" sz="2400" spc="-1" dirty="0">
                <a:solidFill>
                  <a:srgbClr val="000000"/>
                </a:solidFill>
                <a:latin typeface="Trebuchet MS"/>
              </a:rPr>
              <a:t> memory allocation </a:t>
            </a:r>
            <a:r>
              <a:rPr lang="zh-CN" altLang="en-US" sz="2400" spc="-1" dirty="0">
                <a:solidFill>
                  <a:srgbClr val="000000"/>
                </a:solidFill>
                <a:latin typeface="Trebuchet MS"/>
              </a:rPr>
              <a:t>）功能</a:t>
            </a:r>
            <a:endParaRPr lang="en-US" sz="2400" spc="-1" dirty="0">
              <a:latin typeface="Arial"/>
            </a:endParaRPr>
          </a:p>
          <a:p>
            <a:pPr marL="257310" indent="-256770">
              <a:spcBef>
                <a:spcPts val="481"/>
              </a:spcBef>
              <a:buClr>
                <a:srgbClr val="C0504D"/>
              </a:buClr>
              <a:buFont typeface="Arial"/>
              <a:buChar char="•"/>
            </a:pPr>
            <a:r>
              <a:rPr lang="en-US" sz="2400" spc="-1" dirty="0">
                <a:solidFill>
                  <a:srgbClr val="C0504D"/>
                </a:solidFill>
                <a:latin typeface="Trebuchet MS"/>
              </a:rPr>
              <a:t>new</a:t>
            </a:r>
            <a:r>
              <a:rPr lang="en-US" sz="2400" spc="-1" dirty="0">
                <a:solidFill>
                  <a:srgbClr val="000000"/>
                </a:solidFill>
                <a:latin typeface="Trebuchet MS"/>
              </a:rPr>
              <a:t>  </a:t>
            </a:r>
            <a:r>
              <a:rPr lang="zh-CN" altLang="en-US" sz="2400" spc="-1" dirty="0">
                <a:solidFill>
                  <a:srgbClr val="000000"/>
                </a:solidFill>
                <a:latin typeface="Trebuchet MS"/>
              </a:rPr>
              <a:t>和</a:t>
            </a:r>
            <a:r>
              <a:rPr lang="en-US" sz="2400" spc="-1" dirty="0">
                <a:solidFill>
                  <a:srgbClr val="000000"/>
                </a:solidFill>
                <a:latin typeface="Trebuchet MS"/>
              </a:rPr>
              <a:t> </a:t>
            </a:r>
            <a:r>
              <a:rPr lang="en-US" sz="2400" spc="-1" dirty="0">
                <a:solidFill>
                  <a:srgbClr val="C0504D"/>
                </a:solidFill>
                <a:latin typeface="Trebuchet MS"/>
              </a:rPr>
              <a:t>delete</a:t>
            </a:r>
            <a:r>
              <a:rPr lang="en-US" sz="2400" spc="-1" dirty="0">
                <a:solidFill>
                  <a:srgbClr val="000000"/>
                </a:solidFill>
                <a:latin typeface="Trebuchet MS"/>
              </a:rPr>
              <a:t> </a:t>
            </a:r>
            <a:r>
              <a:rPr lang="zh-CN" altLang="en-US" sz="2400" spc="-1" dirty="0">
                <a:solidFill>
                  <a:srgbClr val="000000"/>
                </a:solidFill>
                <a:latin typeface="Trebuchet MS"/>
              </a:rPr>
              <a:t>运算符（</a:t>
            </a:r>
            <a:r>
              <a:rPr lang="en-US" altLang="zh-CN" sz="2400" spc="-1" dirty="0">
                <a:solidFill>
                  <a:srgbClr val="000000"/>
                </a:solidFill>
                <a:latin typeface="Trebuchet MS"/>
              </a:rPr>
              <a:t>operator</a:t>
            </a:r>
            <a:r>
              <a:rPr lang="zh-CN" altLang="en-US" sz="2400" spc="-1" dirty="0">
                <a:solidFill>
                  <a:srgbClr val="000000"/>
                </a:solidFill>
                <a:latin typeface="Trebuchet MS"/>
              </a:rPr>
              <a:t>）被定义用于各种类型，也包括用户自定义的类型。就不需要像 </a:t>
            </a:r>
            <a:r>
              <a:rPr lang="en-US" altLang="zh-CN" sz="2400" spc="-1" dirty="0">
                <a:solidFill>
                  <a:srgbClr val="000000"/>
                </a:solidFill>
                <a:latin typeface="Trebuchet MS"/>
              </a:rPr>
              <a:t>C</a:t>
            </a:r>
            <a:r>
              <a:rPr lang="zh-CN" altLang="en-US" sz="2400" spc="-1" dirty="0">
                <a:solidFill>
                  <a:srgbClr val="000000"/>
                </a:solidFill>
                <a:latin typeface="Trebuchet MS"/>
              </a:rPr>
              <a:t>语言里面那样再去用变量规模来乘以长度去计算了。</a:t>
            </a:r>
            <a:endParaRPr lang="en-US" sz="2400" spc="-1" dirty="0">
              <a:latin typeface="Arial"/>
            </a:endParaRPr>
          </a:p>
          <a:p>
            <a:pPr>
              <a:spcBef>
                <a:spcPts val="481"/>
              </a:spcBef>
            </a:pPr>
            <a:r>
              <a:rPr lang="en-US" sz="2400" spc="-1" dirty="0">
                <a:solidFill>
                  <a:srgbClr val="000000"/>
                </a:solidFill>
                <a:latin typeface="Letter Gothic Std"/>
              </a:rPr>
              <a:t>     </a:t>
            </a:r>
            <a:r>
              <a:rPr lang="en-US" sz="2400" b="1" spc="-1" dirty="0">
                <a:solidFill>
                  <a:srgbClr val="17375E"/>
                </a:solidFill>
                <a:latin typeface="Courier New Bold"/>
              </a:rPr>
              <a:t>int </a:t>
            </a:r>
            <a:r>
              <a:rPr lang="en-US" sz="2400" b="1" spc="-1" dirty="0">
                <a:solidFill>
                  <a:srgbClr val="000000"/>
                </a:solidFill>
                <a:latin typeface="Courier New Bold"/>
              </a:rPr>
              <a:t>* x = </a:t>
            </a:r>
            <a:r>
              <a:rPr lang="en-US" sz="2400" b="1" spc="-1" dirty="0">
                <a:solidFill>
                  <a:srgbClr val="C0504D"/>
                </a:solidFill>
                <a:latin typeface="Courier New Bold"/>
              </a:rPr>
              <a:t>new</a:t>
            </a:r>
            <a:r>
              <a:rPr lang="en-US" sz="2400" b="1" spc="-1" dirty="0">
                <a:solidFill>
                  <a:srgbClr val="000000"/>
                </a:solidFill>
                <a:latin typeface="Courier New Bold"/>
              </a:rPr>
              <a:t> </a:t>
            </a:r>
            <a:r>
              <a:rPr lang="en-US" sz="2400" b="1" spc="-1" dirty="0">
                <a:solidFill>
                  <a:srgbClr val="17375E"/>
                </a:solidFill>
                <a:latin typeface="Courier New Bold"/>
              </a:rPr>
              <a:t>int</a:t>
            </a:r>
            <a:r>
              <a:rPr lang="en-US" sz="2400" b="1" spc="-1" dirty="0">
                <a:solidFill>
                  <a:srgbClr val="000000"/>
                </a:solidFill>
                <a:latin typeface="Courier New Bold"/>
              </a:rPr>
              <a:t>;</a:t>
            </a:r>
            <a:endParaRPr lang="en-US" sz="2400" spc="-1" dirty="0">
              <a:latin typeface="Arial"/>
            </a:endParaRPr>
          </a:p>
          <a:p>
            <a:pPr>
              <a:spcBef>
                <a:spcPts val="481"/>
              </a:spcBef>
            </a:pPr>
            <a:r>
              <a:rPr lang="en-US" sz="2400" b="1" spc="-1" dirty="0">
                <a:solidFill>
                  <a:srgbClr val="000000"/>
                </a:solidFill>
                <a:latin typeface="Courier New Bold"/>
              </a:rPr>
              <a:t>     </a:t>
            </a:r>
            <a:r>
              <a:rPr lang="en-US" sz="2400" b="1" spc="-1" dirty="0">
                <a:solidFill>
                  <a:srgbClr val="C0504D"/>
                </a:solidFill>
                <a:latin typeface="Courier New Bold"/>
              </a:rPr>
              <a:t>delete</a:t>
            </a:r>
            <a:r>
              <a:rPr lang="en-US" sz="2400" b="1" spc="-1" dirty="0">
                <a:solidFill>
                  <a:srgbClr val="000000"/>
                </a:solidFill>
                <a:latin typeface="Courier New Bold"/>
              </a:rPr>
              <a:t> x;</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对多元素的内存分配（比如数组），就必须使用</a:t>
            </a:r>
            <a:r>
              <a:rPr lang="en-US" sz="2400" spc="-1" dirty="0">
                <a:solidFill>
                  <a:srgbClr val="000000"/>
                </a:solidFill>
                <a:latin typeface="Trebuchet MS"/>
              </a:rPr>
              <a:t> delete[].</a:t>
            </a:r>
            <a:endParaRPr lang="en-US" sz="2400" spc="-1" dirty="0">
              <a:latin typeface="Arial"/>
            </a:endParaRPr>
          </a:p>
          <a:p>
            <a:pPr>
              <a:spcBef>
                <a:spcPts val="481"/>
              </a:spcBef>
            </a:pPr>
            <a:r>
              <a:rPr lang="en-US" sz="2400" b="1" spc="-1" dirty="0">
                <a:solidFill>
                  <a:srgbClr val="000000"/>
                </a:solidFill>
                <a:latin typeface="Courier New Bold"/>
              </a:rPr>
              <a:t>     </a:t>
            </a:r>
            <a:r>
              <a:rPr lang="en-US" sz="2400" b="1" spc="-1" dirty="0">
                <a:solidFill>
                  <a:srgbClr val="17375E"/>
                </a:solidFill>
                <a:latin typeface="Courier New Bold"/>
              </a:rPr>
              <a:t>int </a:t>
            </a:r>
            <a:r>
              <a:rPr lang="en-US" sz="2400" b="1" spc="-1" dirty="0">
                <a:solidFill>
                  <a:srgbClr val="000000"/>
                </a:solidFill>
                <a:latin typeface="Courier New Bold"/>
              </a:rPr>
              <a:t>* array = </a:t>
            </a:r>
            <a:r>
              <a:rPr lang="en-US" sz="2400" b="1" spc="-1" dirty="0">
                <a:solidFill>
                  <a:srgbClr val="C0504D"/>
                </a:solidFill>
                <a:latin typeface="Courier New Bold"/>
              </a:rPr>
              <a:t>new</a:t>
            </a:r>
            <a:r>
              <a:rPr lang="en-US" sz="2400" b="1" spc="-1" dirty="0">
                <a:solidFill>
                  <a:srgbClr val="000000"/>
                </a:solidFill>
                <a:latin typeface="Courier New Bold"/>
              </a:rPr>
              <a:t> </a:t>
            </a:r>
            <a:r>
              <a:rPr lang="en-US" sz="2400" b="1" spc="-1" dirty="0">
                <a:solidFill>
                  <a:srgbClr val="17375E"/>
                </a:solidFill>
                <a:latin typeface="Courier New Bold"/>
              </a:rPr>
              <a:t>int</a:t>
            </a:r>
            <a:r>
              <a:rPr lang="en-US" sz="2400" b="1" spc="-1" dirty="0">
                <a:solidFill>
                  <a:srgbClr val="000000"/>
                </a:solidFill>
                <a:latin typeface="Courier New Bold"/>
              </a:rPr>
              <a:t>[100];</a:t>
            </a:r>
            <a:endParaRPr lang="en-US" sz="2400" spc="-1" dirty="0">
              <a:latin typeface="Arial"/>
            </a:endParaRPr>
          </a:p>
          <a:p>
            <a:pPr>
              <a:spcBef>
                <a:spcPts val="481"/>
              </a:spcBef>
            </a:pPr>
            <a:r>
              <a:rPr lang="en-US" sz="2400" b="1" spc="-1" dirty="0">
                <a:solidFill>
                  <a:srgbClr val="000000"/>
                </a:solidFill>
                <a:latin typeface="Courier New Bold"/>
              </a:rPr>
              <a:t>     </a:t>
            </a:r>
            <a:r>
              <a:rPr lang="en-US" sz="2400" b="1" spc="-1" dirty="0">
                <a:solidFill>
                  <a:srgbClr val="C0504D"/>
                </a:solidFill>
                <a:latin typeface="Courier New Bold"/>
              </a:rPr>
              <a:t>delete</a:t>
            </a:r>
            <a:r>
              <a:rPr lang="en-US" sz="2400" b="1" spc="-1" dirty="0">
                <a:solidFill>
                  <a:srgbClr val="000000"/>
                </a:solidFill>
                <a:latin typeface="Courier New Bold"/>
              </a:rPr>
              <a:t>[] array;</a:t>
            </a:r>
            <a:endParaRPr lang="en-US" sz="2400" spc="-1" dirty="0">
              <a:latin typeface="Arial"/>
            </a:endParaRPr>
          </a:p>
          <a:p>
            <a:pPr>
              <a:spcBef>
                <a:spcPts val="481"/>
              </a:spcBef>
            </a:pPr>
            <a:endParaRPr lang="en-US" sz="2400" spc="-1" dirty="0">
              <a:latin typeface="Arial"/>
            </a:endParaRPr>
          </a:p>
          <a:p>
            <a:pPr>
              <a:spcBef>
                <a:spcPts val="481"/>
              </a:spcBef>
            </a:pPr>
            <a:endParaRPr lang="en-US" sz="2400" spc="-1" dirty="0">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重载</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Overloading</a:t>
            </a:r>
            <a:endParaRPr lang="en-US" sz="1650" spc="-1" dirty="0">
              <a:latin typeface="Arial"/>
            </a:endParaRPr>
          </a:p>
        </p:txBody>
      </p:sp>
      <p:sp>
        <p:nvSpPr>
          <p:cNvPr id="2369" name="CustomShape 2"/>
          <p:cNvSpPr/>
          <p:nvPr/>
        </p:nvSpPr>
        <p:spPr>
          <a:xfrm>
            <a:off x="1223730" y="1916730"/>
            <a:ext cx="6642270" cy="394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75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C++ </a:t>
            </a:r>
            <a:r>
              <a:rPr lang="zh-CN" altLang="en-US" sz="2400" spc="-1" dirty="0">
                <a:solidFill>
                  <a:srgbClr val="000000"/>
                </a:solidFill>
                <a:latin typeface="Trebuchet MS"/>
              </a:rPr>
              <a:t>允许同样名字但有不同参数类型的函数，这个特性就是重载</a:t>
            </a:r>
            <a:endParaRPr lang="en-US" altLang="zh-CN" sz="2400" spc="-1" dirty="0">
              <a:solidFill>
                <a:srgbClr val="000000"/>
              </a:solidFill>
              <a:latin typeface="Trebuchet MS"/>
            </a:endParaRPr>
          </a:p>
          <a:p>
            <a:pPr marL="257310" indent="-256770">
              <a:spcBef>
                <a:spcPts val="481"/>
              </a:spcBef>
              <a:buClr>
                <a:srgbClr val="000000"/>
              </a:buClr>
              <a:buFont typeface="Arial"/>
              <a:buChar char="•"/>
            </a:pPr>
            <a:endParaRPr lang="en-US" sz="2400" spc="-1" dirty="0">
              <a:latin typeface="Arial"/>
            </a:endParaRPr>
          </a:p>
          <a:p>
            <a:pPr>
              <a:spcBef>
                <a:spcPts val="436"/>
              </a:spcBef>
            </a:pPr>
            <a:r>
              <a:rPr lang="en-US" sz="2175" spc="-1" dirty="0">
                <a:solidFill>
                  <a:srgbClr val="000000"/>
                </a:solidFill>
                <a:latin typeface="Letter Gothic Std"/>
              </a:rPr>
              <a:t>     </a:t>
            </a:r>
            <a:r>
              <a:rPr lang="en-US" sz="2175" b="1" spc="-1" dirty="0">
                <a:solidFill>
                  <a:srgbClr val="17375E"/>
                </a:solidFill>
                <a:latin typeface="Courier New Bold"/>
              </a:rPr>
              <a:t>int </a:t>
            </a:r>
            <a:r>
              <a:rPr lang="en-US" sz="2175" b="1" spc="-1" dirty="0">
                <a:solidFill>
                  <a:srgbClr val="4F81BD"/>
                </a:solidFill>
                <a:latin typeface="Courier New Bold"/>
              </a:rPr>
              <a:t>add</a:t>
            </a:r>
            <a:r>
              <a:rPr lang="en-US" sz="2175" b="1" spc="-1" dirty="0">
                <a:solidFill>
                  <a:srgbClr val="000000"/>
                </a:solidFill>
                <a:latin typeface="Courier New Bold"/>
              </a:rPr>
              <a:t>(</a:t>
            </a:r>
            <a:r>
              <a:rPr lang="en-US" sz="2175" b="1" spc="-1" dirty="0">
                <a:solidFill>
                  <a:srgbClr val="17375E"/>
                </a:solidFill>
                <a:latin typeface="Courier New Bold"/>
              </a:rPr>
              <a:t>int</a:t>
            </a:r>
            <a:r>
              <a:rPr lang="en-US" sz="2175" b="1" spc="-1" dirty="0">
                <a:solidFill>
                  <a:srgbClr val="000000"/>
                </a:solidFill>
                <a:latin typeface="Courier New Bold"/>
              </a:rPr>
              <a:t> x, </a:t>
            </a:r>
            <a:r>
              <a:rPr lang="en-US" sz="2175" b="1" spc="-1" dirty="0">
                <a:solidFill>
                  <a:srgbClr val="17375E"/>
                </a:solidFill>
                <a:latin typeface="Courier New Bold"/>
              </a:rPr>
              <a:t>int </a:t>
            </a:r>
            <a:r>
              <a:rPr lang="en-US" sz="2175" b="1" spc="-1" dirty="0">
                <a:solidFill>
                  <a:srgbClr val="000000"/>
                </a:solidFill>
                <a:latin typeface="Courier New Bold"/>
              </a:rPr>
              <a:t>y) </a:t>
            </a:r>
            <a:endParaRPr lang="en-US" sz="2175" spc="-1" dirty="0">
              <a:latin typeface="Arial"/>
            </a:endParaRPr>
          </a:p>
          <a:p>
            <a:pPr>
              <a:spcBef>
                <a:spcPts val="436"/>
              </a:spcBef>
            </a:pPr>
            <a:r>
              <a:rPr lang="en-US" sz="2175" b="1" spc="-1" dirty="0">
                <a:solidFill>
                  <a:srgbClr val="000000"/>
                </a:solidFill>
                <a:latin typeface="Courier New Bold"/>
              </a:rPr>
              <a:t>     {</a:t>
            </a:r>
            <a:endParaRPr lang="en-US" sz="2175" spc="-1" dirty="0">
              <a:latin typeface="Arial"/>
            </a:endParaRPr>
          </a:p>
          <a:p>
            <a:pPr>
              <a:spcBef>
                <a:spcPts val="436"/>
              </a:spcBef>
            </a:pPr>
            <a:r>
              <a:rPr lang="en-US" sz="2175" b="1" spc="-1" dirty="0">
                <a:solidFill>
                  <a:srgbClr val="000000"/>
                </a:solidFill>
                <a:latin typeface="Courier New Bold"/>
              </a:rPr>
              <a:t>          </a:t>
            </a:r>
            <a:r>
              <a:rPr lang="en-US" sz="2175" b="1" spc="-1" dirty="0">
                <a:solidFill>
                  <a:srgbClr val="C0504D"/>
                </a:solidFill>
                <a:latin typeface="Courier New Bold"/>
              </a:rPr>
              <a:t>return</a:t>
            </a:r>
            <a:r>
              <a:rPr lang="en-US" sz="2175" b="1" spc="-1" dirty="0">
                <a:solidFill>
                  <a:srgbClr val="000000"/>
                </a:solidFill>
                <a:latin typeface="Courier New Bold"/>
              </a:rPr>
              <a:t> </a:t>
            </a:r>
            <a:r>
              <a:rPr lang="en-US" sz="2175" b="1" spc="-1" dirty="0" err="1">
                <a:solidFill>
                  <a:srgbClr val="000000"/>
                </a:solidFill>
                <a:latin typeface="Courier New Bold"/>
              </a:rPr>
              <a:t>x+y</a:t>
            </a:r>
            <a:r>
              <a:rPr lang="en-US" sz="2175" b="1" spc="-1" dirty="0">
                <a:solidFill>
                  <a:srgbClr val="000000"/>
                </a:solidFill>
                <a:latin typeface="Courier New Bold"/>
              </a:rPr>
              <a:t>;</a:t>
            </a:r>
            <a:endParaRPr lang="en-US" sz="2175" spc="-1" dirty="0">
              <a:latin typeface="Arial"/>
            </a:endParaRPr>
          </a:p>
          <a:p>
            <a:pPr>
              <a:spcBef>
                <a:spcPts val="436"/>
              </a:spcBef>
            </a:pPr>
            <a:r>
              <a:rPr lang="en-US" sz="2175" b="1" spc="-1" dirty="0">
                <a:solidFill>
                  <a:srgbClr val="000000"/>
                </a:solidFill>
                <a:latin typeface="Courier New Bold"/>
              </a:rPr>
              <a:t>     }</a:t>
            </a:r>
            <a:endParaRPr lang="en-US" sz="2175" spc="-1" dirty="0">
              <a:latin typeface="Arial"/>
            </a:endParaRPr>
          </a:p>
          <a:p>
            <a:pPr>
              <a:spcBef>
                <a:spcPts val="436"/>
              </a:spcBef>
            </a:pPr>
            <a:r>
              <a:rPr lang="en-US" sz="2175" b="1" spc="-1" dirty="0">
                <a:solidFill>
                  <a:srgbClr val="000000"/>
                </a:solidFill>
                <a:latin typeface="Courier New Bold"/>
              </a:rPr>
              <a:t>     </a:t>
            </a:r>
            <a:r>
              <a:rPr lang="en-US" sz="2175" b="1" spc="-1" dirty="0">
                <a:solidFill>
                  <a:srgbClr val="17375E"/>
                </a:solidFill>
                <a:latin typeface="Courier New Bold"/>
              </a:rPr>
              <a:t>float</a:t>
            </a:r>
            <a:r>
              <a:rPr lang="en-US" sz="2175" b="1" spc="-1" dirty="0">
                <a:solidFill>
                  <a:srgbClr val="000000"/>
                </a:solidFill>
                <a:latin typeface="Courier New Bold"/>
              </a:rPr>
              <a:t> </a:t>
            </a:r>
            <a:r>
              <a:rPr lang="en-US" sz="2175" b="1" spc="-1" dirty="0">
                <a:solidFill>
                  <a:srgbClr val="4F81BD"/>
                </a:solidFill>
                <a:latin typeface="Courier New Bold"/>
              </a:rPr>
              <a:t>add</a:t>
            </a:r>
            <a:r>
              <a:rPr lang="en-US" sz="2175" b="1" spc="-1" dirty="0">
                <a:solidFill>
                  <a:srgbClr val="000000"/>
                </a:solidFill>
                <a:latin typeface="Courier New Bold"/>
              </a:rPr>
              <a:t>(</a:t>
            </a:r>
            <a:r>
              <a:rPr lang="en-US" sz="2175" b="1" spc="-1" dirty="0">
                <a:solidFill>
                  <a:srgbClr val="17375E"/>
                </a:solidFill>
                <a:latin typeface="Courier New Bold"/>
              </a:rPr>
              <a:t>float</a:t>
            </a:r>
            <a:r>
              <a:rPr lang="en-US" sz="2175" b="1" spc="-1" dirty="0">
                <a:solidFill>
                  <a:srgbClr val="000000"/>
                </a:solidFill>
                <a:latin typeface="Courier New Bold"/>
              </a:rPr>
              <a:t> x, </a:t>
            </a:r>
            <a:r>
              <a:rPr lang="en-US" sz="2175" b="1" spc="-1" dirty="0">
                <a:solidFill>
                  <a:srgbClr val="17375E"/>
                </a:solidFill>
                <a:latin typeface="Courier New Bold"/>
              </a:rPr>
              <a:t>float</a:t>
            </a:r>
            <a:r>
              <a:rPr lang="en-US" sz="2175" b="1" spc="-1" dirty="0">
                <a:solidFill>
                  <a:srgbClr val="000000"/>
                </a:solidFill>
                <a:latin typeface="Courier New Bold"/>
              </a:rPr>
              <a:t> y) </a:t>
            </a:r>
            <a:endParaRPr lang="en-US" sz="2175" spc="-1" dirty="0">
              <a:latin typeface="Arial"/>
            </a:endParaRPr>
          </a:p>
          <a:p>
            <a:pPr>
              <a:spcBef>
                <a:spcPts val="436"/>
              </a:spcBef>
            </a:pPr>
            <a:r>
              <a:rPr lang="en-US" sz="2175" b="1" spc="-1" dirty="0">
                <a:solidFill>
                  <a:srgbClr val="000000"/>
                </a:solidFill>
                <a:latin typeface="Courier New Bold"/>
              </a:rPr>
              <a:t>     {</a:t>
            </a:r>
            <a:endParaRPr lang="en-US" sz="2175" spc="-1" dirty="0">
              <a:latin typeface="Arial"/>
            </a:endParaRPr>
          </a:p>
          <a:p>
            <a:pPr>
              <a:spcBef>
                <a:spcPts val="436"/>
              </a:spcBef>
            </a:pPr>
            <a:r>
              <a:rPr lang="en-US" sz="2175" b="1" spc="-1" dirty="0">
                <a:solidFill>
                  <a:srgbClr val="000000"/>
                </a:solidFill>
                <a:latin typeface="Courier New Bold"/>
              </a:rPr>
              <a:t>          </a:t>
            </a:r>
            <a:r>
              <a:rPr lang="en-US" sz="2175" b="1" spc="-1" dirty="0">
                <a:solidFill>
                  <a:srgbClr val="C0504D"/>
                </a:solidFill>
                <a:latin typeface="Courier New Bold"/>
              </a:rPr>
              <a:t>return</a:t>
            </a:r>
            <a:r>
              <a:rPr lang="en-US" sz="2175" b="1" spc="-1" dirty="0">
                <a:solidFill>
                  <a:srgbClr val="000000"/>
                </a:solidFill>
                <a:latin typeface="Courier New Bold"/>
              </a:rPr>
              <a:t> </a:t>
            </a:r>
            <a:r>
              <a:rPr lang="en-US" sz="2175" b="1" spc="-1" dirty="0" err="1">
                <a:solidFill>
                  <a:srgbClr val="000000"/>
                </a:solidFill>
                <a:latin typeface="Courier New Bold"/>
              </a:rPr>
              <a:t>x+y</a:t>
            </a:r>
            <a:r>
              <a:rPr lang="en-US" sz="2175" b="1" spc="-1" dirty="0">
                <a:solidFill>
                  <a:srgbClr val="000000"/>
                </a:solidFill>
                <a:latin typeface="Courier New Bold"/>
              </a:rPr>
              <a:t>;</a:t>
            </a:r>
            <a:endParaRPr lang="en-US" sz="2175" spc="-1" dirty="0">
              <a:latin typeface="Arial"/>
            </a:endParaRPr>
          </a:p>
          <a:p>
            <a:pPr>
              <a:spcBef>
                <a:spcPts val="436"/>
              </a:spcBef>
            </a:pPr>
            <a:r>
              <a:rPr lang="en-US" sz="2175" b="1" spc="-1" dirty="0">
                <a:solidFill>
                  <a:srgbClr val="000000"/>
                </a:solidFill>
                <a:latin typeface="Courier New Bold"/>
              </a:rPr>
              <a:t>     }</a:t>
            </a:r>
            <a:endParaRPr lang="en-US" sz="2175" spc="-1" dirty="0">
              <a:latin typeface="Arial"/>
            </a:endParaRPr>
          </a:p>
          <a:p>
            <a:pPr>
              <a:spcBef>
                <a:spcPts val="436"/>
              </a:spcBef>
            </a:pPr>
            <a:r>
              <a:rPr lang="en-US" sz="2175" b="1" spc="-1" dirty="0">
                <a:solidFill>
                  <a:srgbClr val="000000"/>
                </a:solidFill>
                <a:latin typeface="Courier New Bold"/>
              </a:rPr>
              <a:t>     // </a:t>
            </a:r>
            <a:r>
              <a:rPr lang="zh-CN" altLang="en-US" sz="2175" b="1" spc="-1" dirty="0">
                <a:solidFill>
                  <a:srgbClr val="000000"/>
                </a:solidFill>
                <a:latin typeface="Courier New Bold"/>
              </a:rPr>
              <a:t>调用浮点数类型的加法</a:t>
            </a:r>
            <a:endParaRPr lang="en-US" sz="2175" spc="-1" dirty="0">
              <a:latin typeface="Arial"/>
            </a:endParaRPr>
          </a:p>
          <a:p>
            <a:pPr>
              <a:spcBef>
                <a:spcPts val="436"/>
              </a:spcBef>
            </a:pPr>
            <a:r>
              <a:rPr lang="en-US" sz="2175" b="1" spc="-1" dirty="0">
                <a:solidFill>
                  <a:srgbClr val="000000"/>
                </a:solidFill>
                <a:latin typeface="Courier New Bold"/>
              </a:rPr>
              <a:t>     </a:t>
            </a:r>
            <a:r>
              <a:rPr lang="en-US" sz="2175" b="1" spc="-1" dirty="0">
                <a:solidFill>
                  <a:srgbClr val="17375E"/>
                </a:solidFill>
                <a:latin typeface="Courier New Bold"/>
              </a:rPr>
              <a:t>float</a:t>
            </a:r>
            <a:r>
              <a:rPr lang="en-US" sz="2175" b="1" spc="-1" dirty="0">
                <a:solidFill>
                  <a:srgbClr val="000000"/>
                </a:solidFill>
                <a:latin typeface="Courier New Bold"/>
              </a:rPr>
              <a:t>  f = </a:t>
            </a:r>
            <a:r>
              <a:rPr lang="en-US" sz="2175" b="1" spc="-1" dirty="0">
                <a:solidFill>
                  <a:srgbClr val="4F81BD"/>
                </a:solidFill>
                <a:latin typeface="Courier New Bold"/>
              </a:rPr>
              <a:t>add</a:t>
            </a:r>
            <a:r>
              <a:rPr lang="en-US" sz="2175" b="1" spc="-1" dirty="0">
                <a:solidFill>
                  <a:srgbClr val="000000"/>
                </a:solidFill>
                <a:latin typeface="Courier New Bold"/>
              </a:rPr>
              <a:t>(10.4f, 5.0f); </a:t>
            </a:r>
            <a:endParaRPr lang="en-US" sz="2175" spc="-1" dirty="0">
              <a:latin typeface="Arial"/>
            </a:endParaRPr>
          </a:p>
          <a:p>
            <a:pPr>
              <a:spcBef>
                <a:spcPts val="436"/>
              </a:spcBef>
            </a:pPr>
            <a:r>
              <a:rPr lang="en-US" sz="2175" b="1" spc="-1" dirty="0">
                <a:solidFill>
                  <a:srgbClr val="000000"/>
                </a:solidFill>
                <a:latin typeface="Courier New Bold"/>
              </a:rPr>
              <a:t>     // </a:t>
            </a:r>
            <a:r>
              <a:rPr lang="zh-CN" altLang="en-US" sz="2175" b="1" spc="-1" dirty="0">
                <a:solidFill>
                  <a:srgbClr val="000000"/>
                </a:solidFill>
                <a:latin typeface="Courier New Bold"/>
              </a:rPr>
              <a:t>调用整数类型的加法</a:t>
            </a:r>
            <a:endParaRPr lang="en-US" altLang="zh-CN" sz="2175" b="1" spc="-1" dirty="0">
              <a:solidFill>
                <a:srgbClr val="000000"/>
              </a:solidFill>
              <a:latin typeface="Courier New Bold"/>
            </a:endParaRPr>
          </a:p>
          <a:p>
            <a:pPr>
              <a:spcBef>
                <a:spcPts val="436"/>
              </a:spcBef>
            </a:pPr>
            <a:r>
              <a:rPr lang="en-US" sz="2175" b="1" spc="-1" dirty="0">
                <a:solidFill>
                  <a:srgbClr val="000000"/>
                </a:solidFill>
                <a:latin typeface="Courier New Bold"/>
              </a:rPr>
              <a:t>     </a:t>
            </a:r>
            <a:r>
              <a:rPr lang="en-US" sz="2175" b="1" spc="-1" dirty="0">
                <a:solidFill>
                  <a:srgbClr val="17375E"/>
                </a:solidFill>
                <a:latin typeface="Courier New Bold"/>
              </a:rPr>
              <a:t>int </a:t>
            </a:r>
            <a:r>
              <a:rPr lang="en-US" sz="2175" b="1" spc="-1" dirty="0" err="1">
                <a:solidFill>
                  <a:srgbClr val="000000"/>
                </a:solidFill>
                <a:latin typeface="Courier New Bold"/>
              </a:rPr>
              <a:t>i</a:t>
            </a:r>
            <a:r>
              <a:rPr lang="en-US" sz="2175" b="1" spc="-1" dirty="0">
                <a:solidFill>
                  <a:srgbClr val="000000"/>
                </a:solidFill>
                <a:latin typeface="Courier New Bold"/>
              </a:rPr>
              <a:t> = </a:t>
            </a:r>
            <a:r>
              <a:rPr lang="en-US" sz="2175" b="1" spc="-1" dirty="0">
                <a:solidFill>
                  <a:srgbClr val="4F81BD"/>
                </a:solidFill>
                <a:latin typeface="Courier New Bold"/>
              </a:rPr>
              <a:t>add</a:t>
            </a:r>
            <a:r>
              <a:rPr lang="en-US" sz="2175" b="1" spc="-1" dirty="0">
                <a:solidFill>
                  <a:srgbClr val="000000"/>
                </a:solidFill>
                <a:latin typeface="Courier New Bold"/>
              </a:rPr>
              <a:t>(100,20);</a:t>
            </a:r>
            <a:endParaRPr lang="en-US" sz="2175" spc="-1" dirty="0">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1485900" y="728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2550" spc="-1" dirty="0">
                <a:solidFill>
                  <a:srgbClr val="000000"/>
                </a:solidFill>
                <a:latin typeface="Trebuchet MS"/>
              </a:rPr>
              <a:t>类和结构体</a:t>
            </a:r>
            <a:endParaRPr lang="en-US" altLang="zh-CN" sz="2550" spc="-1" dirty="0">
              <a:solidFill>
                <a:srgbClr val="000000"/>
              </a:solidFill>
              <a:latin typeface="Trebuchet MS"/>
            </a:endParaRPr>
          </a:p>
          <a:p>
            <a:pPr algn="ctr">
              <a:lnSpc>
                <a:spcPct val="100000"/>
              </a:lnSpc>
            </a:pPr>
            <a:r>
              <a:rPr lang="en-US" sz="1650" spc="-1" dirty="0">
                <a:solidFill>
                  <a:srgbClr val="000000"/>
                </a:solidFill>
                <a:latin typeface="Trebuchet MS"/>
              </a:rPr>
              <a:t>Classes (and structs)</a:t>
            </a:r>
            <a:endParaRPr lang="en-US" sz="1650" spc="-1" dirty="0">
              <a:latin typeface="Arial"/>
            </a:endParaRPr>
          </a:p>
        </p:txBody>
      </p:sp>
      <p:sp>
        <p:nvSpPr>
          <p:cNvPr id="2371" name="CustomShape 2"/>
          <p:cNvSpPr/>
          <p:nvPr/>
        </p:nvSpPr>
        <p:spPr>
          <a:xfrm>
            <a:off x="1485900" y="1490940"/>
            <a:ext cx="6217830" cy="4792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normAutofit fontScale="85000" lnSpcReduction="10000"/>
          </a:bodyPr>
          <a:lstStyle/>
          <a:p>
            <a:pPr marL="257310" indent="-256770">
              <a:spcBef>
                <a:spcPts val="359"/>
              </a:spcBef>
              <a:buClr>
                <a:srgbClr val="000000"/>
              </a:buClr>
              <a:buFont typeface="Arial"/>
              <a:buChar char="•"/>
            </a:pPr>
            <a:r>
              <a:rPr lang="en-US" b="1" spc="-1" dirty="0">
                <a:solidFill>
                  <a:srgbClr val="000000"/>
                </a:solidFill>
                <a:latin typeface="Trebuchet MS"/>
              </a:rPr>
              <a:t>C++ </a:t>
            </a:r>
            <a:r>
              <a:rPr lang="zh-CN" altLang="en-US" b="1" spc="-1" dirty="0">
                <a:solidFill>
                  <a:srgbClr val="000000"/>
                </a:solidFill>
                <a:latin typeface="Trebuchet MS"/>
              </a:rPr>
              <a:t>的类是对 </a:t>
            </a:r>
            <a:r>
              <a:rPr lang="en-US" altLang="zh-CN" b="1" spc="-1" dirty="0">
                <a:solidFill>
                  <a:srgbClr val="000000"/>
                </a:solidFill>
                <a:latin typeface="Trebuchet MS"/>
              </a:rPr>
              <a:t>C </a:t>
            </a:r>
            <a:r>
              <a:rPr lang="zh-CN" altLang="en-US" b="1" spc="-1" dirty="0">
                <a:solidFill>
                  <a:srgbClr val="000000"/>
                </a:solidFill>
                <a:latin typeface="Trebuchet MS"/>
              </a:rPr>
              <a:t>语言 里面的结构体（</a:t>
            </a:r>
            <a:r>
              <a:rPr lang="en-US" altLang="zh-CN" b="1" spc="-1" dirty="0">
                <a:solidFill>
                  <a:srgbClr val="000000"/>
                </a:solidFill>
                <a:latin typeface="Trebuchet MS"/>
              </a:rPr>
              <a:t>struct</a:t>
            </a:r>
            <a:r>
              <a:rPr lang="zh-CN" altLang="en-US" b="1" spc="-1" dirty="0">
                <a:solidFill>
                  <a:srgbClr val="000000"/>
                </a:solidFill>
                <a:latin typeface="Trebuchet MS"/>
              </a:rPr>
              <a:t>）和联合体（</a:t>
            </a:r>
            <a:r>
              <a:rPr lang="en-US" altLang="zh-CN" b="1" spc="-1" dirty="0">
                <a:solidFill>
                  <a:srgbClr val="000000"/>
                </a:solidFill>
                <a:latin typeface="Trebuchet MS"/>
              </a:rPr>
              <a:t>union</a:t>
            </a:r>
            <a:r>
              <a:rPr lang="zh-CN" altLang="en-US" b="1" spc="-1" dirty="0">
                <a:solidFill>
                  <a:srgbClr val="000000"/>
                </a:solidFill>
                <a:latin typeface="Trebuchet MS"/>
              </a:rPr>
              <a:t>）的扩展，包含成员函数和数据。</a:t>
            </a:r>
            <a:endParaRPr lang="en-US" spc="-1" dirty="0">
              <a:latin typeface="Arial"/>
            </a:endParaRPr>
          </a:p>
        </p:txBody>
      </p:sp>
      <p:sp>
        <p:nvSpPr>
          <p:cNvPr id="2372" name="CustomShape 3"/>
          <p:cNvSpPr/>
          <p:nvPr/>
        </p:nvSpPr>
        <p:spPr>
          <a:xfrm>
            <a:off x="1331730" y="4941270"/>
            <a:ext cx="6506730" cy="9423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10000"/>
          </a:bodyPr>
          <a:lstStyle/>
          <a:p>
            <a:pPr>
              <a:spcBef>
                <a:spcPts val="359"/>
              </a:spcBef>
            </a:pPr>
            <a:r>
              <a:rPr lang="zh-CN" altLang="en-US" spc="-1" dirty="0">
                <a:solidFill>
                  <a:srgbClr val="000000"/>
                </a:solidFill>
                <a:latin typeface="Trebuchet MS"/>
              </a:rPr>
              <a:t>这里的关键词 </a:t>
            </a:r>
            <a:r>
              <a:rPr lang="en-US" altLang="zh-CN" spc="-1" dirty="0">
                <a:solidFill>
                  <a:srgbClr val="000000"/>
                </a:solidFill>
                <a:latin typeface="Trebuchet MS"/>
              </a:rPr>
              <a:t>const </a:t>
            </a:r>
            <a:r>
              <a:rPr lang="zh-CN" altLang="en-US" spc="-1" dirty="0">
                <a:solidFill>
                  <a:srgbClr val="000000"/>
                </a:solidFill>
                <a:latin typeface="Trebuchet MS"/>
              </a:rPr>
              <a:t>用在成员函数上，比如 这里的 </a:t>
            </a:r>
            <a:r>
              <a:rPr lang="en-US" altLang="zh-CN" spc="-1" dirty="0" err="1">
                <a:solidFill>
                  <a:srgbClr val="000000"/>
                </a:solidFill>
                <a:latin typeface="Trebuchet MS"/>
              </a:rPr>
              <a:t>getX</a:t>
            </a:r>
            <a:r>
              <a:rPr lang="en-US" altLang="zh-CN" spc="-1" dirty="0">
                <a:solidFill>
                  <a:srgbClr val="000000"/>
                </a:solidFill>
                <a:latin typeface="Trebuchet MS"/>
              </a:rPr>
              <a:t>()</a:t>
            </a:r>
            <a:r>
              <a:rPr lang="zh-CN" altLang="en-US" spc="-1" dirty="0">
                <a:solidFill>
                  <a:srgbClr val="000000"/>
                </a:solidFill>
                <a:latin typeface="Trebuchet MS"/>
              </a:rPr>
              <a:t> ，是表明特定的成员函数不会修改对象的内部状态，也就是不会对拥有某个特定对象指针所指对象有任何可见效果。这允许编译器在不符情况下进行错误报告，更有利于统计分析和优化对象，比如将其提升到寄存器或者寄存器集合上。</a:t>
            </a:r>
            <a:endParaRPr lang="en-US" altLang="zh-CN" spc="-1" dirty="0">
              <a:solidFill>
                <a:srgbClr val="000000"/>
              </a:solidFill>
              <a:latin typeface="Trebuchet MS"/>
            </a:endParaRPr>
          </a:p>
        </p:txBody>
      </p:sp>
      <p:sp>
        <p:nvSpPr>
          <p:cNvPr id="2373" name="CustomShape 4"/>
          <p:cNvSpPr/>
          <p:nvPr/>
        </p:nvSpPr>
        <p:spPr>
          <a:xfrm>
            <a:off x="1485900" y="2031750"/>
            <a:ext cx="6379830" cy="29629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spcBef>
                <a:spcPts val="211"/>
              </a:spcBef>
            </a:pPr>
            <a:r>
              <a:rPr lang="en-US" sz="1050" b="1" spc="-1">
                <a:solidFill>
                  <a:srgbClr val="000000"/>
                </a:solidFill>
                <a:latin typeface="Courier New Bold"/>
              </a:rPr>
              <a:t> </a:t>
            </a:r>
            <a:r>
              <a:rPr lang="en-US" sz="1050" b="1" spc="-1">
                <a:solidFill>
                  <a:srgbClr val="17375E"/>
                </a:solidFill>
                <a:latin typeface="Courier New Bold"/>
              </a:rPr>
              <a:t>class</a:t>
            </a:r>
            <a:r>
              <a:rPr lang="en-US" sz="1050" b="1" spc="-1">
                <a:solidFill>
                  <a:srgbClr val="000000"/>
                </a:solidFill>
                <a:latin typeface="Courier New Bold"/>
              </a:rPr>
              <a:t> Vector {</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C0504D"/>
                </a:solidFill>
                <a:latin typeface="Courier New Bold"/>
              </a:rPr>
              <a:t>private:</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17375E"/>
                </a:solidFill>
                <a:latin typeface="Courier New Bold"/>
              </a:rPr>
              <a:t>int </a:t>
            </a:r>
            <a:r>
              <a:rPr lang="en-US" sz="1050" b="1" spc="-1">
                <a:solidFill>
                  <a:srgbClr val="000000"/>
                </a:solidFill>
                <a:latin typeface="Courier New Bold"/>
              </a:rPr>
              <a:t>x_, y_, z_ ;</a:t>
            </a:r>
            <a:endParaRPr lang="en-US" sz="1050" spc="-1">
              <a:latin typeface="Arial"/>
            </a:endParaRPr>
          </a:p>
          <a:p>
            <a:pPr>
              <a:spcBef>
                <a:spcPts val="211"/>
              </a:spcBef>
            </a:pPr>
            <a:r>
              <a:rPr lang="en-US" sz="1050" b="1" spc="-1">
                <a:solidFill>
                  <a:srgbClr val="C0504D"/>
                </a:solidFill>
                <a:latin typeface="Courier New Bold"/>
              </a:rPr>
              <a:t>    public:</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4F81BD"/>
                </a:solidFill>
                <a:latin typeface="Courier New Bold"/>
              </a:rPr>
              <a:t>Vector</a:t>
            </a:r>
            <a:r>
              <a:rPr lang="en-US" sz="1050" b="1" spc="-1">
                <a:solidFill>
                  <a:srgbClr val="000000"/>
                </a:solidFill>
                <a:latin typeface="Courier New Bold"/>
              </a:rPr>
              <a:t> (</a:t>
            </a:r>
            <a:r>
              <a:rPr lang="en-US" sz="1050" b="1" spc="-1">
                <a:solidFill>
                  <a:srgbClr val="17375E"/>
                </a:solidFill>
                <a:latin typeface="Courier New Bold"/>
              </a:rPr>
              <a:t>int </a:t>
            </a:r>
            <a:r>
              <a:rPr lang="en-US" sz="1050" b="1" spc="-1">
                <a:solidFill>
                  <a:srgbClr val="000000"/>
                </a:solidFill>
                <a:latin typeface="Courier New Bold"/>
              </a:rPr>
              <a:t>x, </a:t>
            </a:r>
            <a:r>
              <a:rPr lang="en-US" sz="1050" b="1" spc="-1">
                <a:solidFill>
                  <a:srgbClr val="17375E"/>
                </a:solidFill>
                <a:latin typeface="Courier New Bold"/>
              </a:rPr>
              <a:t>int </a:t>
            </a:r>
            <a:r>
              <a:rPr lang="en-US" sz="1050" b="1" spc="-1">
                <a:solidFill>
                  <a:srgbClr val="000000"/>
                </a:solidFill>
                <a:latin typeface="Courier New Bold"/>
              </a:rPr>
              <a:t>y, </a:t>
            </a:r>
            <a:r>
              <a:rPr lang="en-US" sz="1050" b="1" spc="-1">
                <a:solidFill>
                  <a:srgbClr val="17375E"/>
                </a:solidFill>
                <a:latin typeface="Courier New Bold"/>
              </a:rPr>
              <a:t>int </a:t>
            </a:r>
            <a:r>
              <a:rPr lang="en-US" sz="1050" b="1" spc="-1">
                <a:solidFill>
                  <a:srgbClr val="000000"/>
                </a:solidFill>
                <a:latin typeface="Courier New Bold"/>
              </a:rPr>
              <a:t>z) : x_(x), y_(y), z_(z) {} // constructor</a:t>
            </a:r>
            <a:endParaRPr lang="en-US" sz="1050" spc="-1">
              <a:latin typeface="Arial"/>
            </a:endParaRPr>
          </a:p>
          <a:p>
            <a:pPr>
              <a:spcBef>
                <a:spcPts val="211"/>
              </a:spcBef>
            </a:pPr>
            <a:r>
              <a:rPr lang="en-US" sz="1050" b="1" spc="-1">
                <a:solidFill>
                  <a:srgbClr val="000000"/>
                </a:solidFill>
                <a:latin typeface="Courier New Bold"/>
              </a:rPr>
              <a:t>      </a:t>
            </a:r>
            <a:endParaRPr lang="en-US" sz="1050" spc="-1">
              <a:latin typeface="Arial"/>
            </a:endParaRPr>
          </a:p>
          <a:p>
            <a:pPr>
              <a:spcBef>
                <a:spcPts val="211"/>
              </a:spcBef>
            </a:pPr>
            <a:r>
              <a:rPr lang="en-US" sz="1050" b="1" spc="-1">
                <a:solidFill>
                  <a:srgbClr val="000000"/>
                </a:solidFill>
                <a:latin typeface="Courier New Bold"/>
              </a:rPr>
              <a:t>       ~Vector // destructor</a:t>
            </a:r>
            <a:endParaRPr lang="en-US" sz="1050" spc="-1">
              <a:latin typeface="Arial"/>
            </a:endParaRPr>
          </a:p>
          <a:p>
            <a:pPr>
              <a:spcBef>
                <a:spcPts val="211"/>
              </a:spcBef>
            </a:pPr>
            <a:r>
              <a:rPr lang="en-US" sz="1050" b="1" spc="-1">
                <a:solidFill>
                  <a:srgbClr val="000000"/>
                </a:solidFill>
                <a:latin typeface="Courier New Bold"/>
              </a:rPr>
              <a:t>         {             </a:t>
            </a:r>
            <a:endParaRPr lang="en-US" sz="1050" spc="-1">
              <a:latin typeface="Arial"/>
            </a:endParaRPr>
          </a:p>
          <a:p>
            <a:pPr>
              <a:spcBef>
                <a:spcPts val="211"/>
              </a:spcBef>
            </a:pPr>
            <a:r>
              <a:rPr lang="en-US" sz="1050" b="1" spc="-1">
                <a:solidFill>
                  <a:srgbClr val="000000"/>
                </a:solidFill>
                <a:latin typeface="Courier New Bold"/>
              </a:rPr>
              <a:t>             cout &lt;&lt; “vector destructor”;         </a:t>
            </a:r>
            <a:endParaRPr lang="en-US" sz="1050" spc="-1">
              <a:latin typeface="Arial"/>
            </a:endParaRPr>
          </a:p>
          <a:p>
            <a:pPr>
              <a:spcBef>
                <a:spcPts val="211"/>
              </a:spcBef>
            </a:pPr>
            <a:r>
              <a:rPr lang="en-US" sz="1050" b="1" spc="-1">
                <a:solidFill>
                  <a:srgbClr val="000000"/>
                </a:solidFill>
                <a:latin typeface="Courier New Bold"/>
              </a:rPr>
              <a:t>         } </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17375E"/>
                </a:solidFill>
                <a:latin typeface="Courier New Bold"/>
              </a:rPr>
              <a:t>int </a:t>
            </a:r>
            <a:r>
              <a:rPr lang="en-US" sz="1050" b="1" spc="-1">
                <a:solidFill>
                  <a:srgbClr val="4F81BD"/>
                </a:solidFill>
                <a:latin typeface="Courier New Bold"/>
              </a:rPr>
              <a:t>getX</a:t>
            </a:r>
            <a:r>
              <a:rPr lang="en-US" sz="1050" b="1" spc="-1">
                <a:solidFill>
                  <a:srgbClr val="000000"/>
                </a:solidFill>
                <a:latin typeface="Courier New Bold"/>
              </a:rPr>
              <a:t>() </a:t>
            </a:r>
            <a:r>
              <a:rPr lang="en-US" sz="1050" b="1" spc="-1">
                <a:solidFill>
                  <a:srgbClr val="C0504D"/>
                </a:solidFill>
                <a:latin typeface="Courier New Bold"/>
              </a:rPr>
              <a:t>const </a:t>
            </a:r>
            <a:r>
              <a:rPr lang="en-US" sz="1050" b="1" spc="-1">
                <a:solidFill>
                  <a:srgbClr val="000000"/>
                </a:solidFill>
                <a:latin typeface="Courier New Bold"/>
              </a:rPr>
              <a:t>{ </a:t>
            </a:r>
            <a:r>
              <a:rPr lang="en-US" sz="1050" b="1" spc="-1">
                <a:solidFill>
                  <a:srgbClr val="C0504D"/>
                </a:solidFill>
                <a:latin typeface="Courier New Bold"/>
              </a:rPr>
              <a:t>return</a:t>
            </a:r>
            <a:r>
              <a:rPr lang="en-US" sz="1050" b="1" spc="-1">
                <a:solidFill>
                  <a:srgbClr val="000000"/>
                </a:solidFill>
                <a:latin typeface="Courier New Bold"/>
              </a:rPr>
              <a:t> x_; } // access member function</a:t>
            </a:r>
            <a:endParaRPr lang="en-US" sz="1050" spc="-1">
              <a:latin typeface="Arial"/>
            </a:endParaRPr>
          </a:p>
          <a:p>
            <a:pPr>
              <a:spcBef>
                <a:spcPts val="211"/>
              </a:spcBef>
            </a:pPr>
            <a:r>
              <a:rPr lang="en-US" sz="1050" b="1" spc="-1">
                <a:solidFill>
                  <a:srgbClr val="000000"/>
                </a:solidFill>
                <a:latin typeface="Courier New Bold"/>
              </a:rPr>
              <a:t>        …       </a:t>
            </a:r>
            <a:endParaRPr lang="en-US" sz="1050" spc="-1">
              <a:latin typeface="Arial"/>
            </a:endParaRPr>
          </a:p>
          <a:p>
            <a:pPr>
              <a:spcBef>
                <a:spcPts val="211"/>
              </a:spcBef>
            </a:pPr>
            <a:r>
              <a:rPr lang="en-US" sz="1050" b="1" spc="-1">
                <a:solidFill>
                  <a:srgbClr val="000000"/>
                </a:solidFill>
                <a:latin typeface="Courier New Bold"/>
              </a:rPr>
              <a:t>   };</a:t>
            </a:r>
            <a:endParaRPr lang="en-US" sz="1050" spc="-1">
              <a:latin typeface="Arial"/>
            </a:endParaRPr>
          </a:p>
        </p:txBody>
      </p:sp>
      <p:sp>
        <p:nvSpPr>
          <p:cNvPr id="2374" name="CustomShape 5"/>
          <p:cNvSpPr/>
          <p:nvPr/>
        </p:nvSpPr>
        <p:spPr>
          <a:xfrm flipV="1">
            <a:off x="2735730" y="4184460"/>
            <a:ext cx="485460" cy="7554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1143000" y="789480"/>
            <a:ext cx="68574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2475" spc="-1" dirty="0">
                <a:solidFill>
                  <a:srgbClr val="000000"/>
                </a:solidFill>
                <a:latin typeface="Trebuchet MS"/>
              </a:rPr>
              <a:t>关于构造函数的更多信息</a:t>
            </a:r>
            <a:endParaRPr lang="en-US" altLang="zh-CN" sz="2475" spc="-1" dirty="0">
              <a:solidFill>
                <a:srgbClr val="000000"/>
              </a:solidFill>
              <a:latin typeface="Trebuchet MS"/>
            </a:endParaRPr>
          </a:p>
          <a:p>
            <a:pPr algn="ctr">
              <a:lnSpc>
                <a:spcPct val="100000"/>
              </a:lnSpc>
            </a:pPr>
            <a:r>
              <a:rPr lang="en-US" sz="2475" spc="-1" dirty="0">
                <a:solidFill>
                  <a:srgbClr val="000000"/>
                </a:solidFill>
                <a:latin typeface="Trebuchet MS"/>
              </a:rPr>
              <a:t>More information about constructors</a:t>
            </a:r>
            <a:endParaRPr lang="en-US" sz="2475" spc="-1" dirty="0">
              <a:latin typeface="Arial"/>
            </a:endParaRPr>
          </a:p>
        </p:txBody>
      </p:sp>
      <p:sp>
        <p:nvSpPr>
          <p:cNvPr id="2376" name="CustomShape 2"/>
          <p:cNvSpPr/>
          <p:nvPr/>
        </p:nvSpPr>
        <p:spPr>
          <a:xfrm>
            <a:off x="1277730" y="1592730"/>
            <a:ext cx="6588270" cy="4266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5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按照之前的讲义中所讲的构造函数</a:t>
            </a:r>
            <a:r>
              <a:rPr lang="en-US" sz="2400" spc="-1" dirty="0">
                <a:solidFill>
                  <a:srgbClr val="000000"/>
                </a:solidFill>
                <a:latin typeface="Trebuchet MS"/>
              </a:rPr>
              <a:t>…</a:t>
            </a:r>
            <a:endParaRPr lang="en-US" sz="2400" spc="-1" dirty="0">
              <a:latin typeface="Arial"/>
            </a:endParaRPr>
          </a:p>
          <a:p>
            <a:pPr marL="342900">
              <a:spcBef>
                <a:spcPts val="421"/>
              </a:spcBef>
            </a:pPr>
            <a:r>
              <a:rPr lang="en-US" sz="2100" b="1" spc="-1" dirty="0">
                <a:solidFill>
                  <a:srgbClr val="4F81BD"/>
                </a:solidFill>
                <a:latin typeface="Courier New Bold"/>
              </a:rPr>
              <a:t>Vector</a:t>
            </a:r>
            <a:r>
              <a:rPr lang="en-US" sz="2100" b="1" spc="-1" dirty="0">
                <a:solidFill>
                  <a:srgbClr val="000000"/>
                </a:solidFill>
                <a:latin typeface="Courier New Bold"/>
              </a:rPr>
              <a:t> (</a:t>
            </a:r>
            <a:r>
              <a:rPr lang="en-US" sz="2100" b="1" spc="-1" dirty="0">
                <a:solidFill>
                  <a:srgbClr val="17375E"/>
                </a:solidFill>
                <a:latin typeface="Courier New Bold"/>
              </a:rPr>
              <a:t>int </a:t>
            </a:r>
            <a:r>
              <a:rPr lang="en-US" sz="2100" b="1" spc="-1" dirty="0">
                <a:solidFill>
                  <a:srgbClr val="000000"/>
                </a:solidFill>
                <a:latin typeface="Courier New Bold"/>
              </a:rPr>
              <a:t>x, </a:t>
            </a:r>
            <a:r>
              <a:rPr lang="en-US" sz="2100" b="1" spc="-1" dirty="0">
                <a:solidFill>
                  <a:srgbClr val="17375E"/>
                </a:solidFill>
                <a:latin typeface="Courier New Bold"/>
              </a:rPr>
              <a:t>int </a:t>
            </a:r>
            <a:r>
              <a:rPr lang="en-US" sz="2100" b="1" spc="-1" dirty="0">
                <a:solidFill>
                  <a:srgbClr val="000000"/>
                </a:solidFill>
                <a:latin typeface="Courier New Bold"/>
              </a:rPr>
              <a:t>y, </a:t>
            </a:r>
            <a:r>
              <a:rPr lang="en-US" sz="2100" b="1" spc="-1" dirty="0">
                <a:solidFill>
                  <a:srgbClr val="17375E"/>
                </a:solidFill>
                <a:latin typeface="Courier New Bold"/>
              </a:rPr>
              <a:t>int </a:t>
            </a:r>
            <a:r>
              <a:rPr lang="en-US" sz="2100" b="1" spc="-1" dirty="0">
                <a:solidFill>
                  <a:srgbClr val="000000"/>
                </a:solidFill>
                <a:latin typeface="Courier New Bold"/>
              </a:rPr>
              <a:t>z): x_(x), y_(y), z_(z) {}</a:t>
            </a:r>
            <a:endParaRPr lang="en-US" sz="2100" spc="-1" dirty="0">
              <a:latin typeface="Arial"/>
            </a:endParaRPr>
          </a:p>
          <a:p>
            <a:pPr marL="385830" indent="-342360">
              <a:spcBef>
                <a:spcPts val="481"/>
              </a:spcBef>
              <a:buClr>
                <a:srgbClr val="000000"/>
              </a:buClr>
              <a:buFont typeface="Arial"/>
              <a:buChar char="•"/>
            </a:pPr>
            <a:r>
              <a:rPr lang="en-US" sz="2400" spc="-1" dirty="0">
                <a:solidFill>
                  <a:srgbClr val="000000"/>
                </a:solidFill>
                <a:latin typeface="Trebuchet MS"/>
              </a:rPr>
              <a:t>C++ </a:t>
            </a:r>
            <a:r>
              <a:rPr lang="zh-CN" altLang="en-US" sz="2400" spc="-1" dirty="0">
                <a:solidFill>
                  <a:srgbClr val="000000"/>
                </a:solidFill>
                <a:latin typeface="Trebuchet MS"/>
              </a:rPr>
              <a:t>的成员变量可以使用下面的记号初始化类的本地数据成员</a:t>
            </a:r>
            <a:endParaRPr lang="en-US" sz="2400" spc="-1" dirty="0">
              <a:latin typeface="Arial"/>
            </a:endParaRPr>
          </a:p>
          <a:p>
            <a:pPr marL="342900">
              <a:spcBef>
                <a:spcPts val="421"/>
              </a:spcBef>
            </a:pPr>
            <a:r>
              <a:rPr lang="en-US" sz="2100" b="1" spc="-1" dirty="0">
                <a:solidFill>
                  <a:srgbClr val="000000"/>
                </a:solidFill>
                <a:latin typeface="Courier New Bold"/>
              </a:rPr>
              <a:t>: </a:t>
            </a:r>
            <a:r>
              <a:rPr lang="en-US" sz="2100" b="1" spc="-1" dirty="0" err="1">
                <a:solidFill>
                  <a:srgbClr val="000000"/>
                </a:solidFill>
                <a:latin typeface="Courier New Bold"/>
              </a:rPr>
              <a:t>data_name</a:t>
            </a:r>
            <a:r>
              <a:rPr lang="en-US" sz="2100" b="1" spc="-1" dirty="0">
                <a:solidFill>
                  <a:srgbClr val="000000"/>
                </a:solidFill>
                <a:latin typeface="Courier New Bold"/>
              </a:rPr>
              <a:t>(</a:t>
            </a:r>
            <a:r>
              <a:rPr lang="en-US" sz="2100" b="1" spc="-1" dirty="0" err="1">
                <a:solidFill>
                  <a:srgbClr val="000000"/>
                </a:solidFill>
                <a:latin typeface="Courier New Bold"/>
              </a:rPr>
              <a:t>initializer_name</a:t>
            </a:r>
            <a:r>
              <a:rPr lang="en-US" sz="2100" b="1" spc="-1" dirty="0">
                <a:solidFill>
                  <a:srgbClr val="000000"/>
                </a:solidFill>
                <a:latin typeface="Courier New Bold"/>
              </a:rPr>
              <a:t>), ...</a:t>
            </a:r>
            <a:endParaRPr lang="en-US" sz="2100" spc="-1" dirty="0">
              <a:latin typeface="Arial"/>
            </a:endParaRPr>
          </a:p>
          <a:p>
            <a:pPr marL="385830" indent="-342360">
              <a:spcBef>
                <a:spcPts val="481"/>
              </a:spcBef>
              <a:buClr>
                <a:srgbClr val="000000"/>
              </a:buClr>
              <a:buFont typeface="Arial"/>
              <a:buChar char="•"/>
            </a:pPr>
            <a:r>
              <a:rPr lang="zh-CN" altLang="en-US" sz="2400" spc="-1" dirty="0">
                <a:solidFill>
                  <a:srgbClr val="000000"/>
                </a:solidFill>
                <a:latin typeface="Trebuchet MS"/>
              </a:rPr>
              <a:t>下面是两种语义等价的结构体，都是将输入的值</a:t>
            </a:r>
            <a:r>
              <a:rPr lang="en-US" altLang="zh-CN" sz="2400" spc="-1" dirty="0">
                <a:solidFill>
                  <a:srgbClr val="000000"/>
                </a:solidFill>
                <a:latin typeface="Trebuchet MS"/>
              </a:rPr>
              <a:t>x</a:t>
            </a:r>
            <a:r>
              <a:rPr lang="zh-CN" altLang="en-US" sz="2400" spc="-1" dirty="0">
                <a:solidFill>
                  <a:srgbClr val="000000"/>
                </a:solidFill>
                <a:latin typeface="Trebuchet MS"/>
              </a:rPr>
              <a:t>设置为数据成员 </a:t>
            </a:r>
            <a:r>
              <a:rPr lang="en-US" altLang="zh-CN" sz="2400" spc="-1" dirty="0">
                <a:solidFill>
                  <a:srgbClr val="000000"/>
                </a:solidFill>
                <a:latin typeface="Trebuchet MS"/>
              </a:rPr>
              <a:t>x_:</a:t>
            </a:r>
            <a:endParaRPr lang="en-US" sz="2400" spc="-1" dirty="0">
              <a:latin typeface="Arial"/>
            </a:endParaRPr>
          </a:p>
          <a:p>
            <a:pPr>
              <a:spcBef>
                <a:spcPts val="481"/>
              </a:spcBef>
            </a:pPr>
            <a:endParaRPr lang="en-US" sz="2400" spc="-1" dirty="0">
              <a:latin typeface="Arial"/>
            </a:endParaRPr>
          </a:p>
          <a:p>
            <a:pPr>
              <a:spcBef>
                <a:spcPts val="481"/>
              </a:spcBef>
            </a:pPr>
            <a:endParaRPr lang="en-US" sz="2400" spc="-1" dirty="0">
              <a:latin typeface="Arial"/>
            </a:endParaRPr>
          </a:p>
          <a:p>
            <a:pPr>
              <a:spcBef>
                <a:spcPts val="481"/>
              </a:spcBef>
            </a:pPr>
            <a:endParaRPr lang="en-US" sz="2400" spc="-1" dirty="0">
              <a:latin typeface="Arial"/>
            </a:endParaRPr>
          </a:p>
          <a:p>
            <a:pPr>
              <a:spcBef>
                <a:spcPts val="481"/>
              </a:spcBef>
            </a:pPr>
            <a:endParaRPr lang="en-US" sz="2400" spc="-1" dirty="0">
              <a:latin typeface="Arial"/>
            </a:endParaRPr>
          </a:p>
          <a:p>
            <a:pPr>
              <a:spcBef>
                <a:spcPts val="481"/>
              </a:spcBef>
            </a:pPr>
            <a:endParaRPr lang="en-US" sz="2400" spc="-1" dirty="0">
              <a:latin typeface="Arial"/>
            </a:endParaRPr>
          </a:p>
          <a:p>
            <a:pPr marL="43470">
              <a:spcBef>
                <a:spcPts val="481"/>
              </a:spcBef>
              <a:buClr>
                <a:srgbClr val="000000"/>
              </a:buClr>
            </a:pPr>
            <a:endParaRPr lang="en-US" sz="2400" spc="-1" dirty="0">
              <a:solidFill>
                <a:srgbClr val="000000"/>
              </a:solidFill>
              <a:latin typeface="Trebuchet MS"/>
            </a:endParaRPr>
          </a:p>
          <a:p>
            <a:pPr marL="385830" indent="-342360">
              <a:spcBef>
                <a:spcPts val="481"/>
              </a:spcBef>
              <a:buClr>
                <a:srgbClr val="000000"/>
              </a:buClr>
              <a:buFont typeface="Arial"/>
              <a:buChar char="•"/>
            </a:pPr>
            <a:r>
              <a:rPr lang="en-US" altLang="zh-CN" sz="2400" spc="-1" dirty="0">
                <a:solidFill>
                  <a:srgbClr val="000000"/>
                </a:solidFill>
                <a:latin typeface="Trebuchet MS"/>
              </a:rPr>
              <a:t>B</a:t>
            </a:r>
            <a:r>
              <a:rPr lang="zh-CN" altLang="en-US" sz="2400" spc="-1" dirty="0">
                <a:solidFill>
                  <a:srgbClr val="000000"/>
                </a:solidFill>
                <a:latin typeface="Trebuchet MS"/>
              </a:rPr>
              <a:t>情况必须使用一个临时文件（</a:t>
            </a:r>
            <a:r>
              <a:rPr lang="en-US" altLang="zh-CN" sz="2400" spc="-1" dirty="0">
                <a:solidFill>
                  <a:srgbClr val="000000"/>
                </a:solidFill>
                <a:latin typeface="Trebuchet MS"/>
              </a:rPr>
              <a:t>temporary</a:t>
            </a:r>
            <a:r>
              <a:rPr lang="zh-CN" altLang="en-US" sz="2400" spc="-1" dirty="0">
                <a:solidFill>
                  <a:srgbClr val="000000"/>
                </a:solidFill>
                <a:latin typeface="Trebuchet MS"/>
              </a:rPr>
              <a:t>）来读取</a:t>
            </a:r>
            <a:r>
              <a:rPr lang="en-US" altLang="zh-CN" sz="2400" spc="-1" dirty="0">
                <a:solidFill>
                  <a:srgbClr val="000000"/>
                </a:solidFill>
                <a:latin typeface="Trebuchet MS"/>
              </a:rPr>
              <a:t>x </a:t>
            </a:r>
            <a:r>
              <a:rPr lang="zh-CN" altLang="en-US" sz="2400" spc="-1" dirty="0">
                <a:solidFill>
                  <a:srgbClr val="000000"/>
                </a:solidFill>
                <a:latin typeface="Trebuchet MS"/>
              </a:rPr>
              <a:t>的值，而</a:t>
            </a:r>
            <a:r>
              <a:rPr lang="en-US" altLang="zh-CN" sz="2400" spc="-1" dirty="0">
                <a:solidFill>
                  <a:srgbClr val="000000"/>
                </a:solidFill>
                <a:latin typeface="Trebuchet MS"/>
              </a:rPr>
              <a:t>A</a:t>
            </a:r>
            <a:r>
              <a:rPr lang="zh-CN" altLang="en-US" sz="2400" spc="-1" dirty="0">
                <a:solidFill>
                  <a:srgbClr val="000000"/>
                </a:solidFill>
                <a:latin typeface="Trebuchet MS"/>
              </a:rPr>
              <a:t>中则不需要这样。这是由于 </a:t>
            </a:r>
            <a:r>
              <a:rPr lang="en-US" altLang="zh-CN" sz="2400" spc="-1" dirty="0">
                <a:solidFill>
                  <a:srgbClr val="000000"/>
                </a:solidFill>
                <a:latin typeface="Trebuchet MS"/>
              </a:rPr>
              <a:t>C</a:t>
            </a:r>
            <a:r>
              <a:rPr lang="zh-CN" altLang="en-US" sz="2400" spc="-1" dirty="0">
                <a:solidFill>
                  <a:srgbClr val="000000"/>
                </a:solidFill>
                <a:latin typeface="Trebuchet MS"/>
              </a:rPr>
              <a:t>语言中对局部栈分配（</a:t>
            </a:r>
            <a:r>
              <a:rPr lang="en-US" altLang="zh-CN" sz="2400" spc="-1" dirty="0">
                <a:solidFill>
                  <a:srgbClr val="000000"/>
                </a:solidFill>
                <a:latin typeface="Trebuchet MS"/>
              </a:rPr>
              <a:t> local stack allocation </a:t>
            </a:r>
            <a:r>
              <a:rPr lang="zh-CN" altLang="en-US" sz="2400" spc="-1" dirty="0">
                <a:solidFill>
                  <a:srgbClr val="000000"/>
                </a:solidFill>
                <a:latin typeface="Trebuchet MS"/>
              </a:rPr>
              <a:t>）的定义决定的。</a:t>
            </a:r>
            <a:endParaRPr lang="en-US" sz="2400" spc="-1" dirty="0">
              <a:latin typeface="Arial"/>
            </a:endParaRPr>
          </a:p>
          <a:p>
            <a:pPr marL="385830" indent="-342360">
              <a:spcBef>
                <a:spcPts val="481"/>
              </a:spcBef>
              <a:buClr>
                <a:srgbClr val="000000"/>
              </a:buClr>
              <a:buFont typeface="Arial"/>
              <a:buChar char="•"/>
            </a:pPr>
            <a:r>
              <a:rPr lang="zh-CN" altLang="en-US" sz="2400" spc="-1" dirty="0">
                <a:solidFill>
                  <a:srgbClr val="000000"/>
                </a:solidFill>
                <a:latin typeface="Trebuchet MS"/>
              </a:rPr>
              <a:t>这一特性在 </a:t>
            </a:r>
            <a:r>
              <a:rPr lang="en-US" altLang="zh-CN" sz="2400" spc="-1" dirty="0">
                <a:solidFill>
                  <a:srgbClr val="000000"/>
                </a:solidFill>
                <a:latin typeface="Trebuchet MS"/>
              </a:rPr>
              <a:t>C++ 11 </a:t>
            </a:r>
            <a:r>
              <a:rPr lang="zh-CN" altLang="en-US" sz="2400" spc="-1" dirty="0">
                <a:solidFill>
                  <a:srgbClr val="000000"/>
                </a:solidFill>
                <a:latin typeface="Trebuchet MS"/>
              </a:rPr>
              <a:t>的内存模型中就很重要，内存模型声明了一个对象一旦进入构造函数就会存在，线程的安全就成了问题，这和</a:t>
            </a:r>
            <a:r>
              <a:rPr lang="en-US" altLang="zh-CN" sz="2400" spc="-1" dirty="0">
                <a:solidFill>
                  <a:srgbClr val="000000"/>
                </a:solidFill>
                <a:latin typeface="Trebuchet MS"/>
              </a:rPr>
              <a:t>A</a:t>
            </a:r>
            <a:r>
              <a:rPr lang="zh-CN" altLang="en-US" sz="2400" spc="-1" dirty="0">
                <a:solidFill>
                  <a:srgbClr val="000000"/>
                </a:solidFill>
                <a:latin typeface="Trebuchet MS"/>
              </a:rPr>
              <a:t>情景中的构造函数初始化列表不同。 （</a:t>
            </a:r>
            <a:r>
              <a:rPr lang="en-US" altLang="zh-CN" sz="2400" spc="-1" dirty="0">
                <a:solidFill>
                  <a:srgbClr val="000000"/>
                </a:solidFill>
                <a:latin typeface="Trebuchet MS"/>
              </a:rPr>
              <a:t> This turns out to be very import in C++11 with its memory model which states that an object is said to exist once inside the body of the constructor and hence thread safety becomes an issue, this is not the case for the constructor </a:t>
            </a:r>
            <a:r>
              <a:rPr lang="en-US" altLang="zh-CN" sz="2400" spc="-1" dirty="0" err="1">
                <a:solidFill>
                  <a:srgbClr val="000000"/>
                </a:solidFill>
                <a:latin typeface="Trebuchet MS"/>
              </a:rPr>
              <a:t>initalization</a:t>
            </a:r>
            <a:r>
              <a:rPr lang="en-US" altLang="zh-CN" sz="2400" spc="-1" dirty="0">
                <a:solidFill>
                  <a:srgbClr val="000000"/>
                </a:solidFill>
                <a:latin typeface="Trebuchet MS"/>
              </a:rPr>
              <a:t> list (case A) </a:t>
            </a:r>
            <a:r>
              <a:rPr lang="zh-CN" altLang="en-US" sz="2400" spc="-1" dirty="0">
                <a:solidFill>
                  <a:srgbClr val="000000"/>
                </a:solidFill>
                <a:latin typeface="Trebuchet MS"/>
              </a:rPr>
              <a:t>）这就意味着可以使用类似方法来实现双重安全锁或者类似的用途（</a:t>
            </a:r>
            <a:r>
              <a:rPr lang="en-US" altLang="zh-CN" sz="2400" spc="-1" dirty="0">
                <a:solidFill>
                  <a:srgbClr val="000000"/>
                </a:solidFill>
                <a:latin typeface="Trebuchet MS"/>
              </a:rPr>
              <a:t>This means that safe double locking and similar idioms can be implemented using this approach</a:t>
            </a:r>
            <a:r>
              <a:rPr lang="zh-CN" altLang="en-US" sz="2400" spc="-1" dirty="0">
                <a:solidFill>
                  <a:srgbClr val="000000"/>
                </a:solidFill>
                <a:latin typeface="Trebuchet MS"/>
              </a:rPr>
              <a:t>）。</a:t>
            </a:r>
            <a:endParaRPr lang="en-US" sz="2400" spc="-1" dirty="0">
              <a:latin typeface="Arial"/>
            </a:endParaRPr>
          </a:p>
        </p:txBody>
      </p:sp>
      <p:sp>
        <p:nvSpPr>
          <p:cNvPr id="2377" name="CustomShape 3"/>
          <p:cNvSpPr/>
          <p:nvPr/>
        </p:nvSpPr>
        <p:spPr>
          <a:xfrm>
            <a:off x="2277810" y="3051000"/>
            <a:ext cx="2147040" cy="109620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350" b="1" spc="-1">
                <a:solidFill>
                  <a:srgbClr val="C0504D"/>
                </a:solidFill>
                <a:latin typeface="Courier New Bold"/>
                <a:ea typeface="DejaVu Sans"/>
              </a:rPr>
              <a:t>struct </a:t>
            </a:r>
            <a:r>
              <a:rPr lang="en-US" sz="1350" b="1" spc="-1">
                <a:solidFill>
                  <a:srgbClr val="000000"/>
                </a:solidFill>
                <a:latin typeface="Courier New Bold"/>
                <a:ea typeface="DejaVu Sans"/>
              </a:rPr>
              <a:t>Foo</a:t>
            </a:r>
            <a:endParaRPr lang="en-US" sz="1350" spc="-1">
              <a:latin typeface="Arial"/>
            </a:endParaRPr>
          </a:p>
          <a:p>
            <a:pPr>
              <a:lnSpc>
                <a:spcPct val="100000"/>
              </a:lnSpc>
            </a:pPr>
            <a:r>
              <a:rPr lang="en-US" sz="1350" b="1" spc="-1">
                <a:solidFill>
                  <a:srgbClr val="000000"/>
                </a:solidFill>
                <a:latin typeface="Courier New Bold"/>
                <a:ea typeface="DejaVu Sans"/>
              </a:rPr>
              <a:t>{</a:t>
            </a:r>
            <a:endParaRPr lang="en-US" sz="1350" spc="-1">
              <a:latin typeface="Arial"/>
            </a:endParaRPr>
          </a:p>
          <a:p>
            <a:pPr>
              <a:lnSpc>
                <a:spcPct val="100000"/>
              </a:lnSpc>
            </a:pPr>
            <a:r>
              <a:rPr lang="en-US" sz="1350" b="1" spc="-1">
                <a:solidFill>
                  <a:srgbClr val="000000"/>
                </a:solidFill>
                <a:latin typeface="Courier New Bold"/>
                <a:ea typeface="DejaVu Sans"/>
              </a:rPr>
              <a:t>  </a:t>
            </a:r>
            <a:r>
              <a:rPr lang="en-US" sz="1350" b="1" spc="-1">
                <a:solidFill>
                  <a:srgbClr val="17375E"/>
                </a:solidFill>
                <a:latin typeface="Courier New Bold"/>
                <a:ea typeface="DejaVu Sans"/>
              </a:rPr>
              <a:t>int </a:t>
            </a:r>
            <a:r>
              <a:rPr lang="en-US" sz="1350" b="1" spc="-1">
                <a:solidFill>
                  <a:srgbClr val="000000"/>
                </a:solidFill>
                <a:latin typeface="Courier New Bold"/>
                <a:ea typeface="DejaVu Sans"/>
              </a:rPr>
              <a:t>x_;</a:t>
            </a:r>
            <a:endParaRPr lang="en-US" sz="1350" spc="-1">
              <a:latin typeface="Arial"/>
            </a:endParaRPr>
          </a:p>
          <a:p>
            <a:pPr>
              <a:lnSpc>
                <a:spcPct val="100000"/>
              </a:lnSpc>
            </a:pPr>
            <a:r>
              <a:rPr lang="en-US" sz="1350" b="1" spc="-1">
                <a:solidFill>
                  <a:srgbClr val="000000"/>
                </a:solidFill>
                <a:latin typeface="Courier New Bold"/>
                <a:ea typeface="DejaVu Sans"/>
              </a:rPr>
              <a:t>  </a:t>
            </a:r>
            <a:r>
              <a:rPr lang="en-US" sz="1350" b="1" spc="-1">
                <a:solidFill>
                  <a:srgbClr val="4F81BD"/>
                </a:solidFill>
                <a:latin typeface="Courier New Bold"/>
                <a:ea typeface="DejaVu Sans"/>
              </a:rPr>
              <a:t>Foo</a:t>
            </a:r>
            <a:r>
              <a:rPr lang="en-US" sz="1350" b="1" spc="-1">
                <a:solidFill>
                  <a:srgbClr val="000000"/>
                </a:solidFill>
                <a:latin typeface="Courier New Bold"/>
                <a:ea typeface="DejaVu Sans"/>
              </a:rPr>
              <a:t>(</a:t>
            </a:r>
            <a:r>
              <a:rPr lang="en-US" sz="1350" b="1" spc="-1">
                <a:solidFill>
                  <a:srgbClr val="17375E"/>
                </a:solidFill>
                <a:latin typeface="Courier New Bold"/>
                <a:ea typeface="DejaVu Sans"/>
              </a:rPr>
              <a:t>int</a:t>
            </a:r>
            <a:r>
              <a:rPr lang="en-US" sz="1350" b="1" spc="-1">
                <a:solidFill>
                  <a:srgbClr val="000000"/>
                </a:solidFill>
                <a:latin typeface="Courier New Bold"/>
                <a:ea typeface="DejaVu Sans"/>
              </a:rPr>
              <a:t> x) : x_(x) {}</a:t>
            </a:r>
            <a:endParaRPr lang="en-US" sz="1350" spc="-1">
              <a:latin typeface="Arial"/>
            </a:endParaRPr>
          </a:p>
          <a:p>
            <a:pPr>
              <a:lnSpc>
                <a:spcPct val="100000"/>
              </a:lnSpc>
            </a:pPr>
            <a:r>
              <a:rPr lang="en-US" sz="1350" b="1" spc="-1">
                <a:solidFill>
                  <a:srgbClr val="000000"/>
                </a:solidFill>
                <a:latin typeface="Courier New Bold"/>
                <a:ea typeface="DejaVu Sans"/>
              </a:rPr>
              <a:t>}</a:t>
            </a:r>
            <a:endParaRPr lang="en-US" sz="1350" spc="-1">
              <a:latin typeface="Arial"/>
            </a:endParaRPr>
          </a:p>
        </p:txBody>
      </p:sp>
      <p:sp>
        <p:nvSpPr>
          <p:cNvPr id="2378" name="CustomShape 4"/>
          <p:cNvSpPr/>
          <p:nvPr/>
        </p:nvSpPr>
        <p:spPr>
          <a:xfrm>
            <a:off x="5085540" y="3051000"/>
            <a:ext cx="2252340" cy="109620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350" b="1" spc="-1" dirty="0">
                <a:solidFill>
                  <a:srgbClr val="C0504D"/>
                </a:solidFill>
                <a:latin typeface="Courier New Bold"/>
                <a:ea typeface="DejaVu Sans"/>
              </a:rPr>
              <a:t>struct </a:t>
            </a:r>
            <a:r>
              <a:rPr lang="en-US" sz="1350" b="1" spc="-1" dirty="0">
                <a:solidFill>
                  <a:srgbClr val="000000"/>
                </a:solidFill>
                <a:latin typeface="Courier New Bold"/>
                <a:ea typeface="DejaVu Sans"/>
              </a:rPr>
              <a:t>Foo</a:t>
            </a:r>
            <a:endParaRPr lang="en-US" sz="1350" spc="-1" dirty="0">
              <a:latin typeface="Arial"/>
            </a:endParaRPr>
          </a:p>
          <a:p>
            <a:pPr>
              <a:lnSpc>
                <a:spcPct val="100000"/>
              </a:lnSpc>
            </a:pPr>
            <a:r>
              <a:rPr lang="en-US" sz="1350" b="1" spc="-1" dirty="0">
                <a:solidFill>
                  <a:srgbClr val="000000"/>
                </a:solidFill>
                <a:latin typeface="Courier New Bold"/>
                <a:ea typeface="DejaVu Sans"/>
              </a:rPr>
              <a:t>{</a:t>
            </a:r>
            <a:endParaRPr lang="en-US" sz="1350" spc="-1" dirty="0">
              <a:latin typeface="Arial"/>
            </a:endParaRPr>
          </a:p>
          <a:p>
            <a:pPr>
              <a:lnSpc>
                <a:spcPct val="100000"/>
              </a:lnSpc>
            </a:pPr>
            <a:r>
              <a:rPr lang="en-US" sz="1350" b="1" spc="-1" dirty="0">
                <a:solidFill>
                  <a:srgbClr val="000000"/>
                </a:solidFill>
                <a:latin typeface="Courier New Bold"/>
                <a:ea typeface="DejaVu Sans"/>
              </a:rPr>
              <a:t>  </a:t>
            </a:r>
            <a:r>
              <a:rPr lang="en-US" sz="1350" b="1" spc="-1" dirty="0">
                <a:solidFill>
                  <a:srgbClr val="17375E"/>
                </a:solidFill>
                <a:latin typeface="Courier New Bold"/>
                <a:ea typeface="DejaVu Sans"/>
              </a:rPr>
              <a:t>int </a:t>
            </a:r>
            <a:r>
              <a:rPr lang="en-US" sz="1350" b="1" spc="-1" dirty="0">
                <a:solidFill>
                  <a:srgbClr val="000000"/>
                </a:solidFill>
                <a:latin typeface="Courier New Bold"/>
                <a:ea typeface="DejaVu Sans"/>
              </a:rPr>
              <a:t>x_;</a:t>
            </a:r>
            <a:endParaRPr lang="en-US" sz="1350" spc="-1" dirty="0">
              <a:latin typeface="Arial"/>
            </a:endParaRPr>
          </a:p>
          <a:p>
            <a:pPr>
              <a:lnSpc>
                <a:spcPct val="100000"/>
              </a:lnSpc>
            </a:pPr>
            <a:r>
              <a:rPr lang="en-US" sz="1350" b="1" spc="-1" dirty="0">
                <a:solidFill>
                  <a:srgbClr val="000000"/>
                </a:solidFill>
                <a:latin typeface="Courier New Bold"/>
                <a:ea typeface="DejaVu Sans"/>
              </a:rPr>
              <a:t>  </a:t>
            </a:r>
            <a:r>
              <a:rPr lang="en-US" sz="1350" b="1" spc="-1" dirty="0">
                <a:solidFill>
                  <a:srgbClr val="4F81BD"/>
                </a:solidFill>
                <a:latin typeface="Courier New Bold"/>
                <a:ea typeface="DejaVu Sans"/>
              </a:rPr>
              <a:t>Foo</a:t>
            </a:r>
            <a:r>
              <a:rPr lang="en-US" sz="1350" b="1" spc="-1" dirty="0">
                <a:solidFill>
                  <a:srgbClr val="000000"/>
                </a:solidFill>
                <a:latin typeface="Courier New Bold"/>
                <a:ea typeface="DejaVu Sans"/>
              </a:rPr>
              <a:t>(</a:t>
            </a:r>
            <a:r>
              <a:rPr lang="en-US" sz="1350" b="1" spc="-1" dirty="0">
                <a:solidFill>
                  <a:srgbClr val="17375E"/>
                </a:solidFill>
                <a:latin typeface="Courier New Bold"/>
                <a:ea typeface="DejaVu Sans"/>
              </a:rPr>
              <a:t>int</a:t>
            </a:r>
            <a:r>
              <a:rPr lang="en-US" sz="1350" b="1" spc="-1" dirty="0">
                <a:solidFill>
                  <a:srgbClr val="000000"/>
                </a:solidFill>
                <a:latin typeface="Courier New Bold"/>
                <a:ea typeface="DejaVu Sans"/>
              </a:rPr>
              <a:t> x) { x_ = x; }</a:t>
            </a:r>
            <a:endParaRPr lang="en-US" sz="1350" spc="-1" dirty="0">
              <a:latin typeface="Arial"/>
            </a:endParaRPr>
          </a:p>
          <a:p>
            <a:pPr>
              <a:lnSpc>
                <a:spcPct val="100000"/>
              </a:lnSpc>
            </a:pPr>
            <a:r>
              <a:rPr lang="en-US" sz="1350" b="1" spc="-1" dirty="0">
                <a:solidFill>
                  <a:srgbClr val="000000"/>
                </a:solidFill>
                <a:latin typeface="Courier New Bold"/>
                <a:ea typeface="DejaVu Sans"/>
              </a:rPr>
              <a:t>}</a:t>
            </a:r>
            <a:endParaRPr lang="en-US" sz="1350" spc="-1" dirty="0">
              <a:latin typeface="Arial"/>
            </a:endParaRPr>
          </a:p>
        </p:txBody>
      </p:sp>
      <p:sp>
        <p:nvSpPr>
          <p:cNvPr id="2379" name="CustomShape 5"/>
          <p:cNvSpPr/>
          <p:nvPr/>
        </p:nvSpPr>
        <p:spPr>
          <a:xfrm>
            <a:off x="1592010" y="3051000"/>
            <a:ext cx="26703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350" b="1" spc="-1">
                <a:solidFill>
                  <a:srgbClr val="9BBB59"/>
                </a:solidFill>
                <a:latin typeface="Trebuchet MS"/>
                <a:ea typeface="DejaVu Sans"/>
              </a:rPr>
              <a:t>A</a:t>
            </a:r>
            <a:endParaRPr lang="en-US" sz="1350" spc="-1">
              <a:latin typeface="Arial"/>
            </a:endParaRPr>
          </a:p>
        </p:txBody>
      </p:sp>
      <p:sp>
        <p:nvSpPr>
          <p:cNvPr id="2380" name="CustomShape 6"/>
          <p:cNvSpPr/>
          <p:nvPr/>
        </p:nvSpPr>
        <p:spPr>
          <a:xfrm>
            <a:off x="4452390" y="3051000"/>
            <a:ext cx="26487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350" b="1" spc="-1">
                <a:solidFill>
                  <a:srgbClr val="9BBB59"/>
                </a:solidFill>
                <a:latin typeface="Trebuchet MS"/>
                <a:ea typeface="DejaVu Sans"/>
              </a:rPr>
              <a:t>B</a:t>
            </a:r>
            <a:endParaRPr lang="en-US" sz="1350"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继续讲类和结构体</a:t>
            </a:r>
            <a:endParaRPr lang="en-US" sz="3300" spc="-1" dirty="0">
              <a:latin typeface="Arial"/>
            </a:endParaRPr>
          </a:p>
        </p:txBody>
      </p:sp>
      <p:sp>
        <p:nvSpPr>
          <p:cNvPr id="2382"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假设接下来的代码块中我们要创建一个对象，向量 </a:t>
            </a:r>
            <a:r>
              <a:rPr lang="en-US" altLang="zh-CN" sz="2400" spc="-1" dirty="0">
                <a:solidFill>
                  <a:srgbClr val="000000"/>
                </a:solidFill>
                <a:latin typeface="Trebuchet MS"/>
              </a:rPr>
              <a:t>v </a:t>
            </a:r>
            <a:r>
              <a:rPr lang="zh-CN" altLang="en-US" sz="2400" spc="-1" dirty="0">
                <a:solidFill>
                  <a:srgbClr val="000000"/>
                </a:solidFill>
                <a:latin typeface="Trebuchet MS"/>
              </a:rPr>
              <a:t>，使用这个对象，然后达到代码块的末尾（</a:t>
            </a:r>
            <a:r>
              <a:rPr lang="en-US" altLang="zh-CN" sz="2400" spc="-1" dirty="0">
                <a:solidFill>
                  <a:srgbClr val="000000"/>
                </a:solidFill>
                <a:latin typeface="Trebuchet MS"/>
              </a:rPr>
              <a:t> end of the block </a:t>
            </a:r>
            <a:r>
              <a:rPr lang="zh-CN" altLang="en-US" sz="2400" spc="-1" dirty="0">
                <a:solidFill>
                  <a:srgbClr val="000000"/>
                </a:solidFill>
                <a:latin typeface="Trebuchet MS"/>
              </a:rPr>
              <a:t>）</a:t>
            </a:r>
            <a:endParaRPr lang="en-US" sz="2400" spc="-1" dirty="0">
              <a:latin typeface="Arial"/>
            </a:endParaRPr>
          </a:p>
          <a:p>
            <a:pPr>
              <a:spcBef>
                <a:spcPts val="481"/>
              </a:spcBef>
            </a:pPr>
            <a:endParaRPr lang="en-US" sz="2400" spc="-1" dirty="0">
              <a:latin typeface="Arial"/>
            </a:endParaRPr>
          </a:p>
          <a:p>
            <a:pPr>
              <a:spcBef>
                <a:spcPts val="389"/>
              </a:spcBef>
            </a:pPr>
            <a:r>
              <a:rPr lang="en-US" sz="1950" b="1" spc="-1" dirty="0">
                <a:solidFill>
                  <a:srgbClr val="000000"/>
                </a:solidFill>
                <a:latin typeface="Courier New Bold"/>
              </a:rPr>
              <a:t>{</a:t>
            </a:r>
            <a:endParaRPr lang="en-US" sz="1950" spc="-1" dirty="0">
              <a:latin typeface="Arial"/>
            </a:endParaRPr>
          </a:p>
          <a:p>
            <a:pPr>
              <a:spcBef>
                <a:spcPts val="389"/>
              </a:spcBef>
            </a:pPr>
            <a:r>
              <a:rPr lang="en-US" sz="1950" b="1" spc="-1" dirty="0">
                <a:solidFill>
                  <a:srgbClr val="000000"/>
                </a:solidFill>
                <a:latin typeface="Courier New Bold"/>
              </a:rPr>
              <a:t>   Vector v(10,20,30);</a:t>
            </a:r>
            <a:endParaRPr lang="en-US" sz="1950" spc="-1" dirty="0">
              <a:latin typeface="Arial"/>
            </a:endParaRPr>
          </a:p>
          <a:p>
            <a:pPr>
              <a:spcBef>
                <a:spcPts val="389"/>
              </a:spcBef>
            </a:pPr>
            <a:r>
              <a:rPr lang="en-US" sz="1950" b="1" spc="-1" dirty="0">
                <a:solidFill>
                  <a:srgbClr val="000000"/>
                </a:solidFill>
                <a:latin typeface="Courier New Bold"/>
              </a:rPr>
              <a:t>   // vector {x_ = 10, y_ = 20 , z_ = 30}</a:t>
            </a:r>
            <a:endParaRPr lang="en-US" sz="1950" spc="-1" dirty="0">
              <a:latin typeface="Arial"/>
            </a:endParaRPr>
          </a:p>
          <a:p>
            <a:pPr>
              <a:spcBef>
                <a:spcPts val="389"/>
              </a:spcBef>
            </a:pPr>
            <a:r>
              <a:rPr lang="en-US" sz="1950" b="1" spc="-1" dirty="0">
                <a:solidFill>
                  <a:srgbClr val="000000"/>
                </a:solidFill>
                <a:latin typeface="Courier New Bold"/>
              </a:rPr>
              <a:t>   // </a:t>
            </a:r>
            <a:r>
              <a:rPr lang="zh-CN" altLang="en-US" sz="1950" b="1" spc="-1" dirty="0">
                <a:solidFill>
                  <a:srgbClr val="000000"/>
                </a:solidFill>
                <a:latin typeface="Courier New Bold"/>
              </a:rPr>
              <a:t>使用</a:t>
            </a:r>
            <a:r>
              <a:rPr lang="en-US" sz="1950" b="1" spc="-1" dirty="0">
                <a:solidFill>
                  <a:srgbClr val="000000"/>
                </a:solidFill>
                <a:latin typeface="Courier New Bold"/>
              </a:rPr>
              <a:t> v</a:t>
            </a:r>
            <a:endParaRPr lang="en-US" sz="1950" spc="-1" dirty="0">
              <a:latin typeface="Arial"/>
            </a:endParaRPr>
          </a:p>
          <a:p>
            <a:pPr>
              <a:spcBef>
                <a:spcPts val="389"/>
              </a:spcBef>
            </a:pPr>
            <a:r>
              <a:rPr lang="en-US" sz="1950" b="1" spc="-1" dirty="0">
                <a:solidFill>
                  <a:srgbClr val="000000"/>
                </a:solidFill>
                <a:latin typeface="Courier New Bold"/>
              </a:rPr>
              <a:t>} // </a:t>
            </a:r>
            <a:r>
              <a:rPr lang="zh-CN" altLang="en-US" sz="1950" b="1" spc="-1" dirty="0">
                <a:solidFill>
                  <a:srgbClr val="000000"/>
                </a:solidFill>
                <a:latin typeface="Courier New Bold"/>
              </a:rPr>
              <a:t>这时候 </a:t>
            </a:r>
            <a:r>
              <a:rPr lang="en-US" altLang="zh-CN" sz="1950" b="1" spc="-1" dirty="0">
                <a:solidFill>
                  <a:srgbClr val="000000"/>
                </a:solidFill>
                <a:latin typeface="Courier New Bold"/>
              </a:rPr>
              <a:t>v </a:t>
            </a:r>
            <a:r>
              <a:rPr lang="zh-CN" altLang="en-US" sz="1950" b="1" spc="-1" dirty="0">
                <a:solidFill>
                  <a:srgbClr val="000000"/>
                </a:solidFill>
                <a:latin typeface="Courier New Bold"/>
              </a:rPr>
              <a:t>的析构函数（</a:t>
            </a:r>
            <a:r>
              <a:rPr lang="en-US" altLang="zh-CN" sz="1950" b="1" spc="-1" dirty="0">
                <a:solidFill>
                  <a:srgbClr val="000000"/>
                </a:solidFill>
                <a:latin typeface="Courier New Bold"/>
              </a:rPr>
              <a:t>destructor</a:t>
            </a:r>
            <a:r>
              <a:rPr lang="zh-CN" altLang="en-US" sz="1950" b="1" spc="-1" dirty="0">
                <a:solidFill>
                  <a:srgbClr val="000000"/>
                </a:solidFill>
                <a:latin typeface="Courier New Bold"/>
              </a:rPr>
              <a:t>）就调用了</a:t>
            </a:r>
            <a:r>
              <a:rPr lang="en-US" sz="1950" b="1" spc="-1" dirty="0">
                <a:solidFill>
                  <a:srgbClr val="000000"/>
                </a:solidFill>
                <a:latin typeface="Courier New Bold"/>
              </a:rPr>
              <a:t>!</a:t>
            </a:r>
            <a:endParaRPr lang="en-US" sz="1950" spc="-1" dirty="0">
              <a:latin typeface="Arial"/>
            </a:endParaRPr>
          </a:p>
          <a:p>
            <a:pPr>
              <a:spcBef>
                <a:spcPts val="481"/>
              </a:spcBef>
            </a:pPr>
            <a:endParaRPr lang="en-US" sz="195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注意在代码块末尾的时候，</a:t>
            </a:r>
            <a:r>
              <a:rPr lang="en-US" altLang="zh-CN" sz="2400" spc="-1" dirty="0">
                <a:solidFill>
                  <a:srgbClr val="000000"/>
                </a:solidFill>
                <a:latin typeface="Trebuchet MS"/>
              </a:rPr>
              <a:t>v</a:t>
            </a:r>
            <a:r>
              <a:rPr lang="zh-CN" altLang="en-US" sz="2400" spc="-1" dirty="0">
                <a:solidFill>
                  <a:srgbClr val="000000"/>
                </a:solidFill>
                <a:latin typeface="Trebuchet MS"/>
              </a:rPr>
              <a:t>就不再可读取了，也就是可以销毁了。这时候调用析构函数（</a:t>
            </a:r>
            <a:r>
              <a:rPr lang="en-US" altLang="zh-CN" sz="2400" spc="-1" dirty="0">
                <a:solidFill>
                  <a:srgbClr val="000000"/>
                </a:solidFill>
                <a:latin typeface="Trebuchet MS"/>
              </a:rPr>
              <a:t>destructor</a:t>
            </a:r>
            <a:r>
              <a:rPr lang="zh-CN" altLang="en-US" sz="2400" spc="-1" dirty="0">
                <a:solidFill>
                  <a:srgbClr val="000000"/>
                </a:solidFill>
                <a:latin typeface="Trebuchet MS"/>
              </a:rPr>
              <a:t>）</a:t>
            </a:r>
            <a:endParaRPr lang="en-US" sz="2400" spc="-1" dirty="0">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继续讲类和结构体</a:t>
            </a:r>
            <a:endParaRPr lang="en-US" altLang="zh-CN" sz="3300" spc="-1" dirty="0">
              <a:latin typeface="Arial"/>
            </a:endParaRPr>
          </a:p>
        </p:txBody>
      </p:sp>
      <p:sp>
        <p:nvSpPr>
          <p:cNvPr id="2384"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关于类还有很多内容，比如继承啊之类的，不过也都是基于基础记号的</a:t>
            </a:r>
            <a:endParaRPr lang="en-US" altLang="zh-CN" sz="2400" spc="-1" dirty="0">
              <a:solidFill>
                <a:srgbClr val="000000"/>
              </a:solidFill>
              <a:latin typeface="Trebuchet MS"/>
            </a:endParaRPr>
          </a:p>
          <a:p>
            <a:pPr marL="540">
              <a:spcBef>
                <a:spcPts val="481"/>
              </a:spcBef>
              <a:buClr>
                <a:srgbClr val="000000"/>
              </a:buClr>
            </a:pP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前面的例子并没有在传统 </a:t>
            </a:r>
            <a:r>
              <a:rPr lang="en-US" altLang="zh-CN" sz="2400" spc="-1" dirty="0">
                <a:solidFill>
                  <a:srgbClr val="000000"/>
                </a:solidFill>
                <a:latin typeface="Trebuchet MS"/>
              </a:rPr>
              <a:t>C </a:t>
            </a:r>
            <a:r>
              <a:rPr lang="zh-CN" altLang="en-US" sz="2400" spc="-1" dirty="0">
                <a:solidFill>
                  <a:srgbClr val="000000"/>
                </a:solidFill>
                <a:latin typeface="Trebuchet MS"/>
              </a:rPr>
              <a:t>结构体的基础上添加额外数据或者重载，就已经提高了代码开发的体验</a:t>
            </a:r>
            <a:endParaRPr lang="en-US" sz="2400"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函数对象</a:t>
            </a:r>
            <a:endParaRPr lang="en-US" sz="3300" spc="-1" dirty="0">
              <a:latin typeface="Arial"/>
            </a:endParaRPr>
          </a:p>
        </p:txBody>
      </p:sp>
      <p:sp>
        <p:nvSpPr>
          <p:cNvPr id="2386"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函数应用运算符也可以重载来定义仿函数类（</a:t>
            </a:r>
            <a:r>
              <a:rPr lang="en-US" altLang="zh-CN" sz="2400" spc="-1" dirty="0" err="1">
                <a:solidFill>
                  <a:srgbClr val="000000"/>
                </a:solidFill>
                <a:latin typeface="Trebuchet MS"/>
              </a:rPr>
              <a:t>functor</a:t>
            </a:r>
            <a:r>
              <a:rPr lang="en-US" altLang="zh-CN" sz="2400" spc="-1" dirty="0">
                <a:solidFill>
                  <a:srgbClr val="000000"/>
                </a:solidFill>
                <a:latin typeface="Trebuchet MS"/>
              </a:rPr>
              <a:t> class</a:t>
            </a:r>
            <a:r>
              <a:rPr lang="zh-CN" altLang="en-US" sz="2400" spc="-1" dirty="0">
                <a:solidFill>
                  <a:srgbClr val="000000"/>
                </a:solidFill>
                <a:latin typeface="Trebuchet MS"/>
              </a:rPr>
              <a:t>）</a:t>
            </a:r>
            <a:endParaRPr lang="en-US" altLang="zh-CN" sz="2400" spc="-1" dirty="0">
              <a:solidFill>
                <a:srgbClr val="000000"/>
              </a:solidFill>
              <a:latin typeface="Trebuchet MS"/>
            </a:endParaRPr>
          </a:p>
          <a:p>
            <a:pPr marL="540">
              <a:spcBef>
                <a:spcPts val="481"/>
              </a:spcBef>
              <a:buClr>
                <a:srgbClr val="000000"/>
              </a:buClr>
            </a:pPr>
            <a:endParaRPr lang="en-US" sz="2400" spc="-1" dirty="0">
              <a:latin typeface="Arial"/>
            </a:endParaRPr>
          </a:p>
          <a:p>
            <a:pPr>
              <a:spcBef>
                <a:spcPts val="329"/>
              </a:spcBef>
            </a:pPr>
            <a:r>
              <a:rPr lang="en-US" sz="1650" spc="-1" dirty="0">
                <a:solidFill>
                  <a:srgbClr val="000000"/>
                </a:solidFill>
                <a:latin typeface="Letter Gothic Std"/>
              </a:rPr>
              <a:t>   </a:t>
            </a:r>
            <a:r>
              <a:rPr lang="en-US" sz="1650" b="1" spc="-1" dirty="0">
                <a:solidFill>
                  <a:srgbClr val="C0504D"/>
                </a:solidFill>
                <a:latin typeface="Courier New Bold"/>
              </a:rPr>
              <a:t>struct </a:t>
            </a:r>
            <a:r>
              <a:rPr lang="en-US" sz="1650" b="1" spc="-1" dirty="0" err="1">
                <a:solidFill>
                  <a:srgbClr val="000000"/>
                </a:solidFill>
                <a:latin typeface="Courier New Bold"/>
              </a:rPr>
              <a:t>Functor</a:t>
            </a:r>
            <a:endParaRPr lang="en-US" sz="1650" spc="-1" dirty="0">
              <a:latin typeface="Arial"/>
            </a:endParaRPr>
          </a:p>
          <a:p>
            <a:pPr>
              <a:spcBef>
                <a:spcPts val="329"/>
              </a:spcBef>
            </a:pPr>
            <a:r>
              <a:rPr lang="en-US" sz="1650" b="1" spc="-1" dirty="0">
                <a:solidFill>
                  <a:srgbClr val="000000"/>
                </a:solidFill>
                <a:latin typeface="Courier New Bold"/>
              </a:rPr>
              <a:t>   {</a:t>
            </a:r>
            <a:endParaRPr lang="en-US" sz="1650" spc="-1" dirty="0">
              <a:latin typeface="Arial"/>
            </a:endParaRPr>
          </a:p>
          <a:p>
            <a:pPr>
              <a:spcBef>
                <a:spcPts val="329"/>
              </a:spcBef>
            </a:pPr>
            <a:r>
              <a:rPr lang="en-US" sz="1650" b="1" spc="-1" dirty="0">
                <a:solidFill>
                  <a:srgbClr val="000000"/>
                </a:solidFill>
                <a:latin typeface="Courier New Bold"/>
              </a:rPr>
              <a:t>       </a:t>
            </a:r>
            <a:r>
              <a:rPr lang="en-US" sz="1650" b="1" spc="-1" dirty="0">
                <a:solidFill>
                  <a:srgbClr val="17375E"/>
                </a:solidFill>
                <a:latin typeface="Courier New Bold"/>
              </a:rPr>
              <a:t>int </a:t>
            </a:r>
            <a:r>
              <a:rPr lang="en-US" sz="1650" b="1" spc="-1" dirty="0">
                <a:solidFill>
                  <a:srgbClr val="4F81BD"/>
                </a:solidFill>
                <a:latin typeface="Courier New Bold"/>
              </a:rPr>
              <a:t>operator</a:t>
            </a:r>
            <a:r>
              <a:rPr lang="en-US" sz="1650" b="1" spc="-1" dirty="0">
                <a:solidFill>
                  <a:srgbClr val="000000"/>
                </a:solidFill>
                <a:latin typeface="Courier New Bold"/>
              </a:rPr>
              <a:t>() (</a:t>
            </a:r>
            <a:r>
              <a:rPr lang="en-US" sz="1650" b="1" spc="-1" dirty="0">
                <a:solidFill>
                  <a:srgbClr val="17375E"/>
                </a:solidFill>
                <a:latin typeface="Courier New Bold"/>
              </a:rPr>
              <a:t>int </a:t>
            </a:r>
            <a:r>
              <a:rPr lang="en-US" sz="1650" b="1" spc="-1" dirty="0">
                <a:solidFill>
                  <a:srgbClr val="000000"/>
                </a:solidFill>
                <a:latin typeface="Courier New Bold"/>
              </a:rPr>
              <a:t>x) { </a:t>
            </a:r>
            <a:r>
              <a:rPr lang="en-US" sz="1650" b="1" spc="-1" dirty="0">
                <a:solidFill>
                  <a:srgbClr val="C0504D"/>
                </a:solidFill>
                <a:latin typeface="Courier New Bold"/>
              </a:rPr>
              <a:t>return</a:t>
            </a:r>
            <a:r>
              <a:rPr lang="en-US" sz="1650" b="1" spc="-1" dirty="0">
                <a:solidFill>
                  <a:srgbClr val="000000"/>
                </a:solidFill>
                <a:latin typeface="Courier New Bold"/>
              </a:rPr>
              <a:t> x*x; }</a:t>
            </a:r>
            <a:endParaRPr lang="en-US" sz="1650" spc="-1" dirty="0">
              <a:latin typeface="Arial"/>
            </a:endParaRPr>
          </a:p>
          <a:p>
            <a:pPr>
              <a:spcBef>
                <a:spcPts val="329"/>
              </a:spcBef>
            </a:pPr>
            <a:r>
              <a:rPr lang="en-US" sz="1650" b="1" spc="-1" dirty="0">
                <a:solidFill>
                  <a:srgbClr val="000000"/>
                </a:solidFill>
                <a:latin typeface="Courier New Bold"/>
              </a:rPr>
              <a:t>   };</a:t>
            </a:r>
            <a:endParaRPr lang="en-US" sz="1650" spc="-1" dirty="0">
              <a:latin typeface="Arial"/>
            </a:endParaRPr>
          </a:p>
          <a:p>
            <a:pPr>
              <a:spcBef>
                <a:spcPts val="329"/>
              </a:spcBef>
            </a:pPr>
            <a:r>
              <a:rPr lang="en-US" sz="1650" b="1" spc="-1" dirty="0">
                <a:solidFill>
                  <a:srgbClr val="000000"/>
                </a:solidFill>
                <a:latin typeface="Courier New Bold"/>
              </a:rPr>
              <a:t>   // </a:t>
            </a:r>
            <a:r>
              <a:rPr lang="zh-CN" altLang="en-US" sz="1650" b="1" spc="-1" dirty="0">
                <a:solidFill>
                  <a:srgbClr val="000000"/>
                </a:solidFill>
                <a:latin typeface="Courier New Bold"/>
              </a:rPr>
              <a:t>创建类型 </a:t>
            </a:r>
            <a:r>
              <a:rPr lang="en-US" sz="1650" b="1" spc="-1" dirty="0" err="1">
                <a:solidFill>
                  <a:srgbClr val="000000"/>
                </a:solidFill>
                <a:latin typeface="Courier New Bold"/>
              </a:rPr>
              <a:t>Functor</a:t>
            </a:r>
            <a:r>
              <a:rPr lang="en-US" sz="1650" b="1" spc="-1" dirty="0">
                <a:solidFill>
                  <a:srgbClr val="000000"/>
                </a:solidFill>
                <a:latin typeface="Courier New Bold"/>
              </a:rPr>
              <a:t> </a:t>
            </a:r>
            <a:r>
              <a:rPr lang="zh-CN" altLang="en-US" sz="1650" b="1" spc="-1" dirty="0">
                <a:solidFill>
                  <a:srgbClr val="000000"/>
                </a:solidFill>
                <a:latin typeface="Courier New Bold"/>
              </a:rPr>
              <a:t>的一个对象</a:t>
            </a:r>
            <a:endParaRPr lang="en-US" sz="1650" spc="-1" dirty="0">
              <a:latin typeface="Arial"/>
            </a:endParaRPr>
          </a:p>
          <a:p>
            <a:pPr>
              <a:spcBef>
                <a:spcPts val="329"/>
              </a:spcBef>
            </a:pPr>
            <a:r>
              <a:rPr lang="en-US" sz="1650" b="1" spc="-1" dirty="0">
                <a:solidFill>
                  <a:srgbClr val="000000"/>
                </a:solidFill>
                <a:latin typeface="Courier New Bold"/>
              </a:rPr>
              <a:t>   </a:t>
            </a:r>
            <a:r>
              <a:rPr lang="en-US" sz="1650" b="1" spc="-1" dirty="0" err="1">
                <a:solidFill>
                  <a:srgbClr val="000000"/>
                </a:solidFill>
                <a:latin typeface="Courier New Bold"/>
              </a:rPr>
              <a:t>Functor</a:t>
            </a:r>
            <a:r>
              <a:rPr lang="en-US" sz="1650" b="1" spc="-1" dirty="0">
                <a:solidFill>
                  <a:srgbClr val="000000"/>
                </a:solidFill>
                <a:latin typeface="Courier New Bold"/>
              </a:rPr>
              <a:t> f();</a:t>
            </a:r>
            <a:endParaRPr lang="en-US" sz="1650" spc="-1" dirty="0">
              <a:latin typeface="Arial"/>
            </a:endParaRPr>
          </a:p>
          <a:p>
            <a:pPr>
              <a:spcBef>
                <a:spcPts val="329"/>
              </a:spcBef>
            </a:pPr>
            <a:r>
              <a:rPr lang="en-US" sz="1650" b="1" spc="-1" dirty="0">
                <a:solidFill>
                  <a:srgbClr val="17375E"/>
                </a:solidFill>
                <a:latin typeface="Courier New Bold"/>
              </a:rPr>
              <a:t>   int </a:t>
            </a:r>
            <a:r>
              <a:rPr lang="en-US" sz="1650" b="1" spc="-1" dirty="0">
                <a:solidFill>
                  <a:srgbClr val="000000"/>
                </a:solidFill>
                <a:latin typeface="Courier New Bold"/>
              </a:rPr>
              <a:t>value = f(10); // call the operator()</a:t>
            </a:r>
            <a:endParaRPr lang="en-US" sz="1650" spc="-1" dirty="0">
              <a:latin typeface="Arial"/>
            </a:endParaRPr>
          </a:p>
          <a:p>
            <a:pPr>
              <a:spcBef>
                <a:spcPts val="481"/>
              </a:spcBef>
            </a:pPr>
            <a:endParaRPr lang="en-US" sz="1650" spc="-1" dirty="0">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模板函数</a:t>
            </a:r>
            <a:endParaRPr lang="en-US" sz="3300" spc="-1" dirty="0">
              <a:latin typeface="Arial"/>
            </a:endParaRPr>
          </a:p>
        </p:txBody>
      </p:sp>
      <p:sp>
        <p:nvSpPr>
          <p:cNvPr id="2388" name="CustomShape 2"/>
          <p:cNvSpPr/>
          <p:nvPr/>
        </p:nvSpPr>
        <p:spPr>
          <a:xfrm>
            <a:off x="1277730" y="2057400"/>
            <a:ext cx="6588270" cy="3747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不想每次给不同类型变量写同样的函数？</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模板函数允许函数用多种类型进行参数化（</a:t>
            </a:r>
            <a:r>
              <a:rPr lang="en-US" altLang="zh-CN" sz="2400" spc="-1" dirty="0">
                <a:solidFill>
                  <a:srgbClr val="000000"/>
                </a:solidFill>
                <a:latin typeface="Trebuchet MS"/>
              </a:rPr>
              <a:t>parameterized with a type(s)</a:t>
            </a:r>
            <a:r>
              <a:rPr lang="zh-CN" altLang="en-US" sz="2400" spc="-1" dirty="0">
                <a:solidFill>
                  <a:srgbClr val="000000"/>
                </a:solidFill>
                <a:latin typeface="Trebuchet MS"/>
              </a:rPr>
              <a:t>）</a:t>
            </a:r>
            <a:endParaRPr lang="en-US" sz="2400" spc="-1" dirty="0">
              <a:latin typeface="Arial"/>
            </a:endParaRPr>
          </a:p>
          <a:p>
            <a:pPr>
              <a:spcBef>
                <a:spcPts val="359"/>
              </a:spcBef>
            </a:pPr>
            <a:r>
              <a:rPr lang="en-US" spc="-1" dirty="0">
                <a:solidFill>
                  <a:srgbClr val="000000"/>
                </a:solidFill>
                <a:latin typeface="Letter Gothic Std"/>
              </a:rPr>
              <a:t> </a:t>
            </a:r>
            <a:endParaRPr lang="en-US" spc="-1" dirty="0">
              <a:latin typeface="Arial"/>
            </a:endParaRPr>
          </a:p>
          <a:p>
            <a:pPr>
              <a:spcBef>
                <a:spcPts val="359"/>
              </a:spcBef>
            </a:pPr>
            <a:r>
              <a:rPr lang="en-US" b="1" spc="-1" dirty="0">
                <a:solidFill>
                  <a:srgbClr val="17375E"/>
                </a:solidFill>
                <a:latin typeface="Courier New Bold"/>
              </a:rPr>
              <a:t>template</a:t>
            </a:r>
            <a:r>
              <a:rPr lang="en-US" b="1" spc="-1" dirty="0">
                <a:solidFill>
                  <a:srgbClr val="000000"/>
                </a:solidFill>
                <a:latin typeface="Courier New Bold"/>
              </a:rPr>
              <a:t>&lt;</a:t>
            </a:r>
            <a:r>
              <a:rPr lang="en-US" b="1" spc="-1" dirty="0" err="1">
                <a:solidFill>
                  <a:srgbClr val="C0504D"/>
                </a:solidFill>
                <a:latin typeface="Courier New Bold"/>
              </a:rPr>
              <a:t>typename</a:t>
            </a:r>
            <a:r>
              <a:rPr lang="en-US" b="1" spc="-1" dirty="0">
                <a:solidFill>
                  <a:srgbClr val="C0504D"/>
                </a:solidFill>
                <a:latin typeface="Courier New Bold"/>
              </a:rPr>
              <a:t> </a:t>
            </a:r>
            <a:r>
              <a:rPr lang="en-US" b="1" spc="-1" dirty="0">
                <a:solidFill>
                  <a:srgbClr val="000000"/>
                </a:solidFill>
                <a:latin typeface="Courier New Bold"/>
              </a:rPr>
              <a:t>T&gt;</a:t>
            </a:r>
            <a:endParaRPr lang="en-US" spc="-1" dirty="0">
              <a:latin typeface="Arial"/>
            </a:endParaRPr>
          </a:p>
          <a:p>
            <a:pPr>
              <a:spcBef>
                <a:spcPts val="359"/>
              </a:spcBef>
            </a:pPr>
            <a:r>
              <a:rPr lang="en-US" b="1" spc="-1" dirty="0">
                <a:solidFill>
                  <a:srgbClr val="000000"/>
                </a:solidFill>
                <a:latin typeface="Courier New Bold"/>
              </a:rPr>
              <a:t>    T </a:t>
            </a:r>
            <a:r>
              <a:rPr lang="en-US" b="1" spc="-1" dirty="0">
                <a:solidFill>
                  <a:srgbClr val="4F81BD"/>
                </a:solidFill>
                <a:latin typeface="Courier New Bold"/>
              </a:rPr>
              <a:t>add</a:t>
            </a:r>
            <a:r>
              <a:rPr lang="en-US" b="1" spc="-1" dirty="0">
                <a:solidFill>
                  <a:srgbClr val="000000"/>
                </a:solidFill>
                <a:latin typeface="Courier New Bold"/>
              </a:rPr>
              <a:t>(T x, T y) { </a:t>
            </a:r>
            <a:r>
              <a:rPr lang="en-US" b="1" spc="-1" dirty="0">
                <a:solidFill>
                  <a:srgbClr val="C0504D"/>
                </a:solidFill>
                <a:latin typeface="Courier New Bold"/>
              </a:rPr>
              <a:t>return</a:t>
            </a:r>
            <a:r>
              <a:rPr lang="en-US" b="1" spc="-1" dirty="0">
                <a:solidFill>
                  <a:srgbClr val="000000"/>
                </a:solidFill>
                <a:latin typeface="Courier New Bold"/>
              </a:rPr>
              <a:t> </a:t>
            </a:r>
            <a:r>
              <a:rPr lang="en-US" b="1" spc="-1" dirty="0" err="1">
                <a:solidFill>
                  <a:srgbClr val="000000"/>
                </a:solidFill>
                <a:latin typeface="Courier New Bold"/>
              </a:rPr>
              <a:t>x+y</a:t>
            </a:r>
            <a:r>
              <a:rPr lang="en-US" b="1" spc="-1" dirty="0">
                <a:solidFill>
                  <a:srgbClr val="000000"/>
                </a:solidFill>
                <a:latin typeface="Courier New Bold"/>
              </a:rPr>
              <a:t>; }</a:t>
            </a:r>
            <a:endParaRPr lang="en-US" spc="-1" dirty="0">
              <a:latin typeface="Arial"/>
            </a:endParaRPr>
          </a:p>
          <a:p>
            <a:pPr>
              <a:spcBef>
                <a:spcPts val="359"/>
              </a:spcBef>
            </a:pPr>
            <a:endParaRPr lang="en-US" spc="-1" dirty="0">
              <a:latin typeface="Arial"/>
            </a:endParaRPr>
          </a:p>
          <a:p>
            <a:pPr>
              <a:spcBef>
                <a:spcPts val="359"/>
              </a:spcBef>
            </a:pPr>
            <a:r>
              <a:rPr lang="en-US" b="1" spc="-1" dirty="0">
                <a:solidFill>
                  <a:srgbClr val="000000"/>
                </a:solidFill>
                <a:latin typeface="Courier New Bold"/>
              </a:rPr>
              <a:t>    </a:t>
            </a:r>
            <a:r>
              <a:rPr lang="en-US" b="1" spc="-1" dirty="0">
                <a:solidFill>
                  <a:srgbClr val="17375E"/>
                </a:solidFill>
                <a:latin typeface="Courier New Bold"/>
              </a:rPr>
              <a:t>float</a:t>
            </a:r>
            <a:r>
              <a:rPr lang="en-US" b="1" spc="-1" dirty="0">
                <a:solidFill>
                  <a:srgbClr val="000000"/>
                </a:solidFill>
                <a:latin typeface="Courier New Bold"/>
              </a:rPr>
              <a:t>  f = </a:t>
            </a:r>
            <a:r>
              <a:rPr lang="en-US" b="1" spc="-1" dirty="0">
                <a:solidFill>
                  <a:srgbClr val="4F81BD"/>
                </a:solidFill>
                <a:latin typeface="Courier New Bold"/>
              </a:rPr>
              <a:t>add</a:t>
            </a:r>
            <a:r>
              <a:rPr lang="en-US" b="1" spc="-1" dirty="0">
                <a:solidFill>
                  <a:srgbClr val="000000"/>
                </a:solidFill>
                <a:latin typeface="Courier New Bold"/>
              </a:rPr>
              <a:t>&lt;</a:t>
            </a:r>
            <a:r>
              <a:rPr lang="en-US" b="1" spc="-1" dirty="0">
                <a:solidFill>
                  <a:srgbClr val="17375E"/>
                </a:solidFill>
                <a:latin typeface="Courier New Bold"/>
              </a:rPr>
              <a:t>float</a:t>
            </a:r>
            <a:r>
              <a:rPr lang="en-US" b="1" spc="-1" dirty="0">
                <a:solidFill>
                  <a:srgbClr val="000000"/>
                </a:solidFill>
                <a:latin typeface="Courier New Bold"/>
              </a:rPr>
              <a:t>&gt;(10.4f, 5.0f); // float version</a:t>
            </a:r>
            <a:endParaRPr lang="en-US" spc="-1" dirty="0">
              <a:latin typeface="Arial"/>
            </a:endParaRPr>
          </a:p>
          <a:p>
            <a:pPr>
              <a:spcBef>
                <a:spcPts val="359"/>
              </a:spcBef>
            </a:pPr>
            <a:r>
              <a:rPr lang="en-US" b="1" spc="-1" dirty="0">
                <a:solidFill>
                  <a:srgbClr val="000000"/>
                </a:solidFill>
                <a:latin typeface="Courier New Bold"/>
              </a:rPr>
              <a:t>    </a:t>
            </a:r>
            <a:r>
              <a:rPr lang="en-US" b="1" spc="-1" dirty="0">
                <a:solidFill>
                  <a:srgbClr val="17375E"/>
                </a:solidFill>
                <a:latin typeface="Courier New Bold"/>
              </a:rPr>
              <a:t>int </a:t>
            </a:r>
            <a:r>
              <a:rPr lang="en-US" b="1" spc="-1" dirty="0" err="1">
                <a:solidFill>
                  <a:srgbClr val="000000"/>
                </a:solidFill>
                <a:latin typeface="Courier New Bold"/>
              </a:rPr>
              <a:t>i</a:t>
            </a:r>
            <a:r>
              <a:rPr lang="en-US" b="1" spc="-1" dirty="0">
                <a:solidFill>
                  <a:srgbClr val="000000"/>
                </a:solidFill>
                <a:latin typeface="Courier New Bold"/>
              </a:rPr>
              <a:t> = </a:t>
            </a:r>
            <a:r>
              <a:rPr lang="en-US" b="1" spc="-1" dirty="0">
                <a:solidFill>
                  <a:srgbClr val="4F81BD"/>
                </a:solidFill>
                <a:latin typeface="Courier New Bold"/>
              </a:rPr>
              <a:t>add</a:t>
            </a:r>
            <a:r>
              <a:rPr lang="en-US" b="1" spc="-1" dirty="0">
                <a:solidFill>
                  <a:srgbClr val="000000"/>
                </a:solidFill>
                <a:latin typeface="Courier New Bold"/>
              </a:rPr>
              <a:t>&lt;</a:t>
            </a:r>
            <a:r>
              <a:rPr lang="en-US" b="1" spc="-1" dirty="0">
                <a:solidFill>
                  <a:srgbClr val="17375E"/>
                </a:solidFill>
                <a:latin typeface="Courier New Bold"/>
              </a:rPr>
              <a:t>int</a:t>
            </a:r>
            <a:r>
              <a:rPr lang="en-US" b="1" spc="-1" dirty="0">
                <a:solidFill>
                  <a:srgbClr val="000000"/>
                </a:solidFill>
                <a:latin typeface="Courier New Bold"/>
              </a:rPr>
              <a:t>&gt;(100,20);           // int version</a:t>
            </a:r>
            <a:endParaRPr lang="en-US" spc="-1" dirty="0">
              <a:latin typeface="Arial"/>
            </a:endParaRPr>
          </a:p>
          <a:p>
            <a:pPr>
              <a:spcBef>
                <a:spcPts val="481"/>
              </a:spcBef>
            </a:pPr>
            <a:endParaRPr lang="en-US"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在模板函数内可以使用模板类型 </a:t>
            </a:r>
            <a:r>
              <a:rPr lang="en-US" altLang="zh-CN" sz="2400" spc="-1" dirty="0">
                <a:solidFill>
                  <a:srgbClr val="000000"/>
                </a:solidFill>
                <a:latin typeface="Trebuchet MS"/>
              </a:rPr>
              <a:t>T</a:t>
            </a:r>
            <a:endParaRPr lang="en-US" sz="2400" spc="-1" dirty="0">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模板类</a:t>
            </a:r>
            <a:endParaRPr lang="en-US" sz="3300" spc="-1" dirty="0">
              <a:latin typeface="Arial"/>
            </a:endParaRPr>
          </a:p>
        </p:txBody>
      </p:sp>
      <p:sp>
        <p:nvSpPr>
          <p:cNvPr id="2390" name="CustomShape 2"/>
          <p:cNvSpPr/>
          <p:nvPr/>
        </p:nvSpPr>
        <p:spPr>
          <a:xfrm>
            <a:off x="1331730" y="2057400"/>
            <a:ext cx="6480270" cy="3909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1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不想每次给不同类型变量写同样的类？</a:t>
            </a:r>
            <a:endParaRPr lang="en-US" altLang="zh-CN"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模板类允许类用多种类型进行参数化（</a:t>
            </a:r>
            <a:r>
              <a:rPr lang="en-US" altLang="zh-CN" sz="2400" spc="-1" dirty="0">
                <a:solidFill>
                  <a:srgbClr val="000000"/>
                </a:solidFill>
                <a:latin typeface="Trebuchet MS"/>
              </a:rPr>
              <a:t> parameterized with a type(s) </a:t>
            </a:r>
            <a:r>
              <a:rPr lang="zh-CN" altLang="en-US" sz="2400" spc="-1" dirty="0">
                <a:solidFill>
                  <a:srgbClr val="000000"/>
                </a:solidFill>
                <a:latin typeface="Trebuchet MS"/>
              </a:rPr>
              <a:t>）</a:t>
            </a:r>
            <a:endParaRPr lang="en-US" sz="2400" spc="-1" dirty="0">
              <a:solidFill>
                <a:srgbClr val="000000"/>
              </a:solidFill>
              <a:latin typeface="Trebuchet MS"/>
            </a:endParaRPr>
          </a:p>
          <a:p>
            <a:pPr marL="540">
              <a:spcBef>
                <a:spcPts val="481"/>
              </a:spcBef>
              <a:buClr>
                <a:srgbClr val="000000"/>
              </a:buClr>
            </a:pPr>
            <a:endParaRPr lang="en-US" sz="2400" spc="-1" dirty="0">
              <a:latin typeface="Arial"/>
            </a:endParaRPr>
          </a:p>
          <a:p>
            <a:pPr marL="299970">
              <a:spcBef>
                <a:spcPts val="389"/>
              </a:spcBef>
            </a:pPr>
            <a:br>
              <a:rPr sz="1350" dirty="0"/>
            </a:br>
            <a:r>
              <a:rPr lang="en-US" sz="1950" b="1" spc="-1" dirty="0">
                <a:solidFill>
                  <a:srgbClr val="17375E"/>
                </a:solidFill>
                <a:latin typeface="Courier New Bold"/>
              </a:rPr>
              <a:t>template</a:t>
            </a:r>
            <a:r>
              <a:rPr lang="en-US" sz="1950" b="1" spc="-1" dirty="0">
                <a:solidFill>
                  <a:srgbClr val="000000"/>
                </a:solidFill>
                <a:latin typeface="Courier New Bold"/>
              </a:rPr>
              <a:t> &lt;</a:t>
            </a:r>
            <a:r>
              <a:rPr lang="en-US" sz="1950" b="1" spc="-1" dirty="0" err="1">
                <a:solidFill>
                  <a:srgbClr val="C0504D"/>
                </a:solidFill>
                <a:latin typeface="Courier New Bold"/>
              </a:rPr>
              <a:t>typename</a:t>
            </a:r>
            <a:r>
              <a:rPr lang="en-US" sz="1950" b="1" spc="-1" dirty="0">
                <a:solidFill>
                  <a:srgbClr val="C0504D"/>
                </a:solidFill>
                <a:latin typeface="Courier New Bold"/>
              </a:rPr>
              <a:t> </a:t>
            </a:r>
            <a:r>
              <a:rPr lang="en-US" sz="1950" b="1" spc="-1" dirty="0">
                <a:solidFill>
                  <a:srgbClr val="000000"/>
                </a:solidFill>
                <a:latin typeface="Courier New Bold"/>
              </a:rPr>
              <a:t>T&gt;</a:t>
            </a:r>
            <a:endParaRPr lang="en-US" sz="1950" spc="-1" dirty="0">
              <a:latin typeface="Arial"/>
            </a:endParaRPr>
          </a:p>
          <a:p>
            <a:pPr marL="299970">
              <a:spcBef>
                <a:spcPts val="389"/>
              </a:spcBef>
            </a:pPr>
            <a:r>
              <a:rPr lang="en-US" sz="1950" b="1" spc="-1" dirty="0">
                <a:solidFill>
                  <a:srgbClr val="000000"/>
                </a:solidFill>
                <a:latin typeface="Courier New Bold"/>
              </a:rPr>
              <a:t>    </a:t>
            </a:r>
            <a:r>
              <a:rPr lang="en-US" sz="1950" b="1" spc="-1" dirty="0">
                <a:solidFill>
                  <a:srgbClr val="17375E"/>
                </a:solidFill>
                <a:latin typeface="Courier New Bold"/>
              </a:rPr>
              <a:t>class</a:t>
            </a:r>
            <a:r>
              <a:rPr lang="en-US" sz="1950" b="1" spc="-1" dirty="0">
                <a:solidFill>
                  <a:srgbClr val="000000"/>
                </a:solidFill>
                <a:latin typeface="Courier New Bold"/>
              </a:rPr>
              <a:t> Square</a:t>
            </a:r>
            <a:endParaRPr lang="en-US" sz="1950" spc="-1" dirty="0">
              <a:latin typeface="Arial"/>
            </a:endParaRPr>
          </a:p>
          <a:p>
            <a:pPr marL="299970">
              <a:spcBef>
                <a:spcPts val="389"/>
              </a:spcBef>
            </a:pPr>
            <a:r>
              <a:rPr lang="en-US" sz="1950" b="1" spc="-1" dirty="0">
                <a:solidFill>
                  <a:srgbClr val="000000"/>
                </a:solidFill>
                <a:latin typeface="Courier New Bold"/>
              </a:rPr>
              <a:t>    {</a:t>
            </a:r>
            <a:endParaRPr lang="en-US" sz="1950" spc="-1" dirty="0">
              <a:latin typeface="Arial"/>
            </a:endParaRPr>
          </a:p>
          <a:p>
            <a:pPr marL="299970">
              <a:spcBef>
                <a:spcPts val="389"/>
              </a:spcBef>
            </a:pPr>
            <a:r>
              <a:rPr lang="en-US" sz="1950" b="1" spc="-1" dirty="0">
                <a:solidFill>
                  <a:srgbClr val="000000"/>
                </a:solidFill>
                <a:latin typeface="Courier New Bold"/>
              </a:rPr>
              <a:t>        T </a:t>
            </a:r>
            <a:r>
              <a:rPr lang="en-US" sz="1950" b="1" spc="-1" dirty="0">
                <a:solidFill>
                  <a:srgbClr val="4F81BD"/>
                </a:solidFill>
                <a:latin typeface="Courier New Bold"/>
              </a:rPr>
              <a:t>operator</a:t>
            </a:r>
            <a:r>
              <a:rPr lang="en-US" sz="1950" b="1" spc="-1" dirty="0">
                <a:solidFill>
                  <a:srgbClr val="000000"/>
                </a:solidFill>
                <a:latin typeface="Courier New Bold"/>
              </a:rPr>
              <a:t>() (T x) { </a:t>
            </a:r>
            <a:r>
              <a:rPr lang="en-US" sz="1950" b="1" spc="-1" dirty="0">
                <a:solidFill>
                  <a:srgbClr val="C0504D"/>
                </a:solidFill>
                <a:latin typeface="Courier New Bold"/>
              </a:rPr>
              <a:t>return </a:t>
            </a:r>
            <a:r>
              <a:rPr lang="en-US" sz="1950" b="1" spc="-1" dirty="0">
                <a:solidFill>
                  <a:srgbClr val="000000"/>
                </a:solidFill>
                <a:latin typeface="Courier New Bold"/>
              </a:rPr>
              <a:t>x*x; }</a:t>
            </a:r>
            <a:endParaRPr lang="en-US" sz="1950" spc="-1" dirty="0">
              <a:latin typeface="Arial"/>
            </a:endParaRPr>
          </a:p>
          <a:p>
            <a:pPr marL="299970">
              <a:spcBef>
                <a:spcPts val="389"/>
              </a:spcBef>
            </a:pPr>
            <a:r>
              <a:rPr lang="en-US" sz="1950" b="1" spc="-1" dirty="0">
                <a:solidFill>
                  <a:srgbClr val="000000"/>
                </a:solidFill>
                <a:latin typeface="Courier New Bold"/>
              </a:rPr>
              <a:t>    };</a:t>
            </a:r>
            <a:endParaRPr lang="en-US" sz="1950" spc="-1" dirty="0">
              <a:latin typeface="Arial"/>
            </a:endParaRPr>
          </a:p>
          <a:p>
            <a:pPr marL="299970">
              <a:spcBef>
                <a:spcPts val="389"/>
              </a:spcBef>
            </a:pPr>
            <a:r>
              <a:rPr lang="en-US" sz="1950" b="1" spc="-1" dirty="0">
                <a:solidFill>
                  <a:srgbClr val="000000"/>
                </a:solidFill>
                <a:latin typeface="Courier New Bold"/>
              </a:rPr>
              <a:t>    Square&lt;</a:t>
            </a:r>
            <a:r>
              <a:rPr lang="en-US" sz="1950" b="1" spc="-1" dirty="0">
                <a:solidFill>
                  <a:srgbClr val="17375E"/>
                </a:solidFill>
                <a:latin typeface="Courier New Bold"/>
              </a:rPr>
              <a:t>int</a:t>
            </a:r>
            <a:r>
              <a:rPr lang="en-US" sz="1950" b="1" spc="-1" dirty="0">
                <a:solidFill>
                  <a:srgbClr val="000000"/>
                </a:solidFill>
                <a:latin typeface="Courier New Bold"/>
              </a:rPr>
              <a:t>&gt; </a:t>
            </a:r>
            <a:r>
              <a:rPr lang="en-US" sz="1950" b="1" spc="-1" dirty="0" err="1">
                <a:solidFill>
                  <a:srgbClr val="000000"/>
                </a:solidFill>
                <a:latin typeface="Courier New Bold"/>
              </a:rPr>
              <a:t>f_int</a:t>
            </a:r>
            <a:r>
              <a:rPr lang="en-US" sz="1950" b="1" spc="-1" dirty="0">
                <a:solidFill>
                  <a:srgbClr val="000000"/>
                </a:solidFill>
                <a:latin typeface="Courier New Bold"/>
              </a:rPr>
              <a:t>(); </a:t>
            </a:r>
            <a:endParaRPr lang="en-US" sz="1950" spc="-1" dirty="0">
              <a:latin typeface="Arial"/>
            </a:endParaRPr>
          </a:p>
          <a:p>
            <a:pPr marL="299970">
              <a:spcBef>
                <a:spcPts val="389"/>
              </a:spcBef>
            </a:pPr>
            <a:r>
              <a:rPr lang="en-US" sz="1950" b="1" spc="-1" dirty="0">
                <a:solidFill>
                  <a:srgbClr val="000000"/>
                </a:solidFill>
                <a:latin typeface="Courier New Bold"/>
              </a:rPr>
              <a:t>    </a:t>
            </a:r>
            <a:r>
              <a:rPr lang="en-US" sz="1950" b="1" spc="-1" dirty="0">
                <a:solidFill>
                  <a:srgbClr val="17375E"/>
                </a:solidFill>
                <a:latin typeface="Courier New Bold"/>
              </a:rPr>
              <a:t>int </a:t>
            </a:r>
            <a:r>
              <a:rPr lang="en-US" sz="1950" b="1" spc="-1" dirty="0">
                <a:solidFill>
                  <a:srgbClr val="000000"/>
                </a:solidFill>
                <a:latin typeface="Courier New Bold"/>
              </a:rPr>
              <a:t>value = </a:t>
            </a:r>
            <a:r>
              <a:rPr lang="en-US" sz="1950" b="1" spc="-1" dirty="0" err="1">
                <a:solidFill>
                  <a:srgbClr val="4F81BD"/>
                </a:solidFill>
                <a:latin typeface="Courier New Bold"/>
              </a:rPr>
              <a:t>f_int</a:t>
            </a:r>
            <a:r>
              <a:rPr lang="en-US" sz="1950" b="1" spc="-1" dirty="0">
                <a:solidFill>
                  <a:srgbClr val="000000"/>
                </a:solidFill>
                <a:latin typeface="Courier New Bold"/>
              </a:rPr>
              <a:t>(10); </a:t>
            </a:r>
            <a:endParaRPr lang="en-US" sz="1950" spc="-1" dirty="0">
              <a:latin typeface="Arial"/>
            </a:endParaRPr>
          </a:p>
          <a:p>
            <a:pPr marL="299970">
              <a:spcBef>
                <a:spcPts val="481"/>
              </a:spcBef>
            </a:pPr>
            <a:endParaRPr lang="en-US" sz="1950" spc="-1" dirty="0">
              <a:latin typeface="Arial"/>
            </a:endParaRPr>
          </a:p>
          <a:p>
            <a:pPr marL="299970">
              <a:spcBef>
                <a:spcPts val="481"/>
              </a:spcBef>
            </a:pPr>
            <a:endParaRPr lang="en-US" sz="1950" spc="-1" dirty="0">
              <a:latin typeface="Arial"/>
            </a:endParaRPr>
          </a:p>
          <a:p>
            <a:pPr marL="299970">
              <a:spcBef>
                <a:spcPts val="481"/>
              </a:spcBef>
            </a:pPr>
            <a:endParaRPr lang="en-US" sz="1950" spc="-1" dirty="0">
              <a:latin typeface="Arial"/>
            </a:endParaRPr>
          </a:p>
          <a:p>
            <a:pPr marL="299970">
              <a:spcBef>
                <a:spcPts val="481"/>
              </a:spcBef>
            </a:pPr>
            <a:endParaRPr lang="en-US" sz="1950" spc="-1" dirty="0">
              <a:latin typeface="Arial"/>
            </a:endParaRPr>
          </a:p>
          <a:p>
            <a:pPr marL="299970">
              <a:spcBef>
                <a:spcPts val="481"/>
              </a:spcBef>
            </a:pPr>
            <a:endParaRPr lang="en-US" sz="1950" spc="-1" dirty="0">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en-US" sz="3300" spc="-1" dirty="0">
                <a:solidFill>
                  <a:srgbClr val="000000"/>
                </a:solidFill>
                <a:latin typeface="Trebuchet MS"/>
              </a:rPr>
              <a:t>C++11 </a:t>
            </a:r>
            <a:r>
              <a:rPr lang="zh-CN" altLang="en-US" sz="3300" spc="-1" dirty="0">
                <a:solidFill>
                  <a:srgbClr val="000000"/>
                </a:solidFill>
                <a:latin typeface="Trebuchet MS"/>
              </a:rPr>
              <a:t>定义一个函数模板</a:t>
            </a:r>
            <a:endParaRPr lang="en-US" sz="3300" spc="-1" dirty="0">
              <a:latin typeface="Arial"/>
            </a:endParaRPr>
          </a:p>
        </p:txBody>
      </p:sp>
      <p:sp>
        <p:nvSpPr>
          <p:cNvPr id="2392" name="CustomShape 2"/>
          <p:cNvSpPr/>
          <p:nvPr/>
        </p:nvSpPr>
        <p:spPr>
          <a:xfrm>
            <a:off x="1277730" y="2057400"/>
            <a:ext cx="658827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75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C++ </a:t>
            </a:r>
            <a:r>
              <a:rPr lang="zh-CN" altLang="en-US" sz="2400" spc="-1" dirty="0">
                <a:solidFill>
                  <a:srgbClr val="000000"/>
                </a:solidFill>
                <a:latin typeface="Trebuchet MS"/>
              </a:rPr>
              <a:t>函数对象可以存储在一个模板类</a:t>
            </a:r>
            <a:r>
              <a:rPr lang="en-US" sz="2400" spc="-1" dirty="0">
                <a:solidFill>
                  <a:srgbClr val="000000"/>
                </a:solidFill>
                <a:latin typeface="Trebuchet MS"/>
              </a:rPr>
              <a:t> std::function </a:t>
            </a:r>
            <a:r>
              <a:rPr lang="zh-CN" altLang="en-US" sz="2400" spc="-1" dirty="0">
                <a:solidFill>
                  <a:srgbClr val="000000"/>
                </a:solidFill>
                <a:latin typeface="Trebuchet MS"/>
              </a:rPr>
              <a:t>中。下面的头文件定义了标标准函数类</a:t>
            </a:r>
            <a:r>
              <a:rPr lang="en-US" sz="2400" spc="-1" dirty="0">
                <a:solidFill>
                  <a:srgbClr val="000000"/>
                </a:solidFill>
                <a:latin typeface="Trebuchet MS"/>
              </a:rPr>
              <a:t>  std::function</a:t>
            </a:r>
            <a:br>
              <a:rPr sz="1350" dirty="0"/>
            </a:br>
            <a:r>
              <a:rPr lang="en-US" sz="2400" spc="-1" dirty="0">
                <a:solidFill>
                  <a:srgbClr val="000000"/>
                </a:solidFill>
                <a:latin typeface="Trebuchet MS"/>
              </a:rPr>
              <a:t> </a:t>
            </a:r>
            <a:endParaRPr lang="en-US" sz="2400" spc="-1" dirty="0">
              <a:latin typeface="Arial"/>
            </a:endParaRPr>
          </a:p>
          <a:p>
            <a:pPr>
              <a:spcBef>
                <a:spcPts val="481"/>
              </a:spcBef>
            </a:pPr>
            <a:r>
              <a:rPr lang="en-US" sz="2400" spc="-1" dirty="0">
                <a:solidFill>
                  <a:srgbClr val="000000"/>
                </a:solidFill>
                <a:latin typeface="Trebuchet MS"/>
              </a:rPr>
              <a:t>	</a:t>
            </a:r>
            <a:r>
              <a:rPr lang="en-US" sz="2400" b="1" spc="-1" dirty="0">
                <a:solidFill>
                  <a:srgbClr val="000000"/>
                </a:solidFill>
                <a:latin typeface="Courier New Bold"/>
              </a:rPr>
              <a:t>#</a:t>
            </a:r>
            <a:r>
              <a:rPr lang="en-US" sz="2400" b="1" spc="-1" dirty="0">
                <a:solidFill>
                  <a:srgbClr val="C0504D"/>
                </a:solidFill>
                <a:latin typeface="Courier New Bold"/>
              </a:rPr>
              <a:t>include</a:t>
            </a:r>
            <a:r>
              <a:rPr lang="en-US" sz="2400" b="1" spc="-1" dirty="0">
                <a:solidFill>
                  <a:srgbClr val="000000"/>
                </a:solidFill>
                <a:latin typeface="Courier New Bold"/>
              </a:rPr>
              <a:t> </a:t>
            </a:r>
            <a:r>
              <a:rPr lang="en-US" sz="2400" b="1" spc="-1" dirty="0">
                <a:solidFill>
                  <a:srgbClr val="8064A2"/>
                </a:solidFill>
                <a:latin typeface="Courier New Bold"/>
              </a:rPr>
              <a:t>&lt;functional&gt;</a:t>
            </a:r>
            <a:br>
              <a:rPr sz="1350" dirty="0"/>
            </a:b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可以定义一个 </a:t>
            </a:r>
            <a:r>
              <a:rPr lang="en-US" sz="2400" spc="-1" dirty="0">
                <a:solidFill>
                  <a:srgbClr val="000000"/>
                </a:solidFill>
                <a:latin typeface="Trebuchet MS"/>
              </a:rPr>
              <a:t>C++ </a:t>
            </a:r>
            <a:r>
              <a:rPr lang="zh-CN" altLang="en-US" sz="2400" spc="-1" dirty="0">
                <a:solidFill>
                  <a:srgbClr val="000000"/>
                </a:solidFill>
                <a:latin typeface="Trebuchet MS"/>
              </a:rPr>
              <a:t>函数对象（比如 </a:t>
            </a:r>
            <a:r>
              <a:rPr lang="en-US" altLang="zh-CN" sz="2400" spc="-1" dirty="0" err="1">
                <a:solidFill>
                  <a:srgbClr val="000000"/>
                </a:solidFill>
                <a:latin typeface="Trebuchet MS"/>
              </a:rPr>
              <a:t>functor</a:t>
            </a:r>
            <a:r>
              <a:rPr lang="zh-CN" altLang="en-US" sz="2400" spc="-1" dirty="0">
                <a:solidFill>
                  <a:srgbClr val="000000"/>
                </a:solidFill>
                <a:latin typeface="Trebuchet MS"/>
              </a:rPr>
              <a:t>）然后存储在模板类（</a:t>
            </a:r>
            <a:r>
              <a:rPr lang="en-US" altLang="zh-CN" sz="2400" spc="-1" dirty="0">
                <a:solidFill>
                  <a:srgbClr val="000000"/>
                </a:solidFill>
                <a:latin typeface="Trebuchet MS"/>
              </a:rPr>
              <a:t> std::function </a:t>
            </a:r>
            <a:r>
              <a:rPr lang="zh-CN" altLang="en-US" sz="2400" spc="-1" dirty="0">
                <a:solidFill>
                  <a:srgbClr val="000000"/>
                </a:solidFill>
                <a:latin typeface="Trebuchet MS"/>
              </a:rPr>
              <a:t>）中</a:t>
            </a:r>
            <a:endParaRPr lang="en-US" sz="2400" spc="-1" dirty="0">
              <a:latin typeface="Arial"/>
            </a:endParaRPr>
          </a:p>
          <a:p>
            <a:pPr marL="299970">
              <a:spcBef>
                <a:spcPts val="421"/>
              </a:spcBef>
            </a:pPr>
            <a:br>
              <a:rPr sz="1350" dirty="0"/>
            </a:br>
            <a:r>
              <a:rPr lang="en-US" sz="2100" b="1" spc="-1" dirty="0">
                <a:solidFill>
                  <a:srgbClr val="17375E"/>
                </a:solidFill>
                <a:latin typeface="Courier New Bold"/>
              </a:rPr>
              <a:t>struct </a:t>
            </a:r>
            <a:r>
              <a:rPr lang="en-US" sz="2100" b="1" spc="-1" dirty="0" err="1">
                <a:solidFill>
                  <a:srgbClr val="000000"/>
                </a:solidFill>
                <a:latin typeface="Courier New Bold"/>
              </a:rPr>
              <a:t>Functor</a:t>
            </a:r>
            <a:endParaRPr lang="en-US" sz="2100" spc="-1" dirty="0">
              <a:latin typeface="Arial"/>
            </a:endParaRPr>
          </a:p>
          <a:p>
            <a:pPr marL="299970">
              <a:spcBef>
                <a:spcPts val="421"/>
              </a:spcBef>
            </a:pPr>
            <a:r>
              <a:rPr lang="en-US" sz="2100" b="1" spc="-1" dirty="0">
                <a:solidFill>
                  <a:srgbClr val="000000"/>
                </a:solidFill>
                <a:latin typeface="Courier New Bold"/>
              </a:rPr>
              <a:t>   {</a:t>
            </a:r>
            <a:endParaRPr lang="en-US" sz="2100" spc="-1" dirty="0">
              <a:latin typeface="Arial"/>
            </a:endParaRPr>
          </a:p>
          <a:p>
            <a:pPr marL="299970">
              <a:spcBef>
                <a:spcPts val="421"/>
              </a:spcBef>
            </a:pPr>
            <a:r>
              <a:rPr lang="en-US" sz="2100" b="1" spc="-1" dirty="0">
                <a:solidFill>
                  <a:srgbClr val="000000"/>
                </a:solidFill>
                <a:latin typeface="Courier New Bold"/>
              </a:rPr>
              <a:t>       </a:t>
            </a:r>
            <a:r>
              <a:rPr lang="en-US" sz="2100" b="1" spc="-1" dirty="0">
                <a:solidFill>
                  <a:srgbClr val="17375E"/>
                </a:solidFill>
                <a:latin typeface="Courier New Bold"/>
              </a:rPr>
              <a:t>int </a:t>
            </a:r>
            <a:r>
              <a:rPr lang="en-US" sz="2100" b="1" spc="-1" dirty="0">
                <a:solidFill>
                  <a:srgbClr val="4F81BD"/>
                </a:solidFill>
                <a:latin typeface="Courier New Bold"/>
              </a:rPr>
              <a:t>operator</a:t>
            </a:r>
            <a:r>
              <a:rPr lang="en-US" sz="2100" b="1" spc="-1" dirty="0">
                <a:solidFill>
                  <a:srgbClr val="000000"/>
                </a:solidFill>
                <a:latin typeface="Courier New Bold"/>
              </a:rPr>
              <a:t>() (</a:t>
            </a:r>
            <a:r>
              <a:rPr lang="en-US" sz="2100" b="1" spc="-1" dirty="0">
                <a:solidFill>
                  <a:srgbClr val="17375E"/>
                </a:solidFill>
                <a:latin typeface="Courier New Bold"/>
              </a:rPr>
              <a:t>int </a:t>
            </a:r>
            <a:r>
              <a:rPr lang="en-US" sz="2100" b="1" spc="-1" dirty="0">
                <a:solidFill>
                  <a:srgbClr val="000000"/>
                </a:solidFill>
                <a:latin typeface="Courier New Bold"/>
              </a:rPr>
              <a:t>x) { </a:t>
            </a:r>
            <a:r>
              <a:rPr lang="en-US" sz="2100" b="1" spc="-1" dirty="0">
                <a:solidFill>
                  <a:srgbClr val="C0504D"/>
                </a:solidFill>
                <a:latin typeface="Courier New Bold"/>
              </a:rPr>
              <a:t>return</a:t>
            </a:r>
            <a:r>
              <a:rPr lang="en-US" sz="2100" b="1" spc="-1" dirty="0">
                <a:solidFill>
                  <a:srgbClr val="000000"/>
                </a:solidFill>
                <a:latin typeface="Courier New Bold"/>
              </a:rPr>
              <a:t> x*x; }</a:t>
            </a:r>
            <a:endParaRPr lang="en-US" sz="2100" spc="-1" dirty="0">
              <a:latin typeface="Arial"/>
            </a:endParaRPr>
          </a:p>
          <a:p>
            <a:pPr marL="299970">
              <a:spcBef>
                <a:spcPts val="421"/>
              </a:spcBef>
            </a:pPr>
            <a:r>
              <a:rPr lang="en-US" sz="2100" b="1" spc="-1" dirty="0">
                <a:solidFill>
                  <a:srgbClr val="000000"/>
                </a:solidFill>
                <a:latin typeface="Courier New Bold"/>
              </a:rPr>
              <a:t>   };</a:t>
            </a:r>
            <a:endParaRPr lang="en-US" sz="2100" spc="-1" dirty="0">
              <a:latin typeface="Arial"/>
            </a:endParaRPr>
          </a:p>
          <a:p>
            <a:pPr marL="299970">
              <a:spcBef>
                <a:spcPts val="421"/>
              </a:spcBef>
            </a:pPr>
            <a:r>
              <a:rPr lang="en-US" sz="2100" b="1" spc="-1" dirty="0">
                <a:solidFill>
                  <a:srgbClr val="000000"/>
                </a:solidFill>
                <a:latin typeface="Courier New Bold"/>
              </a:rPr>
              <a:t>   std::function&lt;</a:t>
            </a:r>
            <a:r>
              <a:rPr lang="en-US" sz="2100" b="1" spc="-1" dirty="0">
                <a:solidFill>
                  <a:srgbClr val="17375E"/>
                </a:solidFill>
                <a:latin typeface="Courier New Bold"/>
              </a:rPr>
              <a:t>int</a:t>
            </a:r>
            <a:r>
              <a:rPr lang="en-US" sz="2100" b="1" spc="-1" dirty="0">
                <a:solidFill>
                  <a:srgbClr val="000000"/>
                </a:solidFill>
                <a:latin typeface="Courier New Bold"/>
              </a:rPr>
              <a:t> (</a:t>
            </a:r>
            <a:r>
              <a:rPr lang="en-US" sz="2100" b="1" spc="-1" dirty="0">
                <a:solidFill>
                  <a:srgbClr val="17375E"/>
                </a:solidFill>
                <a:latin typeface="Courier New Bold"/>
              </a:rPr>
              <a:t>int</a:t>
            </a:r>
            <a:r>
              <a:rPr lang="en-US" sz="2100" b="1" spc="-1" dirty="0">
                <a:solidFill>
                  <a:srgbClr val="000000"/>
                </a:solidFill>
                <a:latin typeface="Courier New Bold"/>
              </a:rPr>
              <a:t>)&gt; square(</a:t>
            </a:r>
            <a:r>
              <a:rPr lang="en-US" sz="2100" b="1" spc="-1" dirty="0" err="1">
                <a:solidFill>
                  <a:srgbClr val="000000"/>
                </a:solidFill>
                <a:latin typeface="Courier New Bold"/>
              </a:rPr>
              <a:t>Functor</a:t>
            </a:r>
            <a:r>
              <a:rPr lang="en-US" sz="2100" b="1" spc="-1" dirty="0">
                <a:solidFill>
                  <a:srgbClr val="000000"/>
                </a:solidFill>
                <a:latin typeface="Courier New Bold"/>
              </a:rPr>
              <a:t>());</a:t>
            </a:r>
            <a:endParaRPr lang="en-US" sz="2100" spc="-1" dirty="0">
              <a:latin typeface="Arial"/>
            </a:endParaRPr>
          </a:p>
          <a:p>
            <a:pPr marL="299970">
              <a:spcBef>
                <a:spcPts val="481"/>
              </a:spcBef>
            </a:pPr>
            <a:endParaRPr lang="en-US" sz="2100" spc="-1" dirty="0">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en-US" sz="3300" spc="-1" dirty="0">
                <a:solidFill>
                  <a:srgbClr val="000000"/>
                </a:solidFill>
                <a:latin typeface="Trebuchet MS"/>
              </a:rPr>
              <a:t>C++ </a:t>
            </a:r>
            <a:r>
              <a:rPr lang="zh-CN" altLang="en-US" sz="3300" spc="-1" dirty="0">
                <a:solidFill>
                  <a:srgbClr val="000000"/>
                </a:solidFill>
                <a:latin typeface="Trebuchet MS"/>
              </a:rPr>
              <a:t>函数模板</a:t>
            </a:r>
            <a:r>
              <a:rPr lang="en-US" sz="3300" spc="-1" dirty="0">
                <a:solidFill>
                  <a:srgbClr val="000000"/>
                </a:solidFill>
                <a:latin typeface="Trebuchet MS"/>
              </a:rPr>
              <a:t>: </a:t>
            </a:r>
            <a:r>
              <a:rPr lang="zh-CN" altLang="en-US" sz="3300" spc="-1" dirty="0">
                <a:solidFill>
                  <a:srgbClr val="000000"/>
                </a:solidFill>
                <a:latin typeface="Trebuchet MS"/>
              </a:rPr>
              <a:t>例</a:t>
            </a:r>
            <a:r>
              <a:rPr lang="en-US" altLang="zh-CN" sz="3300" spc="-1" dirty="0">
                <a:solidFill>
                  <a:srgbClr val="000000"/>
                </a:solidFill>
                <a:latin typeface="Trebuchet MS"/>
              </a:rPr>
              <a:t>1</a:t>
            </a:r>
            <a:endParaRPr lang="en-US" sz="3300" spc="-1" dirty="0">
              <a:latin typeface="Arial"/>
            </a:endParaRPr>
          </a:p>
        </p:txBody>
      </p:sp>
      <p:sp>
        <p:nvSpPr>
          <p:cNvPr id="2394" name="CustomShape 2"/>
          <p:cNvSpPr/>
          <p:nvPr/>
        </p:nvSpPr>
        <p:spPr>
          <a:xfrm>
            <a:off x="1485900" y="2008530"/>
            <a:ext cx="6163830" cy="4792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normAutofit fontScale="85000" lnSpcReduction="10000"/>
          </a:bodyPr>
          <a:lstStyle/>
          <a:p>
            <a:pPr>
              <a:spcBef>
                <a:spcPts val="359"/>
              </a:spcBef>
            </a:pPr>
            <a:r>
              <a:rPr lang="zh-CN" altLang="en-US" b="1" spc="-1" dirty="0">
                <a:solidFill>
                  <a:srgbClr val="000000"/>
                </a:solidFill>
                <a:latin typeface="Trebuchet MS"/>
              </a:rPr>
              <a:t>头文件 </a:t>
            </a:r>
            <a:r>
              <a:rPr lang="en-US" b="1" spc="-1" dirty="0">
                <a:solidFill>
                  <a:srgbClr val="000000"/>
                </a:solidFill>
                <a:latin typeface="Trebuchet MS"/>
              </a:rPr>
              <a:t>&lt;functional&gt; </a:t>
            </a:r>
            <a:r>
              <a:rPr lang="zh-CN" altLang="en-US" b="1" spc="-1" dirty="0">
                <a:solidFill>
                  <a:srgbClr val="000000"/>
                </a:solidFill>
                <a:latin typeface="Trebuchet MS"/>
              </a:rPr>
              <a:t>刚刚定义了模板</a:t>
            </a:r>
            <a:r>
              <a:rPr lang="en-US" b="1" spc="-1" dirty="0">
                <a:solidFill>
                  <a:srgbClr val="000000"/>
                </a:solidFill>
                <a:latin typeface="Trebuchet MS"/>
              </a:rPr>
              <a:t> std::function.</a:t>
            </a:r>
            <a:r>
              <a:rPr lang="zh-CN" altLang="en-US" b="1" spc="-1" dirty="0">
                <a:solidFill>
                  <a:srgbClr val="000000"/>
                </a:solidFill>
                <a:latin typeface="Trebuchet MS"/>
              </a:rPr>
              <a:t>，这可以用作标准函数的封装或者函数对象，比如：</a:t>
            </a:r>
            <a:endParaRPr lang="en-US" spc="-1" dirty="0">
              <a:latin typeface="Arial"/>
            </a:endParaRPr>
          </a:p>
        </p:txBody>
      </p:sp>
      <p:sp>
        <p:nvSpPr>
          <p:cNvPr id="2395" name="CustomShape 3"/>
          <p:cNvSpPr/>
          <p:nvPr/>
        </p:nvSpPr>
        <p:spPr>
          <a:xfrm>
            <a:off x="1485900" y="2488320"/>
            <a:ext cx="6001830" cy="29629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spcBef>
                <a:spcPts val="300"/>
              </a:spcBef>
            </a:pPr>
            <a:r>
              <a:rPr lang="en-US" sz="1500" b="1" spc="-1">
                <a:solidFill>
                  <a:srgbClr val="17375E"/>
                </a:solidFill>
                <a:latin typeface="Courier New Bold"/>
              </a:rPr>
              <a:t>int </a:t>
            </a:r>
            <a:r>
              <a:rPr lang="en-US" sz="1500" b="1" spc="-1">
                <a:solidFill>
                  <a:srgbClr val="000000"/>
                </a:solidFill>
                <a:latin typeface="Courier New Bold"/>
              </a:rPr>
              <a:t>foo(</a:t>
            </a:r>
            <a:r>
              <a:rPr lang="en-US" sz="1500" b="1" spc="-1">
                <a:solidFill>
                  <a:srgbClr val="17375E"/>
                </a:solidFill>
                <a:latin typeface="Courier New Bold"/>
              </a:rPr>
              <a:t>int</a:t>
            </a:r>
            <a:r>
              <a:rPr lang="en-US" sz="1500" b="1" spc="-1">
                <a:solidFill>
                  <a:srgbClr val="000000"/>
                </a:solidFill>
                <a:latin typeface="Courier New Bold"/>
              </a:rPr>
              <a:t> x)  { </a:t>
            </a:r>
            <a:r>
              <a:rPr lang="en-US" sz="1500" b="1" spc="-1">
                <a:solidFill>
                  <a:srgbClr val="C0504D"/>
                </a:solidFill>
                <a:latin typeface="Courier New Bold"/>
              </a:rPr>
              <a:t>return</a:t>
            </a:r>
            <a:r>
              <a:rPr lang="en-US" sz="1500" b="1" spc="-1">
                <a:solidFill>
                  <a:srgbClr val="000000"/>
                </a:solidFill>
                <a:latin typeface="Courier New Bold"/>
              </a:rPr>
              <a:t> x; }  // standard function</a:t>
            </a:r>
            <a:endParaRPr lang="en-US" sz="1500" spc="-1">
              <a:latin typeface="Arial"/>
            </a:endParaRPr>
          </a:p>
          <a:p>
            <a:pPr>
              <a:spcBef>
                <a:spcPts val="300"/>
              </a:spcBef>
            </a:pPr>
            <a:r>
              <a:rPr lang="en-US" sz="1500" b="1" spc="-1">
                <a:solidFill>
                  <a:srgbClr val="000000"/>
                </a:solidFill>
                <a:latin typeface="Courier New Bold"/>
              </a:rPr>
              <a:t>std::function&lt;</a:t>
            </a:r>
            <a:r>
              <a:rPr lang="en-US" sz="1500" b="1" spc="-1">
                <a:solidFill>
                  <a:srgbClr val="17375E"/>
                </a:solidFill>
                <a:latin typeface="Courier New Bold"/>
              </a:rPr>
              <a:t>int</a:t>
            </a:r>
            <a:r>
              <a:rPr lang="en-US" sz="1500" b="1" spc="-1">
                <a:solidFill>
                  <a:srgbClr val="000000"/>
                </a:solidFill>
                <a:latin typeface="Courier New Bold"/>
              </a:rPr>
              <a:t> (</a:t>
            </a:r>
            <a:r>
              <a:rPr lang="en-US" sz="1500" b="1" spc="-1">
                <a:solidFill>
                  <a:srgbClr val="17375E"/>
                </a:solidFill>
                <a:latin typeface="Courier New Bold"/>
              </a:rPr>
              <a:t>int</a:t>
            </a:r>
            <a:r>
              <a:rPr lang="en-US" sz="1500" b="1" spc="-1">
                <a:solidFill>
                  <a:srgbClr val="000000"/>
                </a:solidFill>
                <a:latin typeface="Courier New Bold"/>
              </a:rPr>
              <a:t>)&gt; foo_wrapper(foo);</a:t>
            </a:r>
            <a:endParaRPr lang="en-US" sz="1500" spc="-1">
              <a:latin typeface="Arial"/>
            </a:endParaRPr>
          </a:p>
          <a:p>
            <a:pPr>
              <a:spcBef>
                <a:spcPts val="300"/>
              </a:spcBef>
            </a:pPr>
            <a:r>
              <a:rPr lang="en-US" sz="1500" b="1" spc="-1">
                <a:solidFill>
                  <a:srgbClr val="000000"/>
                </a:solidFill>
                <a:latin typeface="Courier New Bold"/>
              </a:rPr>
              <a:t> </a:t>
            </a:r>
            <a:endParaRPr lang="en-US" sz="1500" spc="-1">
              <a:latin typeface="Arial"/>
            </a:endParaRPr>
          </a:p>
          <a:p>
            <a:pPr>
              <a:spcBef>
                <a:spcPts val="300"/>
              </a:spcBef>
            </a:pPr>
            <a:r>
              <a:rPr lang="en-US" sz="1500" b="1" spc="-1">
                <a:solidFill>
                  <a:srgbClr val="17375E"/>
                </a:solidFill>
                <a:latin typeface="Courier New Bold"/>
              </a:rPr>
              <a:t>struct </a:t>
            </a:r>
            <a:r>
              <a:rPr lang="en-US" sz="1500" b="1" spc="-1">
                <a:solidFill>
                  <a:srgbClr val="000000"/>
                </a:solidFill>
                <a:latin typeface="Courier New Bold"/>
              </a:rPr>
              <a:t>Foo // function object</a:t>
            </a:r>
            <a:endParaRPr lang="en-US" sz="1500" spc="-1">
              <a:latin typeface="Arial"/>
            </a:endParaRPr>
          </a:p>
          <a:p>
            <a:pPr>
              <a:spcBef>
                <a:spcPts val="300"/>
              </a:spcBef>
            </a:pPr>
            <a:r>
              <a:rPr lang="en-US" sz="1500" b="1" spc="-1">
                <a:solidFill>
                  <a:srgbClr val="000000"/>
                </a:solidFill>
                <a:latin typeface="Courier New Bold"/>
              </a:rPr>
              <a:t>{</a:t>
            </a:r>
            <a:endParaRPr lang="en-US" sz="1500" spc="-1">
              <a:latin typeface="Arial"/>
            </a:endParaRPr>
          </a:p>
          <a:p>
            <a:pPr>
              <a:spcBef>
                <a:spcPts val="300"/>
              </a:spcBef>
            </a:pPr>
            <a:r>
              <a:rPr lang="en-US" sz="1500" b="1" spc="-1">
                <a:solidFill>
                  <a:srgbClr val="000000"/>
                </a:solidFill>
                <a:latin typeface="Courier New Bold"/>
              </a:rPr>
              <a:t>  </a:t>
            </a:r>
            <a:r>
              <a:rPr lang="en-US" sz="1500" b="1" spc="-1">
                <a:solidFill>
                  <a:srgbClr val="17375E"/>
                </a:solidFill>
                <a:latin typeface="Courier New Bold"/>
              </a:rPr>
              <a:t>void</a:t>
            </a:r>
            <a:r>
              <a:rPr lang="en-US" sz="1500" b="1" spc="-1">
                <a:solidFill>
                  <a:srgbClr val="000000"/>
                </a:solidFill>
                <a:latin typeface="Courier New Bold"/>
              </a:rPr>
              <a:t> operator()(</a:t>
            </a:r>
            <a:r>
              <a:rPr lang="en-US" sz="1500" b="1" spc="-1">
                <a:solidFill>
                  <a:srgbClr val="17375E"/>
                </a:solidFill>
                <a:latin typeface="Courier New Bold"/>
              </a:rPr>
              <a:t>int </a:t>
            </a:r>
            <a:r>
              <a:rPr lang="en-US" sz="1500" b="1" spc="-1">
                <a:solidFill>
                  <a:srgbClr val="000000"/>
                </a:solidFill>
                <a:latin typeface="Courier New Bold"/>
              </a:rPr>
              <a:t>x)  {</a:t>
            </a:r>
            <a:r>
              <a:rPr lang="en-US" sz="1500" b="1" spc="-1">
                <a:solidFill>
                  <a:srgbClr val="C0504D"/>
                </a:solidFill>
                <a:latin typeface="Courier New Bold"/>
              </a:rPr>
              <a:t>return</a:t>
            </a:r>
            <a:r>
              <a:rPr lang="en-US" sz="1500" b="1" spc="-1">
                <a:solidFill>
                  <a:srgbClr val="000000"/>
                </a:solidFill>
                <a:latin typeface="Courier New Bold"/>
              </a:rPr>
              <a:t> x;}</a:t>
            </a:r>
            <a:endParaRPr lang="en-US" sz="1500" spc="-1">
              <a:latin typeface="Arial"/>
            </a:endParaRPr>
          </a:p>
          <a:p>
            <a:pPr>
              <a:spcBef>
                <a:spcPts val="300"/>
              </a:spcBef>
            </a:pPr>
            <a:r>
              <a:rPr lang="en-US" sz="1500" b="1" spc="-1">
                <a:solidFill>
                  <a:srgbClr val="000000"/>
                </a:solidFill>
                <a:latin typeface="Courier New Bold"/>
              </a:rPr>
              <a:t>};</a:t>
            </a:r>
            <a:endParaRPr lang="en-US" sz="1500" spc="-1">
              <a:latin typeface="Arial"/>
            </a:endParaRPr>
          </a:p>
          <a:p>
            <a:pPr>
              <a:spcBef>
                <a:spcPts val="300"/>
              </a:spcBef>
            </a:pPr>
            <a:r>
              <a:rPr lang="en-US" sz="1500" b="1" spc="-1">
                <a:solidFill>
                  <a:srgbClr val="000000"/>
                </a:solidFill>
                <a:latin typeface="Courier New Bold"/>
              </a:rPr>
              <a:t> std::function&lt;</a:t>
            </a:r>
            <a:r>
              <a:rPr lang="en-US" sz="1500" b="1" spc="-1">
                <a:solidFill>
                  <a:srgbClr val="17375E"/>
                </a:solidFill>
                <a:latin typeface="Courier New Bold"/>
              </a:rPr>
              <a:t>int</a:t>
            </a:r>
            <a:r>
              <a:rPr lang="en-US" sz="1500" b="1" spc="-1">
                <a:solidFill>
                  <a:srgbClr val="000000"/>
                </a:solidFill>
                <a:latin typeface="Courier New Bold"/>
              </a:rPr>
              <a:t> (</a:t>
            </a:r>
            <a:r>
              <a:rPr lang="en-US" sz="1500" b="1" spc="-1">
                <a:solidFill>
                  <a:srgbClr val="17375E"/>
                </a:solidFill>
                <a:latin typeface="Courier New Bold"/>
              </a:rPr>
              <a:t>int</a:t>
            </a:r>
            <a:r>
              <a:rPr lang="en-US" sz="1500" b="1" spc="-1">
                <a:solidFill>
                  <a:srgbClr val="000000"/>
                </a:solidFill>
                <a:latin typeface="Courier New Bold"/>
              </a:rPr>
              <a:t>)&gt; foo_functor(Foo());</a:t>
            </a:r>
            <a:endParaRPr lang="en-US" sz="1500" spc="-1">
              <a:latin typeface="Arial"/>
            </a:endParaRPr>
          </a:p>
          <a:p>
            <a:pPr>
              <a:spcBef>
                <a:spcPts val="300"/>
              </a:spcBef>
            </a:pPr>
            <a:endParaRPr lang="en-US" sz="1500" spc="-1">
              <a:latin typeface="Arial"/>
            </a:endParaRPr>
          </a:p>
        </p:txBody>
      </p:sp>
      <p:sp>
        <p:nvSpPr>
          <p:cNvPr id="2396" name="CustomShape 4"/>
          <p:cNvSpPr/>
          <p:nvPr/>
        </p:nvSpPr>
        <p:spPr>
          <a:xfrm>
            <a:off x="3978000" y="4887270"/>
            <a:ext cx="3914460" cy="10665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spcBef>
                <a:spcPts val="300"/>
              </a:spcBef>
            </a:pPr>
            <a:r>
              <a:rPr lang="en-US" sz="1500" spc="-1" dirty="0" err="1">
                <a:solidFill>
                  <a:srgbClr val="9BBB59"/>
                </a:solidFill>
                <a:latin typeface="Trebuchet MS"/>
              </a:rPr>
              <a:t>foo_functor</a:t>
            </a:r>
            <a:r>
              <a:rPr lang="en-US" sz="1500" spc="-1" dirty="0">
                <a:solidFill>
                  <a:srgbClr val="9BBB59"/>
                </a:solidFill>
                <a:latin typeface="Trebuchet MS"/>
              </a:rPr>
              <a:t> </a:t>
            </a:r>
            <a:r>
              <a:rPr lang="zh-CN" altLang="en-US" sz="1500" spc="-1" dirty="0">
                <a:solidFill>
                  <a:srgbClr val="9BBB59"/>
                </a:solidFill>
                <a:latin typeface="Trebuchet MS"/>
              </a:rPr>
              <a:t>和</a:t>
            </a:r>
            <a:r>
              <a:rPr lang="en-US" sz="1500" spc="-1" dirty="0">
                <a:solidFill>
                  <a:srgbClr val="9BBB59"/>
                </a:solidFill>
                <a:latin typeface="Trebuchet MS"/>
              </a:rPr>
              <a:t> </a:t>
            </a:r>
            <a:r>
              <a:rPr lang="en-US" sz="1500" spc="-1" dirty="0" err="1">
                <a:solidFill>
                  <a:srgbClr val="9BBB59"/>
                </a:solidFill>
                <a:latin typeface="Trebuchet MS"/>
              </a:rPr>
              <a:t>foo_wrapper</a:t>
            </a:r>
            <a:r>
              <a:rPr lang="en-US" sz="1500" spc="-1" dirty="0">
                <a:solidFill>
                  <a:srgbClr val="9BBB59"/>
                </a:solidFill>
                <a:latin typeface="Trebuchet MS"/>
              </a:rPr>
              <a:t> a</a:t>
            </a:r>
            <a:r>
              <a:rPr lang="zh-CN" altLang="en-US" sz="1500" spc="-1" dirty="0">
                <a:solidFill>
                  <a:srgbClr val="9BBB59"/>
                </a:solidFill>
                <a:latin typeface="Trebuchet MS"/>
              </a:rPr>
              <a:t>基本是一样的，但一个是标准的</a:t>
            </a:r>
            <a:r>
              <a:rPr lang="en-US" altLang="zh-CN" sz="1500" spc="-1" dirty="0">
                <a:solidFill>
                  <a:srgbClr val="9BBB59"/>
                </a:solidFill>
                <a:latin typeface="Trebuchet MS"/>
              </a:rPr>
              <a:t>C</a:t>
            </a:r>
            <a:r>
              <a:rPr lang="zh-CN" altLang="en-US" sz="1500" spc="-1" dirty="0">
                <a:solidFill>
                  <a:srgbClr val="9BBB59"/>
                </a:solidFill>
                <a:latin typeface="Trebuchet MS"/>
              </a:rPr>
              <a:t>风格函数，另一个则是使用了函数对象</a:t>
            </a:r>
            <a:endParaRPr lang="en-US" sz="1500" spc="-1" dirty="0">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en-US" sz="3300" spc="-1" dirty="0">
                <a:solidFill>
                  <a:srgbClr val="000000"/>
                </a:solidFill>
                <a:latin typeface="Trebuchet MS"/>
              </a:rPr>
              <a:t>C++ </a:t>
            </a:r>
            <a:r>
              <a:rPr lang="zh-CN" altLang="en-US" sz="3300" spc="-1" dirty="0">
                <a:solidFill>
                  <a:srgbClr val="000000"/>
                </a:solidFill>
                <a:latin typeface="Trebuchet MS"/>
              </a:rPr>
              <a:t>函数模板</a:t>
            </a:r>
            <a:r>
              <a:rPr lang="en-US" sz="3300" spc="-1" dirty="0">
                <a:solidFill>
                  <a:srgbClr val="000000"/>
                </a:solidFill>
                <a:latin typeface="Trebuchet MS"/>
              </a:rPr>
              <a:t>: </a:t>
            </a:r>
            <a:r>
              <a:rPr lang="zh-CN" altLang="en-US" sz="3300" spc="-1" dirty="0">
                <a:solidFill>
                  <a:srgbClr val="000000"/>
                </a:solidFill>
                <a:latin typeface="Trebuchet MS"/>
              </a:rPr>
              <a:t>例</a:t>
            </a:r>
            <a:r>
              <a:rPr lang="en-US" altLang="zh-CN" sz="3300" spc="-1" dirty="0">
                <a:solidFill>
                  <a:srgbClr val="000000"/>
                </a:solidFill>
                <a:latin typeface="Trebuchet MS"/>
              </a:rPr>
              <a:t>2</a:t>
            </a:r>
            <a:endParaRPr lang="en-US" sz="3300" spc="-1" dirty="0">
              <a:latin typeface="Arial"/>
            </a:endParaRPr>
          </a:p>
        </p:txBody>
      </p:sp>
      <p:sp>
        <p:nvSpPr>
          <p:cNvPr id="2398" name="CustomShape 2"/>
          <p:cNvSpPr/>
          <p:nvPr/>
        </p:nvSpPr>
        <p:spPr>
          <a:xfrm>
            <a:off x="1485900" y="1808730"/>
            <a:ext cx="6217830" cy="6790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normAutofit/>
          </a:bodyPr>
          <a:lstStyle/>
          <a:p>
            <a:pPr>
              <a:spcBef>
                <a:spcPts val="359"/>
              </a:spcBef>
            </a:pPr>
            <a:r>
              <a:rPr lang="zh-CN" altLang="en-US" b="1" spc="-1" dirty="0">
                <a:solidFill>
                  <a:srgbClr val="000000"/>
                </a:solidFill>
                <a:latin typeface="Trebuchet MS"/>
              </a:rPr>
              <a:t>函数模板干啥用的？可以包含局部状态（</a:t>
            </a:r>
            <a:r>
              <a:rPr lang="en-US" altLang="zh-CN" b="1" spc="-1" dirty="0">
                <a:solidFill>
                  <a:srgbClr val="000000"/>
                </a:solidFill>
                <a:latin typeface="Trebuchet MS"/>
              </a:rPr>
              <a:t>local state</a:t>
            </a:r>
            <a:r>
              <a:rPr lang="zh-CN" altLang="en-US" b="1" spc="-1" dirty="0">
                <a:solidFill>
                  <a:srgbClr val="000000"/>
                </a:solidFill>
                <a:latin typeface="Trebuchet MS"/>
              </a:rPr>
              <a:t>），而函数则不能，还可以包含成员函数等等，比如下面的例子：</a:t>
            </a:r>
            <a:endParaRPr lang="en-US" spc="-1" dirty="0">
              <a:latin typeface="Arial"/>
            </a:endParaRPr>
          </a:p>
        </p:txBody>
      </p:sp>
      <p:sp>
        <p:nvSpPr>
          <p:cNvPr id="2399" name="CustomShape 3"/>
          <p:cNvSpPr/>
          <p:nvPr/>
        </p:nvSpPr>
        <p:spPr>
          <a:xfrm>
            <a:off x="1485900" y="2488320"/>
            <a:ext cx="6217830" cy="29629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spcBef>
                <a:spcPts val="300"/>
              </a:spcBef>
            </a:pPr>
            <a:endParaRPr lang="en-US" sz="1350" spc="-1">
              <a:latin typeface="Arial"/>
            </a:endParaRPr>
          </a:p>
          <a:p>
            <a:pPr>
              <a:spcBef>
                <a:spcPts val="300"/>
              </a:spcBef>
            </a:pPr>
            <a:r>
              <a:rPr lang="en-US" sz="1500" b="1" spc="-1">
                <a:solidFill>
                  <a:srgbClr val="17375E"/>
                </a:solidFill>
                <a:latin typeface="Courier New Bold"/>
              </a:rPr>
              <a:t>struct </a:t>
            </a:r>
            <a:r>
              <a:rPr lang="en-US" sz="1500" b="1" spc="-1">
                <a:solidFill>
                  <a:srgbClr val="000000"/>
                </a:solidFill>
                <a:latin typeface="Courier New Bold"/>
              </a:rPr>
              <a:t>Foo // function object</a:t>
            </a:r>
            <a:endParaRPr lang="en-US" sz="1500" spc="-1">
              <a:latin typeface="Arial"/>
            </a:endParaRPr>
          </a:p>
          <a:p>
            <a:pPr>
              <a:spcBef>
                <a:spcPts val="300"/>
              </a:spcBef>
            </a:pPr>
            <a:r>
              <a:rPr lang="en-US" sz="1500" b="1" spc="-1">
                <a:solidFill>
                  <a:srgbClr val="000000"/>
                </a:solidFill>
                <a:latin typeface="Courier New Bold"/>
              </a:rPr>
              <a:t>{</a:t>
            </a:r>
            <a:endParaRPr lang="en-US" sz="1500" spc="-1">
              <a:latin typeface="Arial"/>
            </a:endParaRPr>
          </a:p>
          <a:p>
            <a:pPr>
              <a:spcBef>
                <a:spcPts val="300"/>
              </a:spcBef>
            </a:pPr>
            <a:r>
              <a:rPr lang="en-US" sz="1500" b="1" spc="-1">
                <a:solidFill>
                  <a:srgbClr val="17375E"/>
                </a:solidFill>
                <a:latin typeface="Courier New Bold"/>
              </a:rPr>
              <a:t>  int </a:t>
            </a:r>
            <a:r>
              <a:rPr lang="en-US" sz="1500" b="1" spc="-1">
                <a:solidFill>
                  <a:srgbClr val="000000"/>
                </a:solidFill>
                <a:latin typeface="Courier New Bold"/>
              </a:rPr>
              <a:t>y_;</a:t>
            </a:r>
            <a:endParaRPr lang="en-US" sz="1500" spc="-1">
              <a:latin typeface="Arial"/>
            </a:endParaRPr>
          </a:p>
          <a:p>
            <a:pPr>
              <a:spcBef>
                <a:spcPts val="300"/>
              </a:spcBef>
            </a:pPr>
            <a:r>
              <a:rPr lang="en-US" sz="1500" b="1" spc="-1">
                <a:solidFill>
                  <a:srgbClr val="000000"/>
                </a:solidFill>
                <a:latin typeface="Courier New Bold"/>
              </a:rPr>
              <a:t>  Foo() : y_(100) {}</a:t>
            </a:r>
            <a:endParaRPr lang="en-US" sz="1500" spc="-1">
              <a:latin typeface="Arial"/>
            </a:endParaRPr>
          </a:p>
          <a:p>
            <a:pPr>
              <a:spcBef>
                <a:spcPts val="300"/>
              </a:spcBef>
            </a:pPr>
            <a:r>
              <a:rPr lang="en-US" sz="1500" b="1" spc="-1">
                <a:solidFill>
                  <a:srgbClr val="000000"/>
                </a:solidFill>
                <a:latin typeface="Courier New Bold"/>
              </a:rPr>
              <a:t> </a:t>
            </a:r>
            <a:endParaRPr lang="en-US" sz="1500" spc="-1">
              <a:latin typeface="Arial"/>
            </a:endParaRPr>
          </a:p>
          <a:p>
            <a:pPr>
              <a:spcBef>
                <a:spcPts val="300"/>
              </a:spcBef>
            </a:pPr>
            <a:r>
              <a:rPr lang="en-US" sz="1500" b="1" spc="-1">
                <a:solidFill>
                  <a:srgbClr val="17375E"/>
                </a:solidFill>
                <a:latin typeface="Courier New Bold"/>
              </a:rPr>
              <a:t>  void </a:t>
            </a:r>
            <a:r>
              <a:rPr lang="en-US" sz="1500" b="1" spc="-1">
                <a:solidFill>
                  <a:srgbClr val="000000"/>
                </a:solidFill>
                <a:latin typeface="Courier New Bold"/>
              </a:rPr>
              <a:t>operator()(</a:t>
            </a:r>
            <a:r>
              <a:rPr lang="en-US" sz="1500" b="1" spc="-1">
                <a:solidFill>
                  <a:srgbClr val="17375E"/>
                </a:solidFill>
                <a:latin typeface="Courier New Bold"/>
              </a:rPr>
              <a:t>int </a:t>
            </a:r>
            <a:r>
              <a:rPr lang="en-US" sz="1500" b="1" spc="-1">
                <a:solidFill>
                  <a:srgbClr val="000000"/>
                </a:solidFill>
                <a:latin typeface="Courier New Bold"/>
              </a:rPr>
              <a:t>x) { </a:t>
            </a:r>
            <a:r>
              <a:rPr lang="en-US" sz="1500" b="1" spc="-1">
                <a:solidFill>
                  <a:srgbClr val="C0504D"/>
                </a:solidFill>
                <a:latin typeface="Courier New Bold"/>
              </a:rPr>
              <a:t>return</a:t>
            </a:r>
            <a:r>
              <a:rPr lang="en-US" sz="1500" b="1" spc="-1">
                <a:solidFill>
                  <a:srgbClr val="000000"/>
                </a:solidFill>
                <a:latin typeface="Courier New Bold"/>
              </a:rPr>
              <a:t> x+100; }</a:t>
            </a:r>
            <a:endParaRPr lang="en-US" sz="1500" spc="-1">
              <a:latin typeface="Arial"/>
            </a:endParaRPr>
          </a:p>
          <a:p>
            <a:pPr>
              <a:spcBef>
                <a:spcPts val="300"/>
              </a:spcBef>
            </a:pPr>
            <a:r>
              <a:rPr lang="en-US" sz="1500" b="1" spc="-1">
                <a:solidFill>
                  <a:srgbClr val="000000"/>
                </a:solidFill>
                <a:latin typeface="Courier New Bold"/>
              </a:rPr>
              <a:t>};</a:t>
            </a:r>
            <a:endParaRPr lang="en-US" sz="1500" spc="-1">
              <a:latin typeface="Arial"/>
            </a:endParaRPr>
          </a:p>
          <a:p>
            <a:pPr>
              <a:spcBef>
                <a:spcPts val="300"/>
              </a:spcBef>
            </a:pPr>
            <a:r>
              <a:rPr lang="en-US" sz="1500" b="1" spc="-1">
                <a:solidFill>
                  <a:srgbClr val="000000"/>
                </a:solidFill>
                <a:latin typeface="Courier New Bold"/>
              </a:rPr>
              <a:t> </a:t>
            </a:r>
            <a:endParaRPr lang="en-US" sz="1500" spc="-1">
              <a:latin typeface="Arial"/>
            </a:endParaRPr>
          </a:p>
          <a:p>
            <a:pPr>
              <a:spcBef>
                <a:spcPts val="300"/>
              </a:spcBef>
            </a:pPr>
            <a:r>
              <a:rPr lang="en-US" sz="1500" b="1" spc="-1">
                <a:solidFill>
                  <a:srgbClr val="000000"/>
                </a:solidFill>
                <a:latin typeface="Courier New Bold"/>
              </a:rPr>
              <a:t>std::function&lt;</a:t>
            </a:r>
            <a:r>
              <a:rPr lang="en-US" sz="1500" b="1" spc="-1">
                <a:solidFill>
                  <a:srgbClr val="17375E"/>
                </a:solidFill>
                <a:latin typeface="Courier New Bold"/>
              </a:rPr>
              <a:t>int</a:t>
            </a:r>
            <a:r>
              <a:rPr lang="en-US" sz="1500" b="1" spc="-1">
                <a:solidFill>
                  <a:srgbClr val="000000"/>
                </a:solidFill>
                <a:latin typeface="Courier New Bold"/>
              </a:rPr>
              <a:t> (</a:t>
            </a:r>
            <a:r>
              <a:rPr lang="en-US" sz="1500" b="1" spc="-1">
                <a:solidFill>
                  <a:srgbClr val="17375E"/>
                </a:solidFill>
                <a:latin typeface="Courier New Bold"/>
              </a:rPr>
              <a:t>int</a:t>
            </a:r>
            <a:r>
              <a:rPr lang="en-US" sz="1500" b="1" spc="-1">
                <a:solidFill>
                  <a:srgbClr val="000000"/>
                </a:solidFill>
                <a:latin typeface="Courier New Bold"/>
              </a:rPr>
              <a:t>)&gt; add100(Foo());</a:t>
            </a:r>
            <a:endParaRPr lang="en-US" sz="1500" spc="-1">
              <a:latin typeface="Arial"/>
            </a:endParaRPr>
          </a:p>
          <a:p>
            <a:pPr>
              <a:spcBef>
                <a:spcPts val="300"/>
              </a:spcBef>
            </a:pPr>
            <a:r>
              <a:rPr lang="en-US" sz="1500" b="1" spc="-1">
                <a:solidFill>
                  <a:srgbClr val="000000"/>
                </a:solidFill>
                <a:latin typeface="Courier New Bold"/>
              </a:rPr>
              <a:t>// function that adds 100 to its argument</a:t>
            </a:r>
            <a:endParaRPr lang="en-US" sz="1500" spc="-1">
              <a:latin typeface="Arial"/>
            </a:endParaRPr>
          </a:p>
          <a:p>
            <a:pPr>
              <a:spcBef>
                <a:spcPts val="300"/>
              </a:spcBef>
            </a:pPr>
            <a:endParaRPr lang="en-US" sz="1500"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lnSpc>
                <a:spcPct val="100000"/>
              </a:lnSpc>
            </a:pPr>
            <a:r>
              <a:rPr lang="zh-CN" altLang="en-US" sz="3000" b="1" cap="all" spc="-1" dirty="0">
                <a:solidFill>
                  <a:srgbClr val="000000"/>
                </a:solidFill>
                <a:latin typeface="Trebuchet MS"/>
              </a:rPr>
              <a:t>针对 </a:t>
            </a:r>
            <a:r>
              <a:rPr lang="en-US" altLang="zh-CN" sz="3000" b="1" cap="all" spc="-1" dirty="0">
                <a:solidFill>
                  <a:srgbClr val="000000"/>
                </a:solidFill>
                <a:latin typeface="Trebuchet MS"/>
              </a:rPr>
              <a:t>C </a:t>
            </a:r>
            <a:r>
              <a:rPr lang="zh-CN" altLang="en-US" sz="3000" b="1" cap="all" spc="-1" dirty="0">
                <a:solidFill>
                  <a:srgbClr val="000000"/>
                </a:solidFill>
                <a:latin typeface="Trebuchet MS"/>
              </a:rPr>
              <a:t>语言开发者的 </a:t>
            </a:r>
            <a:r>
              <a:rPr lang="en-US" altLang="zh-CN" sz="3000" b="1" cap="all" spc="-1" dirty="0">
                <a:solidFill>
                  <a:srgbClr val="000000"/>
                </a:solidFill>
                <a:latin typeface="Trebuchet MS"/>
              </a:rPr>
              <a:t>Python </a:t>
            </a:r>
            <a:r>
              <a:rPr lang="zh-CN" altLang="en-US" sz="3000" b="1" cap="all" spc="-1" dirty="0">
                <a:solidFill>
                  <a:srgbClr val="000000"/>
                </a:solidFill>
                <a:latin typeface="Trebuchet MS"/>
              </a:rPr>
              <a:t>指南</a:t>
            </a:r>
            <a:endParaRPr lang="en-US" sz="3000" spc="-1" dirty="0">
              <a:latin typeface="Arial"/>
            </a:endParaRPr>
          </a:p>
        </p:txBody>
      </p:sp>
      <p:sp>
        <p:nvSpPr>
          <p:cNvPr id="2401"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spcBef>
                <a:spcPts val="300"/>
              </a:spcBef>
            </a:pPr>
            <a:r>
              <a:rPr lang="zh-CN" altLang="en-US" sz="1500" spc="-1" dirty="0">
                <a:solidFill>
                  <a:srgbClr val="000000"/>
                </a:solidFill>
                <a:latin typeface="Trebuchet MS"/>
              </a:rPr>
              <a:t>附录</a:t>
            </a:r>
            <a:r>
              <a:rPr lang="en-US" sz="1500" spc="-1" dirty="0">
                <a:solidFill>
                  <a:srgbClr val="000000"/>
                </a:solidFill>
                <a:latin typeface="Trebuchet MS"/>
              </a:rPr>
              <a:t> E</a:t>
            </a:r>
            <a:endParaRPr lang="en-US" sz="1500"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1485900" y="728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Python 101</a:t>
            </a:r>
            <a:endParaRPr lang="en-US" sz="3300" spc="-1">
              <a:latin typeface="Arial"/>
            </a:endParaRPr>
          </a:p>
        </p:txBody>
      </p:sp>
      <p:sp>
        <p:nvSpPr>
          <p:cNvPr id="2403" name="CustomShape 2"/>
          <p:cNvSpPr/>
          <p:nvPr/>
        </p:nvSpPr>
        <p:spPr>
          <a:xfrm>
            <a:off x="1223730" y="1484730"/>
            <a:ext cx="6642270" cy="4320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a:bodyPr>
          <a:lstStyle/>
          <a:p>
            <a:pPr marL="257310" indent="-256770">
              <a:spcBef>
                <a:spcPts val="481"/>
              </a:spcBef>
              <a:buClr>
                <a:srgbClr val="000000"/>
              </a:buClr>
              <a:buFont typeface="Arial"/>
              <a:buChar char="•"/>
            </a:pPr>
            <a:r>
              <a:rPr lang="en-US" sz="2400" spc="-1" dirty="0">
                <a:solidFill>
                  <a:srgbClr val="000000"/>
                </a:solidFill>
                <a:latin typeface="Trebuchet MS"/>
              </a:rPr>
              <a:t>Python </a:t>
            </a:r>
            <a:r>
              <a:rPr lang="zh-CN" altLang="en-US" sz="2400" spc="-1" dirty="0">
                <a:solidFill>
                  <a:srgbClr val="000000"/>
                </a:solidFill>
                <a:latin typeface="Trebuchet MS"/>
              </a:rPr>
              <a:t>是一种解释性语言，所以不需要编译</a:t>
            </a:r>
            <a:endParaRPr lang="en-US" sz="24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Python </a:t>
            </a:r>
            <a:r>
              <a:rPr lang="zh-CN" altLang="en-US" sz="2400" spc="-1" dirty="0">
                <a:solidFill>
                  <a:srgbClr val="000000"/>
                </a:solidFill>
                <a:latin typeface="Trebuchet MS"/>
              </a:rPr>
              <a:t>一般用作胶水语言，将各种应用相连接起来，对于 </a:t>
            </a:r>
            <a:r>
              <a:rPr lang="en-US" altLang="zh-CN" sz="2400" spc="-1" dirty="0">
                <a:solidFill>
                  <a:srgbClr val="000000"/>
                </a:solidFill>
                <a:latin typeface="Trebuchet MS"/>
              </a:rPr>
              <a:t>OpenCL</a:t>
            </a:r>
            <a:r>
              <a:rPr lang="zh-CN" altLang="en-US" sz="2400" spc="-1" dirty="0">
                <a:solidFill>
                  <a:srgbClr val="000000"/>
                </a:solidFill>
                <a:latin typeface="Trebuchet MS"/>
              </a:rPr>
              <a:t>来说这个很棒，因为宿主代码（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）写起来很快而主要工作量都是在设备上进行的大量运算</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运行代码方式</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en-US" sz="2100" spc="-1" dirty="0">
                <a:solidFill>
                  <a:srgbClr val="000000"/>
                </a:solidFill>
                <a:latin typeface="Trebuchet MS"/>
              </a:rPr>
              <a:t>python file.py</a:t>
            </a:r>
            <a:endParaRPr lang="en-US" sz="2100" spc="-1" dirty="0">
              <a:latin typeface="Arial"/>
            </a:endParaRPr>
          </a:p>
          <a:p>
            <a:pPr marL="257310" indent="-256770">
              <a:spcBef>
                <a:spcPts val="481"/>
              </a:spcBef>
              <a:buClr>
                <a:srgbClr val="000000"/>
              </a:buClr>
              <a:buFont typeface="Arial"/>
              <a:buChar char="•"/>
            </a:pPr>
            <a:r>
              <a:rPr lang="en-US" altLang="zh-CN" sz="2400" spc="-1" dirty="0">
                <a:solidFill>
                  <a:srgbClr val="000000"/>
                </a:solidFill>
                <a:latin typeface="Trebuchet MS"/>
              </a:rPr>
              <a:t>Python</a:t>
            </a:r>
            <a:r>
              <a:rPr lang="zh-CN" altLang="en-US" sz="2400" spc="-1" dirty="0">
                <a:solidFill>
                  <a:srgbClr val="000000"/>
                </a:solidFill>
                <a:latin typeface="Trebuchet MS"/>
              </a:rPr>
              <a:t>不使用大括号，就都靠缩进来定义代码块</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打印变量也很方便，会自适应最佳格式</a:t>
            </a:r>
            <a:r>
              <a:rPr lang="en-US" sz="2400" spc="-1" dirty="0">
                <a:solidFill>
                  <a:srgbClr val="000000"/>
                </a:solidFill>
                <a:latin typeface="Trebuchet MS"/>
              </a:rPr>
              <a:t>:</a:t>
            </a:r>
            <a:endParaRPr lang="en-US" sz="2400" spc="-1" dirty="0">
              <a:latin typeface="Arial"/>
            </a:endParaRPr>
          </a:p>
          <a:p>
            <a:pPr marL="342900">
              <a:spcBef>
                <a:spcPts val="421"/>
              </a:spcBef>
            </a:pPr>
            <a:r>
              <a:rPr lang="en-US" sz="2100" b="1" spc="-1" dirty="0">
                <a:solidFill>
                  <a:srgbClr val="000000"/>
                </a:solidFill>
                <a:latin typeface="Courier New Bold"/>
              </a:rPr>
              <a:t>print(</a:t>
            </a:r>
            <a:r>
              <a:rPr lang="en-US" altLang="zh-CN" sz="2100" b="1" spc="-1" dirty="0">
                <a:solidFill>
                  <a:srgbClr val="000000"/>
                </a:solidFill>
                <a:latin typeface="Courier New Bold"/>
              </a:rPr>
              <a:t>‘a =‘, a, ‘and b =‘, b)</a:t>
            </a:r>
          </a:p>
          <a:p>
            <a:pPr marL="342900">
              <a:spcBef>
                <a:spcPts val="421"/>
              </a:spcBef>
            </a:pPr>
            <a:r>
              <a:rPr lang="zh-CN" altLang="en-US" sz="2100" b="1" spc="-1" dirty="0">
                <a:solidFill>
                  <a:srgbClr val="000000"/>
                </a:solidFill>
                <a:latin typeface="Courier New Bold"/>
              </a:rPr>
              <a:t>（译者注：这里调整成适应 </a:t>
            </a:r>
            <a:r>
              <a:rPr lang="en-US" altLang="zh-CN" sz="2100" b="1" spc="-1" dirty="0">
                <a:solidFill>
                  <a:srgbClr val="000000"/>
                </a:solidFill>
                <a:latin typeface="Courier New Bold"/>
              </a:rPr>
              <a:t>Python3</a:t>
            </a:r>
            <a:r>
              <a:rPr lang="zh-CN" altLang="en-US" sz="2100" b="1" spc="-1" dirty="0">
                <a:solidFill>
                  <a:srgbClr val="000000"/>
                </a:solidFill>
                <a:latin typeface="Courier New Bold"/>
              </a:rPr>
              <a:t>了，原文是针对</a:t>
            </a:r>
            <a:r>
              <a:rPr lang="en-US" altLang="zh-CN" sz="2100" b="1" spc="-1" dirty="0">
                <a:solidFill>
                  <a:srgbClr val="000000"/>
                </a:solidFill>
                <a:latin typeface="Courier New Bold"/>
              </a:rPr>
              <a:t>Python2</a:t>
            </a:r>
            <a:r>
              <a:rPr lang="zh-CN" altLang="en-US" sz="2100" b="1" spc="-1" dirty="0">
                <a:solidFill>
                  <a:srgbClr val="000000"/>
                </a:solidFill>
                <a:latin typeface="Courier New Bold"/>
              </a:rPr>
              <a:t>的。）</a:t>
            </a:r>
            <a:endParaRPr lang="en-US" sz="2100" spc="-1" dirty="0">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3300" spc="-1" dirty="0">
                <a:solidFill>
                  <a:srgbClr val="000000"/>
                </a:solidFill>
                <a:latin typeface="Trebuchet MS"/>
              </a:rPr>
              <a:t>注释，变量，导入</a:t>
            </a:r>
            <a:endParaRPr lang="en-US" sz="3300" spc="-1" dirty="0">
              <a:latin typeface="Arial"/>
            </a:endParaRPr>
          </a:p>
        </p:txBody>
      </p:sp>
      <p:sp>
        <p:nvSpPr>
          <p:cNvPr id="2405" name="CustomShape 2"/>
          <p:cNvSpPr/>
          <p:nvPr/>
        </p:nvSpPr>
        <p:spPr>
          <a:xfrm>
            <a:off x="1223730" y="2057400"/>
            <a:ext cx="6642270" cy="3855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0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井号开头注释</a:t>
            </a:r>
            <a:endParaRPr lang="en-US" sz="2400" spc="-1" dirty="0">
              <a:latin typeface="Arial"/>
            </a:endParaRPr>
          </a:p>
          <a:p>
            <a:pPr marL="342900">
              <a:spcBef>
                <a:spcPts val="421"/>
              </a:spcBef>
            </a:pPr>
            <a:r>
              <a:rPr lang="en-US" sz="2100" b="1" spc="-1" dirty="0">
                <a:solidFill>
                  <a:srgbClr val="000000"/>
                </a:solidFill>
                <a:latin typeface="Courier New Bold"/>
              </a:rPr>
              <a:t># this is a comment</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随时需要就随时初始化变量，不需要指定类型，自动推断你说厉害不？</a:t>
            </a:r>
            <a:endParaRPr lang="en-US" sz="2400" spc="-1" dirty="0">
              <a:latin typeface="Arial"/>
            </a:endParaRPr>
          </a:p>
          <a:p>
            <a:pPr marL="342900">
              <a:spcBef>
                <a:spcPts val="421"/>
              </a:spcBef>
            </a:pPr>
            <a:r>
              <a:rPr lang="en-US" sz="2100" b="1" spc="-1" dirty="0">
                <a:solidFill>
                  <a:srgbClr val="000000"/>
                </a:solidFill>
                <a:latin typeface="Courier New Bold"/>
              </a:rPr>
              <a:t>N = 1024</a:t>
            </a:r>
            <a:endParaRPr lang="en-US" sz="2100" spc="-1" dirty="0">
              <a:latin typeface="Arial"/>
            </a:endParaRPr>
          </a:p>
          <a:p>
            <a:pPr marL="342900">
              <a:spcBef>
                <a:spcPts val="421"/>
              </a:spcBef>
            </a:pPr>
            <a:r>
              <a:rPr lang="en-US" sz="2100" b="1" spc="-1" dirty="0">
                <a:solidFill>
                  <a:srgbClr val="000000"/>
                </a:solidFill>
                <a:latin typeface="Courier New Bold"/>
              </a:rPr>
              <a:t>x = 5.23</a:t>
            </a:r>
            <a:endParaRPr lang="en-US" sz="2100" spc="-1" dirty="0">
              <a:latin typeface="Arial"/>
            </a:endParaRPr>
          </a:p>
          <a:p>
            <a:pPr marL="342900">
              <a:spcBef>
                <a:spcPts val="421"/>
              </a:spcBef>
            </a:pPr>
            <a:r>
              <a:rPr lang="en-US" sz="2100" b="1" spc="-1" dirty="0" err="1">
                <a:solidFill>
                  <a:srgbClr val="000000"/>
                </a:solidFill>
                <a:latin typeface="Courier New Bold"/>
              </a:rPr>
              <a:t>my_string</a:t>
            </a:r>
            <a:r>
              <a:rPr lang="en-US" sz="2100" b="1" spc="-1" dirty="0">
                <a:solidFill>
                  <a:srgbClr val="000000"/>
                </a:solidFill>
                <a:latin typeface="Courier New Bold"/>
              </a:rPr>
              <a:t> = 'hello world‘</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字符串可以用单引号或者双引号，咋都行</a:t>
            </a:r>
            <a:endParaRPr lang="en-US" sz="2400" spc="-1" dirty="0">
              <a:latin typeface="Arial"/>
            </a:endParaRPr>
          </a:p>
          <a:p>
            <a:pPr marL="342900">
              <a:spcBef>
                <a:spcPts val="421"/>
              </a:spcBef>
            </a:pPr>
            <a:r>
              <a:rPr lang="en-US" sz="2100" b="1" spc="-1" dirty="0">
                <a:solidFill>
                  <a:srgbClr val="000000"/>
                </a:solidFill>
                <a:latin typeface="Courier New Bold"/>
              </a:rPr>
              <a:t>'this is the same'</a:t>
            </a:r>
            <a:endParaRPr lang="en-US" sz="2100" spc="-1" dirty="0">
              <a:latin typeface="Arial"/>
            </a:endParaRPr>
          </a:p>
          <a:p>
            <a:pPr marL="342900">
              <a:spcBef>
                <a:spcPts val="421"/>
              </a:spcBef>
            </a:pPr>
            <a:r>
              <a:rPr lang="en-US" sz="2100" b="1" spc="-1" dirty="0">
                <a:solidFill>
                  <a:srgbClr val="000000"/>
                </a:solidFill>
                <a:latin typeface="Courier New Bold"/>
              </a:rPr>
              <a:t>"as this"</a:t>
            </a:r>
            <a:endParaRPr lang="en-US" sz="2100" spc="-1" dirty="0">
              <a:latin typeface="Arial"/>
            </a:endParaRPr>
          </a:p>
          <a:p>
            <a:pPr marL="342900">
              <a:spcBef>
                <a:spcPts val="421"/>
              </a:spcBef>
            </a:pPr>
            <a:r>
              <a:rPr lang="en-US" sz="2100" b="1" spc="-1" dirty="0">
                <a:solidFill>
                  <a:srgbClr val="000000"/>
                </a:solidFill>
                <a:latin typeface="Courier New Bold"/>
              </a:rPr>
              <a:t>"no need to escape 'opposite' quotes!"</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还可以使用成对的三个单引号</a:t>
            </a:r>
            <a:r>
              <a:rPr lang="en-US" sz="2400" spc="-1" dirty="0">
                <a:solidFill>
                  <a:srgbClr val="000000"/>
                </a:solidFill>
                <a:latin typeface="Courier New Bold"/>
              </a:rPr>
              <a:t>‘’‘</a:t>
            </a:r>
            <a:r>
              <a:rPr lang="zh-CN" altLang="en-US" sz="2400" spc="-1" dirty="0">
                <a:solidFill>
                  <a:srgbClr val="000000"/>
                </a:solidFill>
                <a:latin typeface="Trebuchet MS"/>
              </a:rPr>
              <a:t>或者三个双引号</a:t>
            </a:r>
            <a:r>
              <a:rPr lang="en-US" sz="2400" spc="-1" dirty="0">
                <a:solidFill>
                  <a:srgbClr val="000000"/>
                </a:solidFill>
                <a:latin typeface="Trebuchet MS"/>
              </a:rPr>
              <a:t>“”“ </a:t>
            </a:r>
            <a:r>
              <a:rPr lang="zh-CN" altLang="en-US" sz="2400" spc="-1" dirty="0">
                <a:solidFill>
                  <a:srgbClr val="000000"/>
                </a:solidFill>
                <a:latin typeface="Trebuchet MS"/>
              </a:rPr>
              <a:t>来将大短文本做成字符串</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导入额外的模块或者链接库也很简单</a:t>
            </a:r>
            <a:endParaRPr lang="en-US" sz="2400" spc="-1" dirty="0">
              <a:latin typeface="Arial"/>
            </a:endParaRPr>
          </a:p>
          <a:p>
            <a:pPr marL="342900">
              <a:spcBef>
                <a:spcPts val="421"/>
              </a:spcBef>
            </a:pPr>
            <a:r>
              <a:rPr lang="en-US" sz="2100" b="1" spc="-1" dirty="0">
                <a:solidFill>
                  <a:srgbClr val="C0504D"/>
                </a:solidFill>
                <a:latin typeface="Courier New Bold"/>
              </a:rPr>
              <a:t>import</a:t>
            </a:r>
            <a:r>
              <a:rPr lang="en-US" sz="2100" b="1" spc="-1" dirty="0">
                <a:solidFill>
                  <a:srgbClr val="000000"/>
                </a:solidFill>
                <a:latin typeface="Courier New Bold"/>
              </a:rPr>
              <a:t> sys</a:t>
            </a:r>
            <a:endParaRPr lang="en-US" sz="2100" spc="-1" dirty="0">
              <a:latin typeface="Arial"/>
            </a:endParaRPr>
          </a:p>
          <a:p>
            <a:pPr marL="342900">
              <a:spcBef>
                <a:spcPts val="481"/>
              </a:spcBef>
            </a:pPr>
            <a:endParaRPr lang="en-US" sz="2100" spc="-1" dirty="0">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条件判断</a:t>
            </a:r>
            <a:endParaRPr lang="en-US" sz="3300" spc="-1" dirty="0">
              <a:latin typeface="Arial"/>
            </a:endParaRPr>
          </a:p>
        </p:txBody>
      </p:sp>
      <p:sp>
        <p:nvSpPr>
          <p:cNvPr id="2407"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342900">
              <a:spcBef>
                <a:spcPts val="481"/>
              </a:spcBef>
            </a:pPr>
            <a:r>
              <a:rPr lang="en-US" sz="2400" b="1" spc="-1" dirty="0">
                <a:solidFill>
                  <a:srgbClr val="4F81BD"/>
                </a:solidFill>
                <a:latin typeface="Courier New Bold"/>
              </a:rPr>
              <a:t>if</a:t>
            </a:r>
            <a:r>
              <a:rPr lang="en-US" sz="2400" b="1" spc="-1" dirty="0">
                <a:solidFill>
                  <a:srgbClr val="000000"/>
                </a:solidFill>
                <a:latin typeface="Courier New Bold"/>
              </a:rPr>
              <a:t> n == 1:</a:t>
            </a:r>
            <a:endParaRPr lang="en-US" sz="2400" spc="-1" dirty="0">
              <a:latin typeface="Arial"/>
            </a:endParaRPr>
          </a:p>
          <a:p>
            <a:pPr marL="685800">
              <a:spcBef>
                <a:spcPts val="481"/>
              </a:spcBef>
            </a:pPr>
            <a:r>
              <a:rPr lang="en-US" sz="2400" b="1" spc="-1" dirty="0">
                <a:solidFill>
                  <a:srgbClr val="C0504D"/>
                </a:solidFill>
                <a:latin typeface="Courier New Bold"/>
              </a:rPr>
              <a:t>print</a:t>
            </a:r>
            <a:r>
              <a:rPr lang="en-US" sz="2400" b="1" spc="-1" dirty="0">
                <a:solidFill>
                  <a:srgbClr val="000000"/>
                </a:solidFill>
                <a:latin typeface="Courier New Bold"/>
              </a:rPr>
              <a:t> (‘n was 1’)</a:t>
            </a:r>
            <a:endParaRPr lang="en-US" sz="2400" spc="-1" dirty="0">
              <a:latin typeface="Arial"/>
            </a:endParaRPr>
          </a:p>
          <a:p>
            <a:pPr marL="342900">
              <a:spcBef>
                <a:spcPts val="481"/>
              </a:spcBef>
            </a:pPr>
            <a:r>
              <a:rPr lang="en-US" sz="2400" b="1" spc="-1" dirty="0" err="1">
                <a:solidFill>
                  <a:srgbClr val="4F81BD"/>
                </a:solidFill>
                <a:latin typeface="Courier New Bold"/>
              </a:rPr>
              <a:t>elif</a:t>
            </a:r>
            <a:r>
              <a:rPr lang="en-US" sz="2400" b="1" spc="-1" dirty="0">
                <a:solidFill>
                  <a:srgbClr val="000000"/>
                </a:solidFill>
                <a:latin typeface="Courier New Bold"/>
              </a:rPr>
              <a:t> n == 2 </a:t>
            </a:r>
            <a:r>
              <a:rPr lang="en-US" sz="2400" b="1" spc="-1" dirty="0">
                <a:solidFill>
                  <a:srgbClr val="9BBB59"/>
                </a:solidFill>
                <a:latin typeface="Courier New Bold"/>
              </a:rPr>
              <a:t>or</a:t>
            </a:r>
            <a:r>
              <a:rPr lang="en-US" sz="2400" b="1" spc="-1" dirty="0">
                <a:solidFill>
                  <a:srgbClr val="000000"/>
                </a:solidFill>
                <a:latin typeface="Courier New Bold"/>
              </a:rPr>
              <a:t> n == 3:</a:t>
            </a:r>
            <a:endParaRPr lang="en-US" sz="2400" spc="-1" dirty="0">
              <a:latin typeface="Arial"/>
            </a:endParaRPr>
          </a:p>
          <a:p>
            <a:pPr marL="685800">
              <a:spcBef>
                <a:spcPts val="481"/>
              </a:spcBef>
            </a:pPr>
            <a:r>
              <a:rPr lang="en-US" sz="2400" b="1" spc="-1" dirty="0">
                <a:solidFill>
                  <a:srgbClr val="C0504D"/>
                </a:solidFill>
                <a:latin typeface="Courier New Bold"/>
              </a:rPr>
              <a:t>print</a:t>
            </a:r>
            <a:r>
              <a:rPr lang="en-US" sz="2400" b="1" spc="-1" dirty="0">
                <a:solidFill>
                  <a:srgbClr val="000000"/>
                </a:solidFill>
                <a:latin typeface="Courier New Bold"/>
              </a:rPr>
              <a:t> (‘n was 2 or 3’)</a:t>
            </a:r>
            <a:endParaRPr lang="en-US" sz="2400" spc="-1" dirty="0">
              <a:latin typeface="Arial"/>
            </a:endParaRPr>
          </a:p>
          <a:p>
            <a:pPr marL="385830">
              <a:spcBef>
                <a:spcPts val="481"/>
              </a:spcBef>
            </a:pPr>
            <a:r>
              <a:rPr lang="en-US" sz="2400" b="1" spc="-1" dirty="0">
                <a:solidFill>
                  <a:srgbClr val="4F81BD"/>
                </a:solidFill>
                <a:latin typeface="Courier New Bold"/>
              </a:rPr>
              <a:t>else</a:t>
            </a:r>
            <a:r>
              <a:rPr lang="en-US" sz="2400" b="1" spc="-1" dirty="0">
                <a:solidFill>
                  <a:srgbClr val="000000"/>
                </a:solidFill>
                <a:latin typeface="Courier New Bold"/>
              </a:rPr>
              <a:t>:</a:t>
            </a:r>
            <a:endParaRPr lang="en-US" sz="2400" spc="-1" dirty="0">
              <a:latin typeface="Arial"/>
            </a:endParaRPr>
          </a:p>
          <a:p>
            <a:pPr marL="385830">
              <a:spcBef>
                <a:spcPts val="481"/>
              </a:spcBef>
            </a:pPr>
            <a:r>
              <a:rPr lang="en-US" sz="2400" b="1" spc="-1" dirty="0">
                <a:solidFill>
                  <a:srgbClr val="000000"/>
                </a:solidFill>
                <a:latin typeface="Courier New Bold"/>
              </a:rPr>
              <a:t>	</a:t>
            </a:r>
            <a:r>
              <a:rPr lang="en-US" sz="2400" b="1" spc="-1" dirty="0">
                <a:solidFill>
                  <a:srgbClr val="C0504D"/>
                </a:solidFill>
                <a:latin typeface="Courier New Bold"/>
              </a:rPr>
              <a:t>print</a:t>
            </a:r>
            <a:r>
              <a:rPr lang="en-US" sz="2400" b="1" spc="-1" dirty="0">
                <a:solidFill>
                  <a:srgbClr val="000000"/>
                </a:solidFill>
                <a:latin typeface="Courier New Bold"/>
              </a:rPr>
              <a:t> (‘n was’, n)</a:t>
            </a:r>
          </a:p>
          <a:p>
            <a:pPr marL="385830">
              <a:spcBef>
                <a:spcPts val="481"/>
              </a:spcBef>
            </a:pPr>
            <a:endParaRPr lang="en-US" sz="2400" b="1" spc="-1" dirty="0">
              <a:solidFill>
                <a:srgbClr val="000000"/>
              </a:solidFill>
              <a:latin typeface="Courier New Bold"/>
            </a:endParaRPr>
          </a:p>
          <a:p>
            <a:pPr marL="385830">
              <a:spcBef>
                <a:spcPts val="481"/>
              </a:spcBef>
            </a:pPr>
            <a:r>
              <a:rPr lang="zh-CN" altLang="en-US" sz="1650" b="1" spc="-1" dirty="0">
                <a:solidFill>
                  <a:srgbClr val="000000"/>
                </a:solidFill>
                <a:latin typeface="Courier New Bold"/>
              </a:rPr>
              <a:t>译者注：这里调整成适应 </a:t>
            </a:r>
            <a:r>
              <a:rPr lang="en-US" altLang="zh-CN" sz="1650" b="1" spc="-1" dirty="0">
                <a:solidFill>
                  <a:srgbClr val="000000"/>
                </a:solidFill>
                <a:latin typeface="Courier New Bold"/>
              </a:rPr>
              <a:t>Python3</a:t>
            </a:r>
            <a:r>
              <a:rPr lang="zh-CN" altLang="en-US" sz="1650" b="1" spc="-1" dirty="0">
                <a:solidFill>
                  <a:srgbClr val="000000"/>
                </a:solidFill>
                <a:latin typeface="Courier New Bold"/>
              </a:rPr>
              <a:t>了，原文是针对</a:t>
            </a:r>
            <a:r>
              <a:rPr lang="en-US" altLang="zh-CN" sz="1650" b="1" spc="-1" dirty="0">
                <a:solidFill>
                  <a:srgbClr val="000000"/>
                </a:solidFill>
                <a:latin typeface="Courier New Bold"/>
              </a:rPr>
              <a:t>Python2</a:t>
            </a:r>
            <a:r>
              <a:rPr lang="zh-CN" altLang="en-US" sz="1650" b="1" spc="-1" dirty="0">
                <a:solidFill>
                  <a:srgbClr val="000000"/>
                </a:solidFill>
                <a:latin typeface="Courier New Bold"/>
              </a:rPr>
              <a:t>的。</a:t>
            </a:r>
            <a:endParaRPr lang="en-US" altLang="zh-CN" sz="1650" spc="-1" dirty="0">
              <a:latin typeface="Arial"/>
            </a:endParaRPr>
          </a:p>
          <a:p>
            <a:pPr marL="385830">
              <a:spcBef>
                <a:spcPts val="481"/>
              </a:spcBef>
            </a:pPr>
            <a:endParaRPr lang="en-US" sz="1650" spc="-1" dirty="0">
              <a:latin typeface="Arial"/>
            </a:endParaRPr>
          </a:p>
          <a:p>
            <a:pPr marL="385830"/>
            <a:endParaRPr lang="en-US" sz="2400" spc="-1" dirty="0">
              <a:latin typeface="Arial"/>
            </a:endParaRPr>
          </a:p>
          <a:p>
            <a:pPr marL="385830"/>
            <a:endParaRPr lang="en-US" sz="2400" spc="-1" dirty="0">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循环</a:t>
            </a:r>
            <a:endParaRPr lang="en-US" sz="3300" spc="-1" dirty="0">
              <a:latin typeface="Arial"/>
            </a:endParaRPr>
          </a:p>
        </p:txBody>
      </p:sp>
      <p:sp>
        <p:nvSpPr>
          <p:cNvPr id="2409" name="CustomShape 2"/>
          <p:cNvSpPr/>
          <p:nvPr/>
        </p:nvSpPr>
        <p:spPr>
          <a:xfrm>
            <a:off x="2411730" y="2024730"/>
            <a:ext cx="4914000" cy="3801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a:spcBef>
                <a:spcPts val="481"/>
              </a:spcBef>
            </a:pPr>
            <a:r>
              <a:rPr lang="en-US" sz="2400" b="1" spc="-1" dirty="0">
                <a:solidFill>
                  <a:srgbClr val="000000"/>
                </a:solidFill>
                <a:latin typeface="Courier New Bold"/>
              </a:rPr>
              <a:t># loop from 0 to 1023</a:t>
            </a:r>
            <a:endParaRPr lang="en-US" sz="2400" spc="-1" dirty="0">
              <a:latin typeface="Arial"/>
            </a:endParaRPr>
          </a:p>
          <a:p>
            <a:pPr>
              <a:spcBef>
                <a:spcPts val="481"/>
              </a:spcBef>
            </a:pPr>
            <a:r>
              <a:rPr lang="en-US" sz="2400" b="1" spc="-1" dirty="0">
                <a:solidFill>
                  <a:srgbClr val="4F81BD"/>
                </a:solidFill>
                <a:latin typeface="Courier New Bold"/>
              </a:rPr>
              <a:t>for</a:t>
            </a:r>
            <a:r>
              <a:rPr lang="en-US" sz="2400" b="1" spc="-1" dirty="0">
                <a:solidFill>
                  <a:srgbClr val="000000"/>
                </a:solidFill>
                <a:latin typeface="Courier New Bold"/>
              </a:rPr>
              <a:t> </a:t>
            </a:r>
            <a:r>
              <a:rPr lang="en-US" sz="2400" b="1" spc="-1" dirty="0" err="1">
                <a:solidFill>
                  <a:srgbClr val="000000"/>
                </a:solidFill>
                <a:latin typeface="Courier New Bold"/>
              </a:rPr>
              <a:t>i</a:t>
            </a:r>
            <a:r>
              <a:rPr lang="en-US" sz="2400" b="1" spc="-1" dirty="0">
                <a:solidFill>
                  <a:srgbClr val="000000"/>
                </a:solidFill>
                <a:latin typeface="Courier New Bold"/>
              </a:rPr>
              <a:t> </a:t>
            </a:r>
            <a:r>
              <a:rPr lang="en-US" sz="2400" b="1" spc="-1" dirty="0">
                <a:solidFill>
                  <a:srgbClr val="4F81BD"/>
                </a:solidFill>
                <a:latin typeface="Courier New Bold"/>
              </a:rPr>
              <a:t>in</a:t>
            </a:r>
            <a:r>
              <a:rPr lang="en-US" sz="2400" b="1" spc="-1" dirty="0">
                <a:solidFill>
                  <a:srgbClr val="000000"/>
                </a:solidFill>
                <a:latin typeface="Courier New Bold"/>
              </a:rPr>
              <a:t> range(1024):</a:t>
            </a:r>
            <a:endParaRPr lang="en-US" sz="2400" spc="-1" dirty="0">
              <a:latin typeface="Arial"/>
            </a:endParaRPr>
          </a:p>
          <a:p>
            <a:pPr>
              <a:spcBef>
                <a:spcPts val="481"/>
              </a:spcBef>
            </a:pPr>
            <a:r>
              <a:rPr lang="en-US" sz="2400" b="1" spc="-1" dirty="0">
                <a:solidFill>
                  <a:srgbClr val="000000"/>
                </a:solidFill>
                <a:latin typeface="Courier New Bold"/>
              </a:rPr>
              <a:t>	print (</a:t>
            </a:r>
            <a:r>
              <a:rPr lang="en-US" altLang="zh-CN" sz="2400" b="1" spc="-1" dirty="0" err="1">
                <a:solidFill>
                  <a:srgbClr val="000000"/>
                </a:solidFill>
                <a:latin typeface="Courier New Bold"/>
              </a:rPr>
              <a:t>i</a:t>
            </a:r>
            <a:r>
              <a:rPr lang="en-US" altLang="zh-CN" sz="2400" b="1" spc="-1" dirty="0">
                <a:solidFill>
                  <a:srgbClr val="000000"/>
                </a:solidFill>
                <a:latin typeface="Courier New Bold"/>
              </a:rPr>
              <a:t>)</a:t>
            </a:r>
            <a:endParaRPr lang="en-US" altLang="zh-CN" sz="2400" spc="-1" dirty="0">
              <a:latin typeface="Arial"/>
            </a:endParaRPr>
          </a:p>
          <a:p>
            <a:pPr>
              <a:spcBef>
                <a:spcPts val="481"/>
              </a:spcBef>
            </a:pPr>
            <a:endParaRPr lang="en-US" sz="2400" spc="-1" dirty="0">
              <a:latin typeface="Arial"/>
            </a:endParaRPr>
          </a:p>
          <a:p>
            <a:pPr>
              <a:spcBef>
                <a:spcPts val="481"/>
              </a:spcBef>
            </a:pPr>
            <a:r>
              <a:rPr lang="en-US" sz="2400" b="1" spc="-1" dirty="0">
                <a:solidFill>
                  <a:srgbClr val="000000"/>
                </a:solidFill>
                <a:latin typeface="Courier New Bold"/>
              </a:rPr>
              <a:t># iterate through an array</a:t>
            </a:r>
            <a:endParaRPr lang="en-US" sz="2400" spc="-1" dirty="0">
              <a:latin typeface="Arial"/>
            </a:endParaRPr>
          </a:p>
          <a:p>
            <a:pPr>
              <a:spcBef>
                <a:spcPts val="481"/>
              </a:spcBef>
            </a:pPr>
            <a:r>
              <a:rPr lang="en-US" sz="2400" b="1" spc="-1" dirty="0">
                <a:solidFill>
                  <a:srgbClr val="4F81BD"/>
                </a:solidFill>
                <a:latin typeface="Courier New Bold"/>
              </a:rPr>
              <a:t>for</a:t>
            </a:r>
            <a:r>
              <a:rPr lang="en-US" sz="2400" b="1" spc="-1" dirty="0">
                <a:solidFill>
                  <a:srgbClr val="000000"/>
                </a:solidFill>
                <a:latin typeface="Courier New Bold"/>
              </a:rPr>
              <a:t> x </a:t>
            </a:r>
            <a:r>
              <a:rPr lang="en-US" sz="2400" b="1" spc="-1" dirty="0">
                <a:solidFill>
                  <a:srgbClr val="4F81BD"/>
                </a:solidFill>
                <a:latin typeface="Courier New Bold"/>
              </a:rPr>
              <a:t>in</a:t>
            </a:r>
            <a:r>
              <a:rPr lang="en-US" sz="2400" b="1" spc="-1" dirty="0">
                <a:solidFill>
                  <a:srgbClr val="000000"/>
                </a:solidFill>
                <a:latin typeface="Courier New Bold"/>
              </a:rPr>
              <a:t> </a:t>
            </a:r>
            <a:r>
              <a:rPr lang="en-US" sz="2400" b="1" spc="-1" dirty="0" err="1">
                <a:solidFill>
                  <a:srgbClr val="000000"/>
                </a:solidFill>
                <a:latin typeface="Courier New Bold"/>
              </a:rPr>
              <a:t>my_array</a:t>
            </a:r>
            <a:r>
              <a:rPr lang="en-US" sz="2400" b="1" spc="-1" dirty="0">
                <a:solidFill>
                  <a:srgbClr val="000000"/>
                </a:solidFill>
                <a:latin typeface="Courier New Bold"/>
              </a:rPr>
              <a:t>:</a:t>
            </a:r>
            <a:endParaRPr lang="en-US" sz="2400" spc="-1" dirty="0">
              <a:latin typeface="Arial"/>
            </a:endParaRPr>
          </a:p>
          <a:p>
            <a:pPr>
              <a:spcBef>
                <a:spcPts val="481"/>
              </a:spcBef>
            </a:pPr>
            <a:r>
              <a:rPr lang="en-US" sz="2400" b="1" spc="-1" dirty="0">
                <a:solidFill>
                  <a:srgbClr val="000000"/>
                </a:solidFill>
                <a:latin typeface="Courier New Bold"/>
              </a:rPr>
              <a:t>	x += 1</a:t>
            </a:r>
            <a:endParaRPr lang="en-US" sz="2400" spc="-1" dirty="0">
              <a:latin typeface="Arial"/>
            </a:endParaRPr>
          </a:p>
          <a:p>
            <a:pPr>
              <a:spcBef>
                <a:spcPts val="481"/>
              </a:spcBef>
            </a:pPr>
            <a:endParaRPr lang="en-US" sz="2400" spc="-1" dirty="0">
              <a:latin typeface="Arial"/>
            </a:endParaRPr>
          </a:p>
          <a:p>
            <a:pPr>
              <a:spcBef>
                <a:spcPts val="481"/>
              </a:spcBef>
            </a:pPr>
            <a:r>
              <a:rPr lang="en-US" sz="2400" b="1" spc="-1" dirty="0">
                <a:solidFill>
                  <a:srgbClr val="000000"/>
                </a:solidFill>
                <a:latin typeface="Courier New Bold"/>
              </a:rPr>
              <a:t># same as the first one</a:t>
            </a:r>
            <a:endParaRPr lang="en-US" sz="2400" spc="-1" dirty="0">
              <a:latin typeface="Arial"/>
            </a:endParaRPr>
          </a:p>
          <a:p>
            <a:pPr>
              <a:spcBef>
                <a:spcPts val="481"/>
              </a:spcBef>
            </a:pPr>
            <a:r>
              <a:rPr lang="en-US" sz="2400" b="1" spc="-1" dirty="0">
                <a:solidFill>
                  <a:srgbClr val="4F81BD"/>
                </a:solidFill>
                <a:latin typeface="Courier New Bold"/>
              </a:rPr>
              <a:t>while</a:t>
            </a:r>
            <a:r>
              <a:rPr lang="en-US" sz="2400" b="1" spc="-1" dirty="0">
                <a:solidFill>
                  <a:srgbClr val="000000"/>
                </a:solidFill>
                <a:latin typeface="Courier New Bold"/>
              </a:rPr>
              <a:t> </a:t>
            </a:r>
            <a:r>
              <a:rPr lang="en-US" sz="2400" b="1" spc="-1" dirty="0" err="1">
                <a:solidFill>
                  <a:srgbClr val="000000"/>
                </a:solidFill>
                <a:latin typeface="Courier New Bold"/>
              </a:rPr>
              <a:t>i</a:t>
            </a:r>
            <a:r>
              <a:rPr lang="en-US" sz="2400" b="1" spc="-1" dirty="0">
                <a:solidFill>
                  <a:srgbClr val="000000"/>
                </a:solidFill>
                <a:latin typeface="Courier New Bold"/>
              </a:rPr>
              <a:t> &lt; 1024:</a:t>
            </a:r>
            <a:endParaRPr lang="en-US" sz="2400" spc="-1" dirty="0">
              <a:latin typeface="Arial"/>
            </a:endParaRPr>
          </a:p>
          <a:p>
            <a:pPr>
              <a:spcBef>
                <a:spcPts val="481"/>
              </a:spcBef>
            </a:pPr>
            <a:r>
              <a:rPr lang="en-US" sz="2400" b="1" spc="-1" dirty="0">
                <a:solidFill>
                  <a:srgbClr val="000000"/>
                </a:solidFill>
                <a:latin typeface="Courier New Bold"/>
              </a:rPr>
              <a:t>	print </a:t>
            </a:r>
            <a:r>
              <a:rPr lang="en-US" altLang="zh-CN" sz="2400" b="1" spc="-1" dirty="0">
                <a:solidFill>
                  <a:srgbClr val="000000"/>
                </a:solidFill>
                <a:latin typeface="Courier New Bold"/>
              </a:rPr>
              <a:t>(</a:t>
            </a:r>
            <a:r>
              <a:rPr lang="en-US" altLang="zh-CN" sz="2400" b="1" spc="-1" dirty="0" err="1">
                <a:solidFill>
                  <a:srgbClr val="000000"/>
                </a:solidFill>
                <a:latin typeface="Courier New Bold"/>
              </a:rPr>
              <a:t>i</a:t>
            </a:r>
            <a:r>
              <a:rPr lang="en-US" altLang="zh-CN" sz="2400" b="1" spc="-1" dirty="0">
                <a:solidFill>
                  <a:srgbClr val="000000"/>
                </a:solidFill>
                <a:latin typeface="Courier New Bold"/>
              </a:rPr>
              <a:t>) </a:t>
            </a:r>
          </a:p>
          <a:p>
            <a:pPr>
              <a:spcBef>
                <a:spcPts val="481"/>
              </a:spcBef>
            </a:pPr>
            <a:r>
              <a:rPr lang="en-US" sz="2400" b="1" spc="-1" dirty="0">
                <a:solidFill>
                  <a:srgbClr val="000000"/>
                </a:solidFill>
                <a:latin typeface="Courier New Bold"/>
              </a:rPr>
              <a:t>	</a:t>
            </a:r>
            <a:r>
              <a:rPr lang="en-US" sz="2400" b="1" spc="-1" dirty="0" err="1">
                <a:solidFill>
                  <a:srgbClr val="000000"/>
                </a:solidFill>
                <a:latin typeface="Courier New Bold"/>
              </a:rPr>
              <a:t>i</a:t>
            </a:r>
            <a:r>
              <a:rPr lang="en-US" sz="2400" b="1" spc="-1" dirty="0">
                <a:solidFill>
                  <a:srgbClr val="000000"/>
                </a:solidFill>
                <a:latin typeface="Courier New Bold"/>
              </a:rPr>
              <a:t> += 1</a:t>
            </a:r>
            <a:endParaRPr lang="en-US" sz="2400" spc="-1" dirty="0">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函数和类</a:t>
            </a:r>
            <a:endParaRPr lang="en-US" sz="3300" spc="-1" dirty="0">
              <a:latin typeface="Arial"/>
            </a:endParaRPr>
          </a:p>
        </p:txBody>
      </p:sp>
      <p:sp>
        <p:nvSpPr>
          <p:cNvPr id="2411" name="CustomShape 2"/>
          <p:cNvSpPr/>
          <p:nvPr/>
        </p:nvSpPr>
        <p:spPr>
          <a:xfrm>
            <a:off x="1485900" y="2057400"/>
            <a:ext cx="6171660" cy="3801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使用关键词 </a:t>
            </a:r>
            <a:r>
              <a:rPr lang="en-US" sz="2400" spc="-1" dirty="0">
                <a:solidFill>
                  <a:srgbClr val="4F81BD"/>
                </a:solidFill>
                <a:latin typeface="Trebuchet MS"/>
              </a:rPr>
              <a:t>def </a:t>
            </a:r>
            <a:r>
              <a:rPr lang="zh-CN" altLang="en-US" sz="2400" spc="-1" dirty="0">
                <a:solidFill>
                  <a:srgbClr val="000000"/>
                </a:solidFill>
                <a:latin typeface="Trebuchet MS"/>
              </a:rPr>
              <a:t>来定义一个函数</a:t>
            </a:r>
            <a:endParaRPr lang="en-US" sz="2400" spc="-1" dirty="0">
              <a:solidFill>
                <a:srgbClr val="000000"/>
              </a:solidFill>
              <a:latin typeface="Trebuchet MS"/>
            </a:endParaRPr>
          </a:p>
          <a:p>
            <a:pPr marL="342900">
              <a:spcBef>
                <a:spcPts val="421"/>
              </a:spcBef>
            </a:pPr>
            <a:r>
              <a:rPr lang="en-US" sz="2100" b="1" spc="-1" dirty="0">
                <a:solidFill>
                  <a:srgbClr val="4F81BD"/>
                </a:solidFill>
                <a:latin typeface="Courier New Bold"/>
              </a:rPr>
              <a:t>def </a:t>
            </a:r>
            <a:r>
              <a:rPr lang="en-US" sz="2100" b="1" spc="-1" dirty="0" err="1">
                <a:solidFill>
                  <a:srgbClr val="000000"/>
                </a:solidFill>
                <a:latin typeface="Courier New Bold"/>
              </a:rPr>
              <a:t>func</a:t>
            </a:r>
            <a:r>
              <a:rPr lang="en-US" sz="2100" b="1" spc="-1" dirty="0">
                <a:solidFill>
                  <a:srgbClr val="000000"/>
                </a:solidFill>
                <a:latin typeface="Courier New Bold"/>
              </a:rPr>
              <a:t>(</a:t>
            </a:r>
            <a:r>
              <a:rPr lang="en-US" sz="2100" b="1" spc="-1" dirty="0" err="1">
                <a:solidFill>
                  <a:srgbClr val="000000"/>
                </a:solidFill>
                <a:latin typeface="Courier New Bold"/>
              </a:rPr>
              <a:t>arg</a:t>
            </a:r>
            <a:r>
              <a:rPr lang="en-US" sz="2100" b="1" spc="-1" dirty="0">
                <a:solidFill>
                  <a:srgbClr val="000000"/>
                </a:solidFill>
                <a:latin typeface="Courier New Bold"/>
              </a:rPr>
              <a:t>):</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根本不用指定返回参数的类型，也不用指定是否返回参数</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想要返回啥随时 </a:t>
            </a:r>
            <a:r>
              <a:rPr lang="en-US" altLang="zh-CN" sz="2100" spc="-1" dirty="0">
                <a:solidFill>
                  <a:srgbClr val="000000"/>
                </a:solidFill>
                <a:latin typeface="Trebuchet MS"/>
              </a:rPr>
              <a:t>return </a:t>
            </a:r>
            <a:r>
              <a:rPr lang="zh-CN" altLang="en-US" sz="2100" spc="-1" dirty="0">
                <a:solidFill>
                  <a:srgbClr val="000000"/>
                </a:solidFill>
                <a:latin typeface="Trebuchet MS"/>
              </a:rPr>
              <a:t>就行</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使用关键词 </a:t>
            </a:r>
            <a:r>
              <a:rPr lang="en-US" sz="2400" spc="-1" dirty="0">
                <a:solidFill>
                  <a:srgbClr val="4F81BD"/>
                </a:solidFill>
                <a:latin typeface="Trebuchet MS"/>
              </a:rPr>
              <a:t>class</a:t>
            </a:r>
            <a:r>
              <a:rPr lang="en-US" sz="2400" spc="-1" dirty="0">
                <a:solidFill>
                  <a:srgbClr val="000000"/>
                </a:solidFill>
                <a:latin typeface="Trebuchet MS"/>
              </a:rPr>
              <a:t> </a:t>
            </a:r>
            <a:r>
              <a:rPr lang="zh-CN" altLang="en-US" sz="2400" spc="-1" dirty="0">
                <a:solidFill>
                  <a:srgbClr val="000000"/>
                </a:solidFill>
                <a:latin typeface="Trebuchet MS"/>
              </a:rPr>
              <a:t>来定义一个类</a:t>
            </a:r>
            <a:endParaRPr lang="en-US" sz="2400" spc="-1" dirty="0">
              <a:latin typeface="Arial"/>
            </a:endParaRPr>
          </a:p>
          <a:p>
            <a:pPr marL="342900">
              <a:spcBef>
                <a:spcPts val="421"/>
              </a:spcBef>
            </a:pPr>
            <a:r>
              <a:rPr lang="en-US" sz="2100" spc="-1" dirty="0">
                <a:solidFill>
                  <a:srgbClr val="4F81BD"/>
                </a:solidFill>
                <a:latin typeface="Trebuchet MS"/>
              </a:rPr>
              <a:t>class</a:t>
            </a:r>
            <a:r>
              <a:rPr lang="en-US" sz="2100" spc="-1" dirty="0">
                <a:solidFill>
                  <a:srgbClr val="000000"/>
                </a:solidFill>
                <a:latin typeface="Trebuchet MS"/>
              </a:rPr>
              <a:t> name:</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类里面包含有函数定义和变量</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这些都叫做属性（</a:t>
            </a:r>
            <a:r>
              <a:rPr lang="en-US" altLang="zh-CN" sz="2100" spc="-1" dirty="0">
                <a:solidFill>
                  <a:srgbClr val="000000"/>
                </a:solidFill>
                <a:latin typeface="Trebuchet MS"/>
              </a:rPr>
              <a:t>attributes</a:t>
            </a:r>
            <a:r>
              <a:rPr lang="zh-CN" altLang="en-US" sz="2100" spc="-1" dirty="0">
                <a:solidFill>
                  <a:srgbClr val="000000"/>
                </a:solidFill>
                <a:latin typeface="Trebuchet MS"/>
              </a:rPr>
              <a:t>）</a:t>
            </a:r>
            <a:endParaRPr lang="en-US" sz="2100" spc="-1" dirty="0">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关于类的更多内容</a:t>
            </a:r>
            <a:endParaRPr lang="en-US" sz="3300" spc="-1" dirty="0">
              <a:latin typeface="Arial"/>
            </a:endParaRPr>
          </a:p>
        </p:txBody>
      </p:sp>
      <p:sp>
        <p:nvSpPr>
          <p:cNvPr id="2413" name="CustomShape 2"/>
          <p:cNvSpPr/>
          <p:nvPr/>
        </p:nvSpPr>
        <p:spPr>
          <a:xfrm>
            <a:off x="1485900" y="2057400"/>
            <a:ext cx="65145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类还有很多特性</a:t>
            </a:r>
            <a:endParaRPr lang="en-US" altLang="zh-CN" sz="2400" spc="-1" dirty="0">
              <a:solidFill>
                <a:srgbClr val="000000"/>
              </a:solidFill>
              <a:latin typeface="Trebuchet MS"/>
            </a:endParaRPr>
          </a:p>
          <a:p>
            <a:pPr marL="257310" indent="-256770">
              <a:spcBef>
                <a:spcPts val="481"/>
              </a:spcBef>
              <a:buClr>
                <a:srgbClr val="000000"/>
              </a:buClr>
              <a:buFont typeface="Arial"/>
              <a:buChar char="•"/>
            </a:pPr>
            <a:r>
              <a:rPr lang="zh-CN" altLang="en-US" sz="2400" spc="-1" dirty="0">
                <a:solidFill>
                  <a:srgbClr val="000000"/>
                </a:solidFill>
                <a:latin typeface="Trebuchet MS"/>
              </a:rPr>
              <a:t>比如继承（</a:t>
            </a:r>
            <a:r>
              <a:rPr lang="en-US" altLang="zh-CN" sz="2400" spc="-1" dirty="0">
                <a:solidFill>
                  <a:srgbClr val="000000"/>
                </a:solidFill>
                <a:latin typeface="Trebuchet MS"/>
              </a:rPr>
              <a:t> inheritance</a:t>
            </a:r>
            <a:r>
              <a:rPr lang="zh-CN" altLang="en-US" sz="2400" spc="-1" dirty="0">
                <a:solidFill>
                  <a:srgbClr val="000000"/>
                </a:solidFill>
                <a:latin typeface="Trebuchet MS"/>
              </a:rPr>
              <a:t>）</a:t>
            </a:r>
            <a:endParaRPr lang="en-US" sz="24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Python </a:t>
            </a:r>
            <a:r>
              <a:rPr lang="zh-CN" altLang="en-US" sz="2400" spc="-1" dirty="0">
                <a:solidFill>
                  <a:srgbClr val="000000"/>
                </a:solidFill>
                <a:latin typeface="Trebuchet MS"/>
              </a:rPr>
              <a:t>是一种面向对象的编程语言（</a:t>
            </a:r>
            <a:r>
              <a:rPr lang="en-US" altLang="zh-CN" sz="2400" spc="-1" dirty="0">
                <a:solidFill>
                  <a:srgbClr val="000000"/>
                </a:solidFill>
                <a:latin typeface="Trebuchet MS"/>
              </a:rPr>
              <a:t> object-oriented language </a:t>
            </a:r>
            <a:r>
              <a:rPr lang="zh-CN" altLang="en-US" sz="2400" spc="-1" dirty="0">
                <a:solidFill>
                  <a:srgbClr val="000000"/>
                </a:solidFill>
                <a:latin typeface="Trebuchet MS"/>
              </a:rPr>
              <a:t>）</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一个简单的例子</a:t>
            </a:r>
            <a:r>
              <a:rPr lang="en-US" sz="2400" spc="-1" dirty="0">
                <a:solidFill>
                  <a:srgbClr val="000000"/>
                </a:solidFill>
                <a:latin typeface="Trebuchet MS"/>
              </a:rPr>
              <a:t>:</a:t>
            </a:r>
            <a:endParaRPr lang="en-US" sz="2400" spc="-1" dirty="0">
              <a:latin typeface="Arial"/>
            </a:endParaRPr>
          </a:p>
          <a:p>
            <a:pPr>
              <a:spcBef>
                <a:spcPts val="389"/>
              </a:spcBef>
            </a:pPr>
            <a:r>
              <a:rPr lang="en-US" sz="1950" b="1" spc="-1" dirty="0">
                <a:solidFill>
                  <a:srgbClr val="C0504D"/>
                </a:solidFill>
                <a:latin typeface="Courier New Bold"/>
              </a:rPr>
              <a:t>class</a:t>
            </a:r>
            <a:r>
              <a:rPr lang="en-US" sz="1950" b="1" spc="-1" dirty="0">
                <a:solidFill>
                  <a:srgbClr val="000000"/>
                </a:solidFill>
                <a:latin typeface="Courier New Bold"/>
              </a:rPr>
              <a:t> Complex:</a:t>
            </a:r>
            <a:endParaRPr lang="en-US" sz="1950" spc="-1" dirty="0">
              <a:latin typeface="Arial"/>
            </a:endParaRPr>
          </a:p>
          <a:p>
            <a:pPr>
              <a:spcBef>
                <a:spcPts val="389"/>
              </a:spcBef>
            </a:pPr>
            <a:r>
              <a:rPr lang="en-US" sz="1950" b="1" spc="-1" dirty="0">
                <a:solidFill>
                  <a:srgbClr val="000000"/>
                </a:solidFill>
                <a:latin typeface="Courier New Bold"/>
              </a:rPr>
              <a:t>	</a:t>
            </a:r>
            <a:r>
              <a:rPr lang="en-US" sz="1950" b="1" spc="-1" dirty="0">
                <a:solidFill>
                  <a:srgbClr val="C0504D"/>
                </a:solidFill>
                <a:latin typeface="Courier New Bold"/>
              </a:rPr>
              <a:t>def </a:t>
            </a:r>
            <a:r>
              <a:rPr lang="en-US" sz="1950" b="1" spc="-1" dirty="0">
                <a:solidFill>
                  <a:srgbClr val="000000"/>
                </a:solidFill>
                <a:latin typeface="Courier New Bold"/>
              </a:rPr>
              <a:t>__</a:t>
            </a:r>
            <a:r>
              <a:rPr lang="en-US" sz="1950" b="1" spc="-1" dirty="0" err="1">
                <a:solidFill>
                  <a:srgbClr val="000000"/>
                </a:solidFill>
                <a:latin typeface="Courier New Bold"/>
              </a:rPr>
              <a:t>init</a:t>
            </a:r>
            <a:r>
              <a:rPr lang="en-US" sz="1950" b="1" spc="-1" dirty="0">
                <a:solidFill>
                  <a:srgbClr val="000000"/>
                </a:solidFill>
                <a:latin typeface="Courier New Bold"/>
              </a:rPr>
              <a:t>__(</a:t>
            </a:r>
            <a:r>
              <a:rPr lang="en-US" sz="1950" b="1" spc="-1" dirty="0">
                <a:solidFill>
                  <a:srgbClr val="4F81BD"/>
                </a:solidFill>
                <a:latin typeface="Courier New Bold"/>
              </a:rPr>
              <a:t>self</a:t>
            </a:r>
            <a:r>
              <a:rPr lang="en-US" sz="1950" b="1" spc="-1" dirty="0">
                <a:solidFill>
                  <a:srgbClr val="000000"/>
                </a:solidFill>
                <a:latin typeface="Courier New Bold"/>
              </a:rPr>
              <a:t>, </a:t>
            </a:r>
            <a:r>
              <a:rPr lang="en-US" sz="1950" b="1" spc="-1" dirty="0" err="1">
                <a:solidFill>
                  <a:srgbClr val="000000"/>
                </a:solidFill>
                <a:latin typeface="Courier New Bold"/>
              </a:rPr>
              <a:t>realpart</a:t>
            </a:r>
            <a:r>
              <a:rPr lang="en-US" sz="1950" b="1" spc="-1" dirty="0">
                <a:solidFill>
                  <a:srgbClr val="000000"/>
                </a:solidFill>
                <a:latin typeface="Courier New Bold"/>
              </a:rPr>
              <a:t>, </a:t>
            </a:r>
            <a:r>
              <a:rPr lang="en-US" sz="1950" b="1" spc="-1" dirty="0" err="1">
                <a:solidFill>
                  <a:srgbClr val="000000"/>
                </a:solidFill>
                <a:latin typeface="Courier New Bold"/>
              </a:rPr>
              <a:t>imagpart</a:t>
            </a:r>
            <a:r>
              <a:rPr lang="en-US" sz="1950" b="1" spc="-1" dirty="0">
                <a:solidFill>
                  <a:srgbClr val="000000"/>
                </a:solidFill>
                <a:latin typeface="Courier New Bold"/>
              </a:rPr>
              <a:t>):</a:t>
            </a:r>
            <a:endParaRPr lang="en-US" sz="1950" spc="-1" dirty="0">
              <a:latin typeface="Arial"/>
            </a:endParaRPr>
          </a:p>
          <a:p>
            <a:pPr>
              <a:spcBef>
                <a:spcPts val="389"/>
              </a:spcBef>
            </a:pPr>
            <a:r>
              <a:rPr lang="en-US" sz="1950" b="1" spc="-1" dirty="0">
                <a:solidFill>
                  <a:srgbClr val="000000"/>
                </a:solidFill>
                <a:latin typeface="Courier New Bold"/>
              </a:rPr>
              <a:t>		</a:t>
            </a:r>
            <a:r>
              <a:rPr lang="en-US" sz="1950" b="1" i="1" spc="-1" dirty="0" err="1">
                <a:solidFill>
                  <a:srgbClr val="4F81BD"/>
                </a:solidFill>
                <a:latin typeface="Courier New Bold"/>
              </a:rPr>
              <a:t>self</a:t>
            </a:r>
            <a:r>
              <a:rPr lang="en-US" sz="1950" b="1" spc="-1" dirty="0" err="1">
                <a:solidFill>
                  <a:srgbClr val="000000"/>
                </a:solidFill>
                <a:latin typeface="Courier New Bold"/>
              </a:rPr>
              <a:t>.r</a:t>
            </a:r>
            <a:r>
              <a:rPr lang="en-US" sz="1950" b="1" spc="-1" dirty="0">
                <a:solidFill>
                  <a:srgbClr val="000000"/>
                </a:solidFill>
                <a:latin typeface="Courier New Bold"/>
              </a:rPr>
              <a:t> = </a:t>
            </a:r>
            <a:r>
              <a:rPr lang="en-US" sz="1950" b="1" spc="-1" dirty="0" err="1">
                <a:solidFill>
                  <a:srgbClr val="000000"/>
                </a:solidFill>
                <a:latin typeface="Courier New Bold"/>
              </a:rPr>
              <a:t>realpart</a:t>
            </a:r>
            <a:endParaRPr lang="en-US" sz="1950" spc="-1" dirty="0">
              <a:latin typeface="Arial"/>
            </a:endParaRPr>
          </a:p>
          <a:p>
            <a:pPr>
              <a:spcBef>
                <a:spcPts val="389"/>
              </a:spcBef>
            </a:pPr>
            <a:r>
              <a:rPr lang="en-US" sz="1950" b="1" spc="-1" dirty="0">
                <a:solidFill>
                  <a:srgbClr val="000000"/>
                </a:solidFill>
                <a:latin typeface="Courier New Bold"/>
              </a:rPr>
              <a:t>		</a:t>
            </a:r>
            <a:r>
              <a:rPr lang="en-US" sz="1950" b="1" i="1" spc="-1" dirty="0" err="1">
                <a:solidFill>
                  <a:srgbClr val="4F81BD"/>
                </a:solidFill>
                <a:latin typeface="Courier New Bold"/>
              </a:rPr>
              <a:t>self</a:t>
            </a:r>
            <a:r>
              <a:rPr lang="en-US" sz="1950" b="1" spc="-1" dirty="0" err="1">
                <a:solidFill>
                  <a:srgbClr val="000000"/>
                </a:solidFill>
                <a:latin typeface="Courier New Bold"/>
              </a:rPr>
              <a:t>.i</a:t>
            </a:r>
            <a:r>
              <a:rPr lang="en-US" sz="1950" b="1" spc="-1" dirty="0">
                <a:solidFill>
                  <a:srgbClr val="000000"/>
                </a:solidFill>
                <a:latin typeface="Courier New Bold"/>
              </a:rPr>
              <a:t> = </a:t>
            </a:r>
            <a:r>
              <a:rPr lang="en-US" sz="1950" b="1" spc="-1" dirty="0" err="1">
                <a:solidFill>
                  <a:srgbClr val="000000"/>
                </a:solidFill>
                <a:latin typeface="Courier New Bold"/>
              </a:rPr>
              <a:t>imagpart</a:t>
            </a:r>
            <a:endParaRPr lang="en-US" sz="195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初始化一个类的实例</a:t>
            </a:r>
            <a:r>
              <a:rPr lang="en-US" sz="2400" spc="-1" dirty="0">
                <a:solidFill>
                  <a:srgbClr val="000000"/>
                </a:solidFill>
                <a:latin typeface="Trebuchet MS"/>
              </a:rPr>
              <a:t>:</a:t>
            </a:r>
            <a:endParaRPr lang="en-US" sz="2400" spc="-1" dirty="0">
              <a:latin typeface="Arial"/>
            </a:endParaRPr>
          </a:p>
          <a:p>
            <a:pPr marL="342900">
              <a:spcBef>
                <a:spcPts val="421"/>
              </a:spcBef>
            </a:pPr>
            <a:r>
              <a:rPr lang="en-US" sz="2100" b="1" spc="-1" dirty="0">
                <a:solidFill>
                  <a:srgbClr val="000000"/>
                </a:solidFill>
                <a:latin typeface="Courier New Bold"/>
              </a:rPr>
              <a:t>x = Complex(3.0, -4.5)</a:t>
            </a:r>
            <a:endParaRPr lang="en-US" sz="2100" spc="-1" dirty="0">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223730" y="95148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en-US" sz="3300" spc="-1" dirty="0">
                <a:solidFill>
                  <a:srgbClr val="000000"/>
                </a:solidFill>
                <a:latin typeface="Trebuchet MS"/>
              </a:rPr>
              <a:t>Python </a:t>
            </a:r>
            <a:r>
              <a:rPr lang="zh-CN" altLang="en-US" sz="3300" spc="-1" dirty="0">
                <a:solidFill>
                  <a:srgbClr val="000000"/>
                </a:solidFill>
                <a:latin typeface="Trebuchet MS"/>
              </a:rPr>
              <a:t>支持函数式编程</a:t>
            </a:r>
            <a:endParaRPr lang="en-US" sz="3300" spc="-1" dirty="0">
              <a:latin typeface="Arial"/>
            </a:endParaRPr>
          </a:p>
        </p:txBody>
      </p:sp>
      <p:sp>
        <p:nvSpPr>
          <p:cNvPr id="2415" name="CustomShape 2"/>
          <p:cNvSpPr/>
          <p:nvPr/>
        </p:nvSpPr>
        <p:spPr>
          <a:xfrm>
            <a:off x="1277730" y="1808730"/>
            <a:ext cx="6534270" cy="4050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Filter</a:t>
            </a:r>
            <a:endParaRPr lang="en-US" sz="2400" spc="-1" dirty="0">
              <a:latin typeface="Arial"/>
            </a:endParaRPr>
          </a:p>
          <a:p>
            <a:pPr marL="342900">
              <a:spcBef>
                <a:spcPts val="421"/>
              </a:spcBef>
            </a:pPr>
            <a:r>
              <a:rPr lang="en-US" sz="2100" b="1" spc="-1" dirty="0">
                <a:solidFill>
                  <a:srgbClr val="000000"/>
                </a:solidFill>
                <a:latin typeface="Courier New Bold"/>
              </a:rPr>
              <a:t>filter(function, sequence)</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函数返回真则从一个序列（</a:t>
            </a:r>
            <a:r>
              <a:rPr lang="en-US" altLang="zh-CN" sz="2100" spc="-1" dirty="0">
                <a:solidFill>
                  <a:srgbClr val="000000"/>
                </a:solidFill>
                <a:latin typeface="Trebuchet MS"/>
              </a:rPr>
              <a:t>sequence</a:t>
            </a:r>
            <a:r>
              <a:rPr lang="zh-CN" altLang="en-US" sz="2100" spc="-1" dirty="0">
                <a:solidFill>
                  <a:srgbClr val="000000"/>
                </a:solidFill>
                <a:latin typeface="Trebuchet MS"/>
              </a:rPr>
              <a:t>）中返回一个列表（</a:t>
            </a:r>
            <a:r>
              <a:rPr lang="en-US" altLang="zh-CN" sz="2100" spc="-1" dirty="0">
                <a:solidFill>
                  <a:srgbClr val="000000"/>
                </a:solidFill>
                <a:latin typeface="Trebuchet MS"/>
              </a:rPr>
              <a:t> Returns a list from sequence which function returns true </a:t>
            </a:r>
            <a:r>
              <a:rPr lang="zh-CN" alt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Map</a:t>
            </a:r>
            <a:endParaRPr lang="en-US" sz="2400" spc="-1" dirty="0">
              <a:latin typeface="Arial"/>
            </a:endParaRPr>
          </a:p>
          <a:p>
            <a:pPr marL="342900">
              <a:spcBef>
                <a:spcPts val="421"/>
              </a:spcBef>
            </a:pPr>
            <a:r>
              <a:rPr lang="en-US" sz="2100" b="1" spc="-1" dirty="0">
                <a:solidFill>
                  <a:srgbClr val="000000"/>
                </a:solidFill>
                <a:latin typeface="Courier New Bold"/>
              </a:rPr>
              <a:t>map(function, sequence)</a:t>
            </a:r>
            <a:endParaRPr lang="en-US" sz="2100" spc="-1" dirty="0">
              <a:latin typeface="Arial"/>
            </a:endParaRPr>
          </a:p>
          <a:p>
            <a:pPr marL="557280" lvl="1" indent="-213840">
              <a:spcBef>
                <a:spcPts val="421"/>
              </a:spcBef>
              <a:buClr>
                <a:srgbClr val="000000"/>
              </a:buClr>
              <a:buFont typeface="Arial"/>
              <a:buChar char="–"/>
            </a:pPr>
            <a:r>
              <a:rPr lang="zh-CN" altLang="en-US" sz="2100" spc="-1" dirty="0">
                <a:latin typeface="Arial"/>
              </a:rPr>
              <a:t>将一个函数应用于序列中的每个元素（</a:t>
            </a:r>
            <a:r>
              <a:rPr lang="en-US" altLang="zh-CN" sz="2100" spc="-1" dirty="0">
                <a:solidFill>
                  <a:srgbClr val="000000"/>
                </a:solidFill>
                <a:latin typeface="Trebuchet MS"/>
              </a:rPr>
              <a:t> Applies the function to each element in the sequence </a:t>
            </a:r>
            <a:r>
              <a:rPr lang="zh-CN" altLang="en-US" sz="2100" spc="-1" dirty="0">
                <a:latin typeface="Arial"/>
              </a:rPr>
              <a:t>）</a:t>
            </a: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Reduce</a:t>
            </a:r>
            <a:endParaRPr lang="en-US" sz="2400" spc="-1" dirty="0">
              <a:latin typeface="Arial"/>
            </a:endParaRPr>
          </a:p>
          <a:p>
            <a:pPr marL="342900">
              <a:spcBef>
                <a:spcPts val="421"/>
              </a:spcBef>
            </a:pPr>
            <a:r>
              <a:rPr lang="en-US" sz="2100" b="1" spc="-1" dirty="0">
                <a:solidFill>
                  <a:srgbClr val="000000"/>
                </a:solidFill>
                <a:latin typeface="Courier New Bold"/>
              </a:rPr>
              <a:t>reduce(function, sequence)</a:t>
            </a:r>
          </a:p>
          <a:p>
            <a:pPr marL="557280" lvl="1" indent="-213840">
              <a:spcBef>
                <a:spcPts val="421"/>
              </a:spcBef>
              <a:buClr>
                <a:srgbClr val="000000"/>
              </a:buClr>
              <a:buFont typeface="Arial"/>
              <a:buChar char="–"/>
            </a:pPr>
            <a:r>
              <a:rPr lang="zh-CN" altLang="en-US" sz="2100" spc="-1" dirty="0">
                <a:latin typeface="Arial"/>
              </a:rPr>
              <a:t>将一个函数应用于序列中的前两个元素，然后在将函数用于刚刚得到的结果和第三个元素，依次类推（</a:t>
            </a:r>
            <a:r>
              <a:rPr lang="en-US" altLang="zh-CN" sz="2100" spc="-1" dirty="0">
                <a:solidFill>
                  <a:srgbClr val="000000"/>
                </a:solidFill>
                <a:latin typeface="Trebuchet MS"/>
              </a:rPr>
              <a:t> Applies binary function with first two in sequence, then with the result with third, etc. </a:t>
            </a:r>
            <a:r>
              <a:rPr lang="zh-CN" altLang="en-US" sz="2100" spc="-1" dirty="0">
                <a:latin typeface="Arial"/>
              </a:rPr>
              <a:t>）</a:t>
            </a:r>
            <a:endParaRPr lang="en-US" sz="2100" spc="-1" dirty="0">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223730" y="95148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en-US" altLang="zh-CN" sz="3300" spc="-1" dirty="0">
                <a:solidFill>
                  <a:srgbClr val="000000"/>
                </a:solidFill>
                <a:latin typeface="Trebuchet MS"/>
              </a:rPr>
              <a:t>Python </a:t>
            </a:r>
            <a:r>
              <a:rPr lang="zh-CN" altLang="en-US" sz="3300" spc="-1" dirty="0">
                <a:solidFill>
                  <a:srgbClr val="000000"/>
                </a:solidFill>
                <a:latin typeface="Trebuchet MS"/>
              </a:rPr>
              <a:t>支持函数式编程</a:t>
            </a:r>
            <a:endParaRPr lang="en-US" altLang="zh-CN" sz="3300" spc="-1" dirty="0">
              <a:latin typeface="Arial"/>
            </a:endParaRPr>
          </a:p>
        </p:txBody>
      </p:sp>
      <p:sp>
        <p:nvSpPr>
          <p:cNvPr id="2417" name="CustomShape 2"/>
          <p:cNvSpPr/>
          <p:nvPr/>
        </p:nvSpPr>
        <p:spPr>
          <a:xfrm>
            <a:off x="1277730" y="1808730"/>
            <a:ext cx="6534270" cy="4050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列表推断（</a:t>
            </a:r>
            <a:r>
              <a:rPr lang="en-US" altLang="zh-CN" sz="2400" spc="-1" dirty="0">
                <a:solidFill>
                  <a:srgbClr val="000000"/>
                </a:solidFill>
                <a:latin typeface="Trebuchet MS"/>
              </a:rPr>
              <a:t>List comprehensions</a:t>
            </a:r>
            <a:r>
              <a:rPr lang="zh-CN" altLang="en-US" sz="2400" spc="-1" dirty="0">
                <a:solidFill>
                  <a:srgbClr val="000000"/>
                </a:solidFill>
                <a:latin typeface="Trebuchet MS"/>
              </a:rPr>
              <a:t>）</a:t>
            </a:r>
            <a:endParaRPr lang="en-US" sz="2400" spc="-1" dirty="0">
              <a:latin typeface="Arial"/>
            </a:endParaRPr>
          </a:p>
          <a:p>
            <a:pPr marL="342900">
              <a:spcBef>
                <a:spcPts val="421"/>
              </a:spcBef>
            </a:pPr>
            <a:r>
              <a:rPr lang="en-US" sz="2100" b="1" spc="-1" dirty="0">
                <a:solidFill>
                  <a:srgbClr val="000000"/>
                </a:solidFill>
                <a:latin typeface="Courier New Bold"/>
              </a:rPr>
              <a:t>squares = [x*x for x in range(10)]</a:t>
            </a:r>
            <a:endParaRPr lang="en-US" sz="2100" spc="-1" dirty="0">
              <a:latin typeface="Arial"/>
            </a:endParaRPr>
          </a:p>
          <a:p>
            <a:pPr marL="342900">
              <a:spcBef>
                <a:spcPts val="421"/>
              </a:spcBef>
            </a:pPr>
            <a:r>
              <a:rPr lang="en-US" sz="2100" b="1" spc="-1" dirty="0">
                <a:solidFill>
                  <a:srgbClr val="000000"/>
                </a:solidFill>
                <a:latin typeface="Courier New Bold"/>
              </a:rPr>
              <a:t># squares = [0, 1, 4, 9, 16, </a:t>
            </a:r>
            <a:r>
              <a:rPr lang="en-US" sz="2100" b="1" spc="-1" dirty="0" err="1">
                <a:solidFill>
                  <a:srgbClr val="000000"/>
                </a:solidFill>
                <a:latin typeface="Courier New Bold"/>
              </a:rPr>
              <a:t>etc</a:t>
            </a:r>
            <a:r>
              <a:rPr lang="en-US" sz="2100" b="1" spc="-1" dirty="0">
                <a:solidFill>
                  <a:srgbClr val="000000"/>
                </a:solidFill>
                <a:latin typeface="Courier New Bold"/>
              </a:rPr>
              <a:t>]</a:t>
            </a: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Zip</a:t>
            </a:r>
            <a:endParaRPr lang="en-US" sz="2400" spc="-1" dirty="0">
              <a:latin typeface="Arial"/>
            </a:endParaRPr>
          </a:p>
          <a:p>
            <a:pPr marL="342900">
              <a:spcBef>
                <a:spcPts val="421"/>
              </a:spcBef>
            </a:pPr>
            <a:r>
              <a:rPr lang="en-US" sz="2100" b="1" spc="-1" dirty="0">
                <a:solidFill>
                  <a:srgbClr val="000000"/>
                </a:solidFill>
                <a:latin typeface="Courier New Bold"/>
              </a:rPr>
              <a:t>zip(list1, list2)</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创建一个元组列表，该列表中第</a:t>
            </a:r>
            <a:r>
              <a:rPr lang="en-US" altLang="zh-CN" sz="2100" spc="-1" dirty="0" err="1">
                <a:solidFill>
                  <a:srgbClr val="000000"/>
                </a:solidFill>
                <a:latin typeface="Trebuchet MS"/>
              </a:rPr>
              <a:t>i</a:t>
            </a:r>
            <a:r>
              <a:rPr lang="zh-CN" altLang="en-US" sz="2100" spc="-1" dirty="0">
                <a:solidFill>
                  <a:srgbClr val="000000"/>
                </a:solidFill>
                <a:latin typeface="Trebuchet MS"/>
              </a:rPr>
              <a:t>个元组由每个列表的第</a:t>
            </a:r>
            <a:r>
              <a:rPr lang="en-US" altLang="zh-CN" sz="2100" spc="-1" dirty="0" err="1">
                <a:solidFill>
                  <a:srgbClr val="000000"/>
                </a:solidFill>
                <a:latin typeface="Trebuchet MS"/>
              </a:rPr>
              <a:t>i</a:t>
            </a:r>
            <a:r>
              <a:rPr lang="zh-CN" altLang="en-US" sz="2100" spc="-1" dirty="0">
                <a:solidFill>
                  <a:srgbClr val="000000"/>
                </a:solidFill>
                <a:latin typeface="Trebuchet MS"/>
              </a:rPr>
              <a:t>个元素组成</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en-US" sz="2100" spc="-1" dirty="0">
                <a:solidFill>
                  <a:srgbClr val="000000"/>
                </a:solidFill>
                <a:latin typeface="Trebuchet MS"/>
              </a:rPr>
              <a:t>Creates a list of tuples, where the </a:t>
            </a:r>
            <a:r>
              <a:rPr lang="en-US" sz="2100" spc="-1" dirty="0" err="1">
                <a:solidFill>
                  <a:srgbClr val="000000"/>
                </a:solidFill>
                <a:latin typeface="Trebuchet MS"/>
              </a:rPr>
              <a:t>ith</a:t>
            </a:r>
            <a:r>
              <a:rPr lang="en-US" sz="2100" spc="-1" dirty="0">
                <a:solidFill>
                  <a:srgbClr val="000000"/>
                </a:solidFill>
                <a:latin typeface="Trebuchet MS"/>
              </a:rPr>
              <a:t> tuple consists of the </a:t>
            </a:r>
            <a:r>
              <a:rPr lang="en-US" sz="2100" spc="-1" dirty="0" err="1">
                <a:solidFill>
                  <a:srgbClr val="000000"/>
                </a:solidFill>
                <a:latin typeface="Trebuchet MS"/>
              </a:rPr>
              <a:t>ith</a:t>
            </a:r>
            <a:r>
              <a:rPr lang="en-US" sz="2100" spc="-1" dirty="0">
                <a:solidFill>
                  <a:srgbClr val="000000"/>
                </a:solidFill>
                <a:latin typeface="Trebuchet MS"/>
              </a:rPr>
              <a:t> elements of each list</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生成器 </a:t>
            </a:r>
            <a:r>
              <a:rPr lang="en-US" sz="2400" spc="-1" dirty="0">
                <a:solidFill>
                  <a:srgbClr val="000000"/>
                </a:solidFill>
                <a:latin typeface="Trebuchet MS"/>
              </a:rPr>
              <a:t>Generators</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生成列表（</a:t>
            </a:r>
            <a:r>
              <a:rPr lang="en-US" altLang="zh-CN" sz="2100" spc="-1" dirty="0">
                <a:solidFill>
                  <a:srgbClr val="000000"/>
                </a:solidFill>
                <a:latin typeface="Trebuchet MS"/>
              </a:rPr>
              <a:t> Lazy generation of lists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或者</a:t>
            </a:r>
            <a:r>
              <a:rPr lang="en-US" sz="2100" spc="-1" dirty="0">
                <a:solidFill>
                  <a:srgbClr val="000000"/>
                </a:solidFill>
                <a:latin typeface="Trebuchet MS"/>
              </a:rPr>
              <a:t>:</a:t>
            </a:r>
            <a:endParaRPr lang="en-US" sz="2100" spc="-1" dirty="0">
              <a:latin typeface="Arial"/>
            </a:endParaRPr>
          </a:p>
          <a:p>
            <a:pPr marL="857250" lvl="2" indent="-170910">
              <a:spcBef>
                <a:spcPts val="359"/>
              </a:spcBef>
              <a:buClr>
                <a:srgbClr val="000000"/>
              </a:buClr>
              <a:buFont typeface="Arial"/>
              <a:buChar char="•"/>
            </a:pPr>
            <a:r>
              <a:rPr lang="zh-CN" altLang="en-US" spc="-1" dirty="0">
                <a:latin typeface="Arial"/>
              </a:rPr>
              <a:t>在列表推断中将方括号</a:t>
            </a:r>
            <a:r>
              <a:rPr lang="en-US" altLang="zh-CN" spc="-1" dirty="0">
                <a:latin typeface="Arial"/>
              </a:rPr>
              <a:t>[]</a:t>
            </a:r>
            <a:r>
              <a:rPr lang="zh-CN" altLang="en-US" spc="-1" dirty="0">
                <a:latin typeface="Arial"/>
              </a:rPr>
              <a:t>替换成圆括号</a:t>
            </a:r>
            <a:r>
              <a:rPr lang="en-US" altLang="zh-CN" spc="-1" dirty="0">
                <a:latin typeface="Arial"/>
              </a:rPr>
              <a:t>()</a:t>
            </a:r>
            <a:r>
              <a:rPr lang="zh-CN" altLang="en-US" spc="-1" dirty="0">
                <a:latin typeface="Arial"/>
              </a:rPr>
              <a:t>来用作表达式（</a:t>
            </a:r>
            <a:r>
              <a:rPr lang="en-US" altLang="zh-CN" spc="-1" dirty="0">
                <a:latin typeface="Arial"/>
              </a:rPr>
              <a:t>expression</a:t>
            </a:r>
            <a:r>
              <a:rPr lang="zh-CN" altLang="en-US" spc="-1" dirty="0">
                <a:latin typeface="Arial"/>
              </a:rPr>
              <a:t>），比如传递到另一个函数</a:t>
            </a:r>
            <a:endParaRPr lang="en-US" spc="-1" dirty="0">
              <a:latin typeface="Arial"/>
            </a:endParaRPr>
          </a:p>
          <a:p>
            <a:pPr marL="857250" lvl="2" indent="-170910">
              <a:spcBef>
                <a:spcPts val="359"/>
              </a:spcBef>
              <a:buClr>
                <a:srgbClr val="000000"/>
              </a:buClr>
              <a:buFont typeface="Arial"/>
              <a:buChar char="•"/>
            </a:pPr>
            <a:r>
              <a:rPr lang="zh-CN" altLang="en-US" spc="-1" dirty="0">
                <a:solidFill>
                  <a:srgbClr val="000000"/>
                </a:solidFill>
                <a:latin typeface="Trebuchet MS"/>
              </a:rPr>
              <a:t>在构建并返回一个列表的函数中使用 </a:t>
            </a:r>
            <a:r>
              <a:rPr lang="en-US" altLang="zh-CN" spc="-1" dirty="0">
                <a:solidFill>
                  <a:srgbClr val="000000"/>
                </a:solidFill>
                <a:latin typeface="Trebuchet MS"/>
              </a:rPr>
              <a:t>yield </a:t>
            </a:r>
            <a:r>
              <a:rPr lang="zh-CN" altLang="en-US" spc="-1" dirty="0">
                <a:solidFill>
                  <a:srgbClr val="000000"/>
                </a:solidFill>
                <a:latin typeface="Trebuchet MS"/>
              </a:rPr>
              <a:t>关键词来替代</a:t>
            </a:r>
            <a:r>
              <a:rPr lang="en-US" altLang="zh-CN" spc="-1">
                <a:solidFill>
                  <a:srgbClr val="000000"/>
                </a:solidFill>
                <a:latin typeface="Trebuchet MS"/>
              </a:rPr>
              <a:t>return</a:t>
            </a:r>
            <a:endParaRPr lang="en-US" spc="-1" dirty="0">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更多信息</a:t>
            </a:r>
            <a:r>
              <a:rPr lang="en-US" sz="3300" spc="-1" dirty="0">
                <a:solidFill>
                  <a:srgbClr val="000000"/>
                </a:solidFill>
                <a:latin typeface="Trebuchet MS"/>
              </a:rPr>
              <a:t>:</a:t>
            </a:r>
            <a:endParaRPr lang="en-US" sz="3300" spc="-1" dirty="0">
              <a:latin typeface="Arial"/>
            </a:endParaRPr>
          </a:p>
        </p:txBody>
      </p:sp>
      <p:sp>
        <p:nvSpPr>
          <p:cNvPr id="241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关于</a:t>
            </a:r>
            <a:r>
              <a:rPr lang="en-US" altLang="zh-CN" sz="2400" spc="-1" dirty="0">
                <a:solidFill>
                  <a:srgbClr val="000000"/>
                </a:solidFill>
                <a:latin typeface="Trebuchet MS"/>
              </a:rPr>
              <a:t>Python</a:t>
            </a:r>
            <a:r>
              <a:rPr lang="zh-CN" altLang="en-US" sz="2400" spc="-1" dirty="0">
                <a:solidFill>
                  <a:srgbClr val="000000"/>
                </a:solidFill>
                <a:latin typeface="Trebuchet MS"/>
              </a:rPr>
              <a:t>还有很多内容，本文讲义只是简单介绍一点基本语法</a:t>
            </a:r>
            <a:endParaRPr lang="en-US" sz="2400" spc="-1" dirty="0">
              <a:latin typeface="Arial"/>
            </a:endParaRPr>
          </a:p>
          <a:p>
            <a:pPr marL="257310" indent="-256770">
              <a:spcBef>
                <a:spcPts val="481"/>
              </a:spcBef>
              <a:buClr>
                <a:srgbClr val="000000"/>
              </a:buClr>
              <a:buFont typeface="Arial"/>
              <a:buChar char="•"/>
            </a:pPr>
            <a:r>
              <a:rPr lang="en-US" altLang="zh-CN" sz="2400" spc="-1" dirty="0">
                <a:solidFill>
                  <a:srgbClr val="000000"/>
                </a:solidFill>
                <a:latin typeface="Trebuchet MS"/>
              </a:rPr>
              <a:t>Python</a:t>
            </a:r>
            <a:r>
              <a:rPr lang="zh-CN" altLang="en-US" sz="2400" spc="-1" dirty="0">
                <a:solidFill>
                  <a:srgbClr val="000000"/>
                </a:solidFill>
                <a:latin typeface="Trebuchet MS"/>
              </a:rPr>
              <a:t>官方指南更详细：</a:t>
            </a:r>
            <a:endParaRPr lang="en-US" sz="24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2"/>
              </a:rPr>
              <a:t>http://docs.python.org/3/tutorial/index.html</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官方文档也很棒：</a:t>
            </a:r>
            <a:endParaRPr lang="en-US" sz="24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3"/>
              </a:rPr>
              <a:t>http://docs.python.org/3/library/index.html</a:t>
            </a:r>
            <a:endParaRPr lang="en-US" sz="2100" spc="-1" dirty="0">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zh-CN" altLang="en-US" dirty="0"/>
          </a:p>
        </p:txBody>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20735</TotalTime>
  <Words>30819</Words>
  <Application>Microsoft Office PowerPoint</Application>
  <PresentationFormat>全屏显示(4:3)</PresentationFormat>
  <Paragraphs>3803</Paragraphs>
  <Slides>275</Slides>
  <Notes>16</Notes>
  <HiddenSlides>0</HiddenSlides>
  <MMClips>0</MMClips>
  <ScaleCrop>false</ScaleCrop>
  <HeadingPairs>
    <vt:vector size="6" baseType="variant">
      <vt:variant>
        <vt:lpstr>已用的字体</vt:lpstr>
      </vt:variant>
      <vt:variant>
        <vt:i4>12</vt:i4>
      </vt:variant>
      <vt:variant>
        <vt:lpstr>主题</vt:lpstr>
      </vt:variant>
      <vt:variant>
        <vt:i4>10</vt:i4>
      </vt:variant>
      <vt:variant>
        <vt:lpstr>幻灯片标题</vt:lpstr>
      </vt:variant>
      <vt:variant>
        <vt:i4>275</vt:i4>
      </vt:variant>
    </vt:vector>
  </HeadingPairs>
  <TitlesOfParts>
    <vt:vector size="297"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Fred Jane</cp:lastModifiedBy>
  <cp:revision>1598</cp:revision>
  <dcterms:created xsi:type="dcterms:W3CDTF">2013-06-29T14:06:29Z</dcterms:created>
  <dcterms:modified xsi:type="dcterms:W3CDTF">2019-09-15T11:52:44Z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